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emf" ContentType="image/x-em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4" r:id="rId5"/>
    <p:sldMasterId id="2147483696" r:id="rId6"/>
    <p:sldMasterId id="2147483708" r:id="rId7"/>
    <p:sldMasterId id="2147483720" r:id="rId8"/>
    <p:sldMasterId id="2147483732" r:id="rId9"/>
    <p:sldMasterId id="2147483744" r:id="rId10"/>
    <p:sldMasterId id="2147483756" r:id="rId11"/>
    <p:sldMasterId id="2147483771" r:id="rId12"/>
  </p:sldMasterIdLst>
  <p:sldIdLst>
    <p:sldId id="476" r:id="rId13"/>
    <p:sldId id="477" r:id="rId14"/>
    <p:sldId id="422" r:id="rId15"/>
    <p:sldId id="478" r:id="rId16"/>
    <p:sldId id="479" r:id="rId17"/>
    <p:sldId id="260" r:id="rId18"/>
    <p:sldId id="481" r:id="rId19"/>
    <p:sldId id="482" r:id="rId20"/>
    <p:sldId id="484" r:id="rId21"/>
    <p:sldId id="485" r:id="rId22"/>
    <p:sldId id="438" r:id="rId23"/>
    <p:sldId id="486" r:id="rId24"/>
    <p:sldId id="281" r:id="rId25"/>
    <p:sldId id="430" r:id="rId26"/>
    <p:sldId id="450" r:id="rId27"/>
    <p:sldId id="483" r:id="rId28"/>
    <p:sldId id="487" r:id="rId29"/>
    <p:sldId id="489" r:id="rId30"/>
    <p:sldId id="490" r:id="rId31"/>
    <p:sldId id="491" r:id="rId32"/>
    <p:sldId id="492" r:id="rId33"/>
    <p:sldId id="493" r:id="rId34"/>
    <p:sldId id="494" r:id="rId35"/>
    <p:sldId id="497" r:id="rId36"/>
    <p:sldId id="464" r:id="rId37"/>
    <p:sldId id="498" r:id="rId38"/>
    <p:sldId id="499" r:id="rId39"/>
    <p:sldId id="500" r:id="rId40"/>
    <p:sldId id="501" r:id="rId41"/>
    <p:sldId id="502" r:id="rId42"/>
    <p:sldId id="503" r:id="rId43"/>
    <p:sldId id="505" r:id="rId44"/>
    <p:sldId id="509" r:id="rId45"/>
    <p:sldId id="510" r:id="rId46"/>
    <p:sldId id="507" r:id="rId47"/>
    <p:sldId id="504" r:id="rId48"/>
    <p:sldId id="511" r:id="rId49"/>
    <p:sldId id="512" r:id="rId50"/>
    <p:sldId id="513" r:id="rId51"/>
    <p:sldId id="515" r:id="rId52"/>
    <p:sldId id="514" r:id="rId53"/>
    <p:sldId id="516" r:id="rId54"/>
    <p:sldId id="517" r:id="rId55"/>
    <p:sldId id="518" r:id="rId56"/>
    <p:sldId id="457" r:id="rId57"/>
    <p:sldId id="473" r:id="rId58"/>
    <p:sldId id="474" r:id="rId59"/>
    <p:sldId id="475" r:id="rId60"/>
  </p:sldIdLst>
  <p:sldSz cx="12192000" cy="6858000"/>
  <p:notesSz cx="6858000" cy="9144000"/>
  <p:defaultTextStyle>
    <a:defPPr>
      <a:defRPr lang="en-US"/>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0000CC"/>
    <a:srgbClr val="99FF99"/>
    <a:srgbClr val="000000"/>
    <a:srgbClr val="006600"/>
    <a:srgbClr val="0000FF"/>
    <a:srgbClr val="CC3300"/>
    <a:srgbClr val="333333"/>
    <a:srgbClr val="CCFFFF"/>
    <a:srgbClr val="CCFF99"/>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78" autoAdjust="0"/>
    <p:restoredTop sz="99485" autoAdjust="0"/>
  </p:normalViewPr>
  <p:slideViewPr>
    <p:cSldViewPr>
      <p:cViewPr varScale="1">
        <p:scale>
          <a:sx n="87" d="100"/>
          <a:sy n="87" d="100"/>
        </p:scale>
        <p:origin x="485" y="8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03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3" Type="http://schemas.openxmlformats.org/officeDocument/2006/relationships/tableStyles" Target="tableStyles.xml"/><Relationship Id="rId62" Type="http://schemas.openxmlformats.org/officeDocument/2006/relationships/viewProps" Target="viewProps.xml"/><Relationship Id="rId61" Type="http://schemas.openxmlformats.org/officeDocument/2006/relationships/presProps" Target="presProps.xml"/><Relationship Id="rId60" Type="http://schemas.openxmlformats.org/officeDocument/2006/relationships/slide" Target="slides/slide48.xml"/><Relationship Id="rId6" Type="http://schemas.openxmlformats.org/officeDocument/2006/relationships/slideMaster" Target="slideMasters/slideMaster5.xml"/><Relationship Id="rId59" Type="http://schemas.openxmlformats.org/officeDocument/2006/relationships/slide" Target="slides/slide47.xml"/><Relationship Id="rId58" Type="http://schemas.openxmlformats.org/officeDocument/2006/relationships/slide" Target="slides/slide46.xml"/><Relationship Id="rId57" Type="http://schemas.openxmlformats.org/officeDocument/2006/relationships/slide" Target="slides/slide45.xml"/><Relationship Id="rId56" Type="http://schemas.openxmlformats.org/officeDocument/2006/relationships/slide" Target="slides/slide44.xml"/><Relationship Id="rId55" Type="http://schemas.openxmlformats.org/officeDocument/2006/relationships/slide" Target="slides/slide43.xml"/><Relationship Id="rId54" Type="http://schemas.openxmlformats.org/officeDocument/2006/relationships/slide" Target="slides/slide42.xml"/><Relationship Id="rId53" Type="http://schemas.openxmlformats.org/officeDocument/2006/relationships/slide" Target="slides/slide41.xml"/><Relationship Id="rId52" Type="http://schemas.openxmlformats.org/officeDocument/2006/relationships/slide" Target="slides/slide40.xml"/><Relationship Id="rId51" Type="http://schemas.openxmlformats.org/officeDocument/2006/relationships/slide" Target="slides/slide39.xml"/><Relationship Id="rId50" Type="http://schemas.openxmlformats.org/officeDocument/2006/relationships/slide" Target="slides/slide38.xml"/><Relationship Id="rId5" Type="http://schemas.openxmlformats.org/officeDocument/2006/relationships/slideMaster" Target="slideMasters/slideMaster4.xml"/><Relationship Id="rId49" Type="http://schemas.openxmlformats.org/officeDocument/2006/relationships/slide" Target="slides/slide37.xml"/><Relationship Id="rId48" Type="http://schemas.openxmlformats.org/officeDocument/2006/relationships/slide" Target="slides/slide36.xml"/><Relationship Id="rId47" Type="http://schemas.openxmlformats.org/officeDocument/2006/relationships/slide" Target="slides/slide35.xml"/><Relationship Id="rId46" Type="http://schemas.openxmlformats.org/officeDocument/2006/relationships/slide" Target="slides/slide34.xml"/><Relationship Id="rId45" Type="http://schemas.openxmlformats.org/officeDocument/2006/relationships/slide" Target="slides/slide33.xml"/><Relationship Id="rId44" Type="http://schemas.openxmlformats.org/officeDocument/2006/relationships/slide" Target="slides/slide32.xml"/><Relationship Id="rId43" Type="http://schemas.openxmlformats.org/officeDocument/2006/relationships/slide" Target="slides/slide31.xml"/><Relationship Id="rId42" Type="http://schemas.openxmlformats.org/officeDocument/2006/relationships/slide" Target="slides/slide30.xml"/><Relationship Id="rId41" Type="http://schemas.openxmlformats.org/officeDocument/2006/relationships/slide" Target="slides/slide29.xml"/><Relationship Id="rId40" Type="http://schemas.openxmlformats.org/officeDocument/2006/relationships/slide" Target="slides/slide28.xml"/><Relationship Id="rId4" Type="http://schemas.openxmlformats.org/officeDocument/2006/relationships/slideMaster" Target="slideMasters/slideMaster3.xml"/><Relationship Id="rId39" Type="http://schemas.openxmlformats.org/officeDocument/2006/relationships/slide" Target="slides/slide27.xml"/><Relationship Id="rId38" Type="http://schemas.openxmlformats.org/officeDocument/2006/relationships/slide" Target="slides/slide26.xml"/><Relationship Id="rId37" Type="http://schemas.openxmlformats.org/officeDocument/2006/relationships/slide" Target="slides/slide25.xml"/><Relationship Id="rId36" Type="http://schemas.openxmlformats.org/officeDocument/2006/relationships/slide" Target="slides/slide24.xml"/><Relationship Id="rId35" Type="http://schemas.openxmlformats.org/officeDocument/2006/relationships/slide" Target="slides/slide23.xml"/><Relationship Id="rId34" Type="http://schemas.openxmlformats.org/officeDocument/2006/relationships/slide" Target="slides/slide22.xml"/><Relationship Id="rId33" Type="http://schemas.openxmlformats.org/officeDocument/2006/relationships/slide" Target="slides/slide21.xml"/><Relationship Id="rId32" Type="http://schemas.openxmlformats.org/officeDocument/2006/relationships/slide" Target="slides/slide20.xml"/><Relationship Id="rId31" Type="http://schemas.openxmlformats.org/officeDocument/2006/relationships/slide" Target="slides/slide19.xml"/><Relationship Id="rId30" Type="http://schemas.openxmlformats.org/officeDocument/2006/relationships/slide" Target="slides/slide18.xml"/><Relationship Id="rId3" Type="http://schemas.openxmlformats.org/officeDocument/2006/relationships/slideMaster" Target="slideMasters/slideMaster2.xml"/><Relationship Id="rId29" Type="http://schemas.openxmlformats.org/officeDocument/2006/relationships/slide" Target="slides/slide17.xml"/><Relationship Id="rId28" Type="http://schemas.openxmlformats.org/officeDocument/2006/relationships/slide" Target="slides/slide16.xml"/><Relationship Id="rId27" Type="http://schemas.openxmlformats.org/officeDocument/2006/relationships/slide" Target="slides/slide15.xml"/><Relationship Id="rId26" Type="http://schemas.openxmlformats.org/officeDocument/2006/relationships/slide" Target="slides/slide14.xml"/><Relationship Id="rId25" Type="http://schemas.openxmlformats.org/officeDocument/2006/relationships/slide" Target="slides/slide13.xml"/><Relationship Id="rId24" Type="http://schemas.openxmlformats.org/officeDocument/2006/relationships/slide" Target="slides/slide12.xml"/><Relationship Id="rId23" Type="http://schemas.openxmlformats.org/officeDocument/2006/relationships/slide" Target="slides/slide11.xml"/><Relationship Id="rId22" Type="http://schemas.openxmlformats.org/officeDocument/2006/relationships/slide" Target="slides/slide10.xml"/><Relationship Id="rId21" Type="http://schemas.openxmlformats.org/officeDocument/2006/relationships/slide" Target="slides/slide9.xml"/><Relationship Id="rId20" Type="http://schemas.openxmlformats.org/officeDocument/2006/relationships/slide" Target="slides/slide8.xml"/><Relationship Id="rId2" Type="http://schemas.openxmlformats.org/officeDocument/2006/relationships/theme" Target="theme/theme1.xml"/><Relationship Id="rId19" Type="http://schemas.openxmlformats.org/officeDocument/2006/relationships/slide" Target="slides/slide7.xml"/><Relationship Id="rId18" Type="http://schemas.openxmlformats.org/officeDocument/2006/relationships/slide" Target="slides/slide6.xml"/><Relationship Id="rId17" Type="http://schemas.openxmlformats.org/officeDocument/2006/relationships/slide" Target="slides/slide5.xml"/><Relationship Id="rId16" Type="http://schemas.openxmlformats.org/officeDocument/2006/relationships/slide" Target="slides/slide4.xml"/><Relationship Id="rId15" Type="http://schemas.openxmlformats.org/officeDocument/2006/relationships/slide" Target="slides/slide3.xml"/><Relationship Id="rId14" Type="http://schemas.openxmlformats.org/officeDocument/2006/relationships/slide" Target="slides/slide2.xml"/><Relationship Id="rId13" Type="http://schemas.openxmlformats.org/officeDocument/2006/relationships/slide" Target="slides/slide1.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png"/></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6" Type="http://schemas.openxmlformats.org/officeDocument/2006/relationships/vmlDrawing" Target="../drawings/vmlDrawing7.v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oleObject" Target="../embeddings/oleObject7.bin"/><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4" name="Rectangle 2"/>
          <p:cNvSpPr>
            <a:spLocks noChangeArrowheads="1"/>
          </p:cNvSpPr>
          <p:nvPr/>
        </p:nvSpPr>
        <p:spPr bwMode="hidden">
          <a:xfrm>
            <a:off x="304800" y="3200400"/>
            <a:ext cx="11684000" cy="1341438"/>
          </a:xfrm>
          <a:prstGeom prst="rect">
            <a:avLst/>
          </a:prstGeom>
          <a:gradFill rotWithShape="0">
            <a:gsLst>
              <a:gs pos="0">
                <a:schemeClr val="bg2"/>
              </a:gs>
              <a:gs pos="100000">
                <a:schemeClr val="bg1"/>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itchFamily="2" charset="-122"/>
              </a:defRPr>
            </a:lvl1pPr>
            <a:lvl2pPr marL="742950" indent="-285750">
              <a:defRPr kumimoji="1" sz="2400">
                <a:solidFill>
                  <a:schemeClr val="tx1"/>
                </a:solidFill>
                <a:latin typeface="Times New Roman" panose="02020603050405020304" pitchFamily="18" charset="0"/>
                <a:ea typeface="宋体" pitchFamily="2" charset="-122"/>
              </a:defRPr>
            </a:lvl2pPr>
            <a:lvl3pPr marL="1143000" indent="-228600">
              <a:defRPr kumimoji="1" sz="2400">
                <a:solidFill>
                  <a:schemeClr val="tx1"/>
                </a:solidFill>
                <a:latin typeface="Times New Roman" panose="02020603050405020304" pitchFamily="18" charset="0"/>
                <a:ea typeface="宋体" pitchFamily="2" charset="-122"/>
              </a:defRPr>
            </a:lvl3pPr>
            <a:lvl4pPr marL="1600200" indent="-228600">
              <a:defRPr kumimoji="1" sz="2400">
                <a:solidFill>
                  <a:schemeClr val="tx1"/>
                </a:solidFill>
                <a:latin typeface="Times New Roman" panose="02020603050405020304" pitchFamily="18" charset="0"/>
                <a:ea typeface="宋体" pitchFamily="2" charset="-122"/>
              </a:defRPr>
            </a:lvl4pPr>
            <a:lvl5pPr marL="2057400" indent="-228600">
              <a:defRPr kumimoji="1"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9pPr>
          </a:lstStyle>
          <a:p>
            <a:pPr algn="ctr" eaLnBrk="1" hangingPunct="1">
              <a:defRPr/>
            </a:pPr>
            <a:endParaRPr lang="zh-CN" altLang="en-US"/>
          </a:p>
        </p:txBody>
      </p:sp>
      <p:pic>
        <p:nvPicPr>
          <p:cNvPr id="5" name="Picture 3" descr="ANABNR2"/>
          <p:cNvPicPr>
            <a:picLocks noChangeAspect="1" noChangeArrowheads="1"/>
          </p:cNvPicPr>
          <p:nvPr/>
        </p:nvPicPr>
        <p:blipFill>
          <a:blip r:embed="rId2">
            <a:extLst>
              <a:ext uri="{28A0092B-C50C-407E-A947-70E740481C1C}">
                <a14:useLocalDpi xmlns:a14="http://schemas.microsoft.com/office/drawing/2010/main" val="0"/>
              </a:ext>
            </a:extLst>
          </a:blip>
          <a:srcRect l="-900" t="-1314" r="-2" b="-36961"/>
          <a:stretch>
            <a:fillRect/>
          </a:stretch>
        </p:blipFill>
        <p:spPr bwMode="auto">
          <a:xfrm>
            <a:off x="711200" y="3200400"/>
            <a:ext cx="11277600"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4"/>
          <p:cNvSpPr>
            <a:spLocks noChangeArrowheads="1"/>
          </p:cNvSpPr>
          <p:nvPr/>
        </p:nvSpPr>
        <p:spPr bwMode="hidden">
          <a:xfrm>
            <a:off x="1060450" y="2895600"/>
            <a:ext cx="406400" cy="990600"/>
          </a:xfrm>
          <a:prstGeom prst="rect">
            <a:avLst/>
          </a:prstGeom>
          <a:solidFill>
            <a:schemeClr val="accent2">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itchFamily="2" charset="-122"/>
              </a:defRPr>
            </a:lvl1pPr>
            <a:lvl2pPr marL="742950" indent="-285750">
              <a:defRPr kumimoji="1" sz="2400">
                <a:solidFill>
                  <a:schemeClr val="tx1"/>
                </a:solidFill>
                <a:latin typeface="Times New Roman" panose="02020603050405020304" pitchFamily="18" charset="0"/>
                <a:ea typeface="宋体" pitchFamily="2" charset="-122"/>
              </a:defRPr>
            </a:lvl2pPr>
            <a:lvl3pPr marL="1143000" indent="-228600">
              <a:defRPr kumimoji="1" sz="2400">
                <a:solidFill>
                  <a:schemeClr val="tx1"/>
                </a:solidFill>
                <a:latin typeface="Times New Roman" panose="02020603050405020304" pitchFamily="18" charset="0"/>
                <a:ea typeface="宋体" pitchFamily="2" charset="-122"/>
              </a:defRPr>
            </a:lvl3pPr>
            <a:lvl4pPr marL="1600200" indent="-228600">
              <a:defRPr kumimoji="1" sz="2400">
                <a:solidFill>
                  <a:schemeClr val="tx1"/>
                </a:solidFill>
                <a:latin typeface="Times New Roman" panose="02020603050405020304" pitchFamily="18" charset="0"/>
                <a:ea typeface="宋体" pitchFamily="2" charset="-122"/>
              </a:defRPr>
            </a:lvl4pPr>
            <a:lvl5pPr marL="2057400" indent="-228600">
              <a:defRPr kumimoji="1"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9pPr>
          </a:lstStyle>
          <a:p>
            <a:pPr algn="ctr" eaLnBrk="1" hangingPunct="1">
              <a:defRPr/>
            </a:pPr>
            <a:endParaRPr lang="zh-CN" altLang="en-US"/>
          </a:p>
        </p:txBody>
      </p:sp>
      <p:sp>
        <p:nvSpPr>
          <p:cNvPr id="55301" name="Rectangle 5"/>
          <p:cNvSpPr>
            <a:spLocks noGrp="1" noChangeArrowheads="1"/>
          </p:cNvSpPr>
          <p:nvPr>
            <p:ph type="ctrTitle"/>
          </p:nvPr>
        </p:nvSpPr>
        <p:spPr>
          <a:xfrm>
            <a:off x="1524000" y="1981200"/>
            <a:ext cx="10363200" cy="1143000"/>
          </a:xfrm>
        </p:spPr>
        <p:txBody>
          <a:bodyPr/>
          <a:lstStyle>
            <a:lvl1pPr>
              <a:defRPr/>
            </a:lvl1pPr>
          </a:lstStyle>
          <a:p>
            <a:pPr lvl="0"/>
            <a:r>
              <a:rPr lang="zh-CN" altLang="en-US" noProof="0"/>
              <a:t>单击此处编辑母版标题样式</a:t>
            </a:r>
            <a:endParaRPr lang="zh-CN" altLang="en-US" noProof="0"/>
          </a:p>
        </p:txBody>
      </p:sp>
      <p:sp>
        <p:nvSpPr>
          <p:cNvPr id="55302" name="Rectangle 6"/>
          <p:cNvSpPr>
            <a:spLocks noGrp="1" noChangeArrowheads="1"/>
          </p:cNvSpPr>
          <p:nvPr>
            <p:ph type="subTitle" idx="1"/>
          </p:nvPr>
        </p:nvSpPr>
        <p:spPr>
          <a:xfrm>
            <a:off x="2717800" y="4351338"/>
            <a:ext cx="8534400" cy="1371600"/>
          </a:xfrm>
        </p:spPr>
        <p:txBody>
          <a:bodyPr/>
          <a:lstStyle>
            <a:lvl1pPr marL="0" indent="0">
              <a:buFont typeface="Wingdings" panose="05000000000000000000" pitchFamily="2" charset="2"/>
              <a:buNone/>
              <a:defRPr/>
            </a:lvl1pPr>
          </a:lstStyle>
          <a:p>
            <a:pPr lvl="0"/>
            <a:r>
              <a:rPr lang="zh-CN" altLang="en-US" noProof="0"/>
              <a:t>单击此处编辑母版副标题样式</a:t>
            </a:r>
            <a:endParaRPr lang="zh-CN" altLang="en-US" noProof="0"/>
          </a:p>
        </p:txBody>
      </p:sp>
      <p:sp>
        <p:nvSpPr>
          <p:cNvPr id="7" name="Rectangle 7"/>
          <p:cNvSpPr>
            <a:spLocks noGrp="1" noChangeArrowheads="1"/>
          </p:cNvSpPr>
          <p:nvPr>
            <p:ph type="dt" sz="half" idx="10"/>
          </p:nvPr>
        </p:nvSpPr>
        <p:spPr>
          <a:xfrm>
            <a:off x="914400" y="6324600"/>
            <a:ext cx="2540000" cy="457200"/>
          </a:xfrm>
        </p:spPr>
        <p:txBody>
          <a:bodyPr/>
          <a:lstStyle>
            <a:lvl1pPr>
              <a:defRPr/>
            </a:lvl1pPr>
          </a:lstStyle>
          <a:p>
            <a:pPr>
              <a:defRPr/>
            </a:pPr>
            <a:endParaRPr lang="en-US" altLang="zh-CN"/>
          </a:p>
        </p:txBody>
      </p:sp>
      <p:sp>
        <p:nvSpPr>
          <p:cNvPr id="8" name="Rectangle 8"/>
          <p:cNvSpPr>
            <a:spLocks noGrp="1" noChangeArrowheads="1"/>
          </p:cNvSpPr>
          <p:nvPr>
            <p:ph type="ftr" sz="quarter" idx="11"/>
          </p:nvPr>
        </p:nvSpPr>
        <p:spPr>
          <a:xfrm>
            <a:off x="4165600" y="6324600"/>
            <a:ext cx="3860800" cy="457200"/>
          </a:xfrm>
        </p:spPr>
        <p:txBody>
          <a:bodyPr/>
          <a:lstStyle>
            <a:lvl1pPr>
              <a:defRPr/>
            </a:lvl1pPr>
          </a:lstStyle>
          <a:p>
            <a:pPr>
              <a:defRPr/>
            </a:pPr>
            <a:endParaRPr lang="en-US" altLang="zh-CN"/>
          </a:p>
        </p:txBody>
      </p:sp>
      <p:sp>
        <p:nvSpPr>
          <p:cNvPr id="9" name="Rectangle 9"/>
          <p:cNvSpPr>
            <a:spLocks noGrp="1" noChangeArrowheads="1"/>
          </p:cNvSpPr>
          <p:nvPr>
            <p:ph type="sldNum" sz="quarter" idx="12"/>
          </p:nvPr>
        </p:nvSpPr>
        <p:spPr>
          <a:xfrm>
            <a:off x="8737600" y="6324600"/>
            <a:ext cx="2540000" cy="457200"/>
          </a:xfrm>
        </p:spPr>
        <p:txBody>
          <a:bodyPr/>
          <a:lstStyle>
            <a:lvl1pPr>
              <a:defRPr sz="1400"/>
            </a:lvl1pPr>
          </a:lstStyle>
          <a:p>
            <a:pPr>
              <a:defRPr/>
            </a:pPr>
            <a:fld id="{4181894B-2454-4325-97E4-9E226FF1F4C1}" type="slidenum">
              <a:rPr lang="zh-CN" altLang="en-US"/>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7"/>
          <p:cNvSpPr>
            <a:spLocks noGrp="1" noChangeArrowheads="1"/>
          </p:cNvSpPr>
          <p:nvPr>
            <p:ph type="dt" sz="half" idx="10"/>
          </p:nvPr>
        </p:nvSpPr>
        <p:spPr/>
        <p:txBody>
          <a:bodyPr/>
          <a:lstStyle>
            <a:lvl1pPr>
              <a:defRPr/>
            </a:lvl1pPr>
          </a:lstStyle>
          <a:p>
            <a:pPr>
              <a:defRPr/>
            </a:pPr>
            <a:endParaRPr lang="en-US" altLang="zh-CN"/>
          </a:p>
        </p:txBody>
      </p:sp>
      <p:sp>
        <p:nvSpPr>
          <p:cNvPr id="5" name="Rectangle 8"/>
          <p:cNvSpPr>
            <a:spLocks noGrp="1" noChangeArrowheads="1"/>
          </p:cNvSpPr>
          <p:nvPr>
            <p:ph type="ftr" sz="quarter" idx="11"/>
          </p:nvPr>
        </p:nvSpPr>
        <p:spPr/>
        <p:txBody>
          <a:bodyPr/>
          <a:lstStyle>
            <a:lvl1pPr>
              <a:defRPr/>
            </a:lvl1pPr>
          </a:lstStyle>
          <a:p>
            <a:pPr>
              <a:defRPr/>
            </a:pPr>
            <a:endParaRPr lang="en-US" altLang="zh-CN"/>
          </a:p>
        </p:txBody>
      </p:sp>
      <p:sp>
        <p:nvSpPr>
          <p:cNvPr id="6" name="Rectangle 11"/>
          <p:cNvSpPr>
            <a:spLocks noGrp="1" noChangeArrowheads="1"/>
          </p:cNvSpPr>
          <p:nvPr>
            <p:ph type="sldNum" sz="quarter" idx="12"/>
          </p:nvPr>
        </p:nvSpPr>
        <p:spPr/>
        <p:txBody>
          <a:bodyPr/>
          <a:lstStyle>
            <a:lvl1pPr>
              <a:defRPr/>
            </a:lvl1pPr>
          </a:lstStyle>
          <a:p>
            <a:pPr>
              <a:defRPr/>
            </a:pPr>
            <a:fld id="{EB4655FE-FE05-45AE-A976-0F6D8A42E0B1}" type="slidenum">
              <a:rPr lang="zh-CN" altLang="en-US"/>
            </a:fld>
            <a:endParaRPr lang="en-US" altLang="zh-CN" sz="140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2050" name="Freeform 2"/>
          <p:cNvSpPr/>
          <p:nvPr/>
        </p:nvSpPr>
        <p:spPr bwMode="auto">
          <a:xfrm>
            <a:off x="33867" y="3784600"/>
            <a:ext cx="12158133" cy="2928938"/>
          </a:xfrm>
          <a:custGeom>
            <a:avLst/>
            <a:gdLst>
              <a:gd name="T0" fmla="*/ 0 w 5776"/>
              <a:gd name="T1" fmla="*/ 1845 h 1845"/>
              <a:gd name="T2" fmla="*/ 0 w 5776"/>
              <a:gd name="T3" fmla="*/ 1336 h 1845"/>
              <a:gd name="T4" fmla="*/ 3664 w 5776"/>
              <a:gd name="T5" fmla="*/ 1456 h 1845"/>
              <a:gd name="T6" fmla="*/ 5776 w 5776"/>
              <a:gd name="T7" fmla="*/ 0 h 1845"/>
              <a:gd name="T8" fmla="*/ 5752 w 5776"/>
              <a:gd name="T9" fmla="*/ 1845 h 1845"/>
              <a:gd name="T10" fmla="*/ 0 w 5776"/>
              <a:gd name="T11" fmla="*/ 1845 h 1845"/>
            </a:gdLst>
            <a:ahLst/>
            <a:cxnLst>
              <a:cxn ang="0">
                <a:pos x="T0" y="T1"/>
              </a:cxn>
              <a:cxn ang="0">
                <a:pos x="T2" y="T3"/>
              </a:cxn>
              <a:cxn ang="0">
                <a:pos x="T4" y="T5"/>
              </a:cxn>
              <a:cxn ang="0">
                <a:pos x="T6" y="T7"/>
              </a:cxn>
              <a:cxn ang="0">
                <a:pos x="T8" y="T9"/>
              </a:cxn>
              <a:cxn ang="0">
                <a:pos x="T10" y="T11"/>
              </a:cxn>
            </a:cxnLst>
            <a:rect l="0" t="0" r="r" b="b"/>
            <a:pathLst>
              <a:path w="5776" h="1845">
                <a:moveTo>
                  <a:pt x="0" y="1845"/>
                </a:moveTo>
                <a:lnTo>
                  <a:pt x="0" y="1336"/>
                </a:lnTo>
                <a:cubicBezTo>
                  <a:pt x="1039" y="1531"/>
                  <a:pt x="2448" y="1744"/>
                  <a:pt x="3664" y="1456"/>
                </a:cubicBezTo>
                <a:cubicBezTo>
                  <a:pt x="4880" y="1168"/>
                  <a:pt x="5624" y="520"/>
                  <a:pt x="5776" y="0"/>
                </a:cubicBezTo>
                <a:lnTo>
                  <a:pt x="5752" y="1845"/>
                </a:lnTo>
                <a:lnTo>
                  <a:pt x="0" y="1845"/>
                </a:lnTo>
                <a:close/>
              </a:path>
            </a:pathLst>
          </a:custGeom>
          <a:solidFill>
            <a:schemeClr val="bg1"/>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2B166E"/>
              </a:solidFill>
              <a:effectLst/>
              <a:uLnTx/>
              <a:uFillTx/>
              <a:latin typeface="Arial" panose="020B0604020202020204"/>
              <a:cs typeface="+mn-cs"/>
            </a:endParaRPr>
          </a:p>
        </p:txBody>
      </p:sp>
      <p:sp>
        <p:nvSpPr>
          <p:cNvPr id="2051" name="Freeform 3"/>
          <p:cNvSpPr/>
          <p:nvPr/>
        </p:nvSpPr>
        <p:spPr bwMode="auto">
          <a:xfrm>
            <a:off x="29633" y="4237039"/>
            <a:ext cx="7274984" cy="2306637"/>
          </a:xfrm>
          <a:custGeom>
            <a:avLst/>
            <a:gdLst>
              <a:gd name="T0" fmla="*/ 3048 w 3048"/>
              <a:gd name="T1" fmla="*/ 1335 h 1424"/>
              <a:gd name="T2" fmla="*/ 1440 w 3048"/>
              <a:gd name="T3" fmla="*/ 1099 h 1424"/>
              <a:gd name="T4" fmla="*/ 0 w 3048"/>
              <a:gd name="T5" fmla="*/ 0 h 1424"/>
              <a:gd name="T6" fmla="*/ 0 w 3048"/>
              <a:gd name="T7" fmla="*/ 1424 h 1424"/>
              <a:gd name="T8" fmla="*/ 3048 w 3048"/>
              <a:gd name="T9" fmla="*/ 1335 h 1424"/>
            </a:gdLst>
            <a:ahLst/>
            <a:cxnLst>
              <a:cxn ang="0">
                <a:pos x="T0" y="T1"/>
              </a:cxn>
              <a:cxn ang="0">
                <a:pos x="T2" y="T3"/>
              </a:cxn>
              <a:cxn ang="0">
                <a:pos x="T4" y="T5"/>
              </a:cxn>
              <a:cxn ang="0">
                <a:pos x="T6" y="T7"/>
              </a:cxn>
              <a:cxn ang="0">
                <a:pos x="T8" y="T9"/>
              </a:cxn>
            </a:cxnLst>
            <a:rect l="0" t="0" r="r" b="b"/>
            <a:pathLst>
              <a:path w="3048" h="1424">
                <a:moveTo>
                  <a:pt x="3048" y="1335"/>
                </a:moveTo>
                <a:cubicBezTo>
                  <a:pt x="3048" y="1335"/>
                  <a:pt x="2352" y="1424"/>
                  <a:pt x="1440" y="1099"/>
                </a:cubicBezTo>
                <a:cubicBezTo>
                  <a:pt x="528" y="773"/>
                  <a:pt x="8" y="41"/>
                  <a:pt x="0" y="0"/>
                </a:cubicBezTo>
                <a:lnTo>
                  <a:pt x="0" y="1424"/>
                </a:lnTo>
                <a:lnTo>
                  <a:pt x="3048" y="1335"/>
                </a:lnTo>
                <a:close/>
              </a:path>
            </a:pathLst>
          </a:custGeom>
          <a:solidFill>
            <a:schemeClr val="bg1"/>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2B166E"/>
              </a:solidFill>
              <a:effectLst/>
              <a:uLnTx/>
              <a:uFillTx/>
              <a:latin typeface="Arial" panose="020B0604020202020204"/>
              <a:cs typeface="+mn-cs"/>
            </a:endParaRPr>
          </a:p>
        </p:txBody>
      </p:sp>
      <p:graphicFrame>
        <p:nvGraphicFramePr>
          <p:cNvPr id="2052" name="Object 4"/>
          <p:cNvGraphicFramePr>
            <a:graphicFrameLocks noChangeAspect="1"/>
          </p:cNvGraphicFramePr>
          <p:nvPr userDrawn="1"/>
        </p:nvGraphicFramePr>
        <p:xfrm>
          <a:off x="0" y="2205039"/>
          <a:ext cx="12192000" cy="1825625"/>
        </p:xfrm>
        <a:graphic>
          <a:graphicData uri="http://schemas.openxmlformats.org/presentationml/2006/ole">
            <mc:AlternateContent xmlns:mc="http://schemas.openxmlformats.org/markup-compatibility/2006">
              <mc:Choice xmlns:v="urn:schemas-microsoft-com:vml" Requires="v">
                <p:oleObj spid="_x0000_s179211" name="" r:id="rId2" imgW="10210800" imgH="1816100" progId="">
                  <p:embed/>
                </p:oleObj>
              </mc:Choice>
              <mc:Fallback>
                <p:oleObj name="" r:id="rId2" imgW="10210800" imgH="1816100" progId="">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05039"/>
                        <a:ext cx="12192000" cy="182562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3" name="Rectangle 5"/>
          <p:cNvSpPr>
            <a:spLocks noChangeArrowheads="1"/>
          </p:cNvSpPr>
          <p:nvPr userDrawn="1"/>
        </p:nvSpPr>
        <p:spPr bwMode="auto">
          <a:xfrm>
            <a:off x="0" y="0"/>
            <a:ext cx="12192000" cy="2205038"/>
          </a:xfrm>
          <a:prstGeom prst="rect">
            <a:avLst/>
          </a:prstGeom>
          <a:solidFill>
            <a:srgbClr val="0033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2B166E"/>
              </a:solidFill>
              <a:effectLst/>
              <a:uLnTx/>
              <a:uFillTx/>
              <a:latin typeface="Arial" panose="020B0604020202020204"/>
              <a:cs typeface="+mn-cs"/>
            </a:endParaRPr>
          </a:p>
        </p:txBody>
      </p:sp>
      <p:sp>
        <p:nvSpPr>
          <p:cNvPr id="2054" name="Rectangle 6"/>
          <p:cNvSpPr>
            <a:spLocks noGrp="1" noChangeArrowheads="1"/>
          </p:cNvSpPr>
          <p:nvPr>
            <p:ph type="ctrTitle" hasCustomPrompt="1"/>
          </p:nvPr>
        </p:nvSpPr>
        <p:spPr>
          <a:xfrm>
            <a:off x="886884" y="279400"/>
            <a:ext cx="10403416" cy="1925638"/>
          </a:xfrm>
          <a:extLst>
            <a:ext uri="{AF507438-7753-43E0-B8FC-AC1667EBCBE1}">
              <a14:hiddenEffects xmlns:a14="http://schemas.microsoft.com/office/drawing/2010/main">
                <a:effectLst>
                  <a:outerShdw dist="53882" dir="2700000" algn="ctr" rotWithShape="0">
                    <a:srgbClr val="000000"/>
                  </a:outerShdw>
                </a:effectLst>
              </a14:hiddenEffects>
            </a:ext>
          </a:extLst>
        </p:spPr>
        <p:txBody>
          <a:bodyPr/>
          <a:lstStyle>
            <a:lvl1pPr>
              <a:defRPr sz="3600"/>
            </a:lvl1pPr>
          </a:lstStyle>
          <a:p>
            <a:pPr lvl="0"/>
            <a:r>
              <a:rPr lang="zh-CN" altLang="zh-CN" noProof="0"/>
              <a:t>中文标题</a:t>
            </a:r>
            <a:br>
              <a:rPr lang="zh-CN" altLang="zh-CN" noProof="0"/>
            </a:br>
            <a:r>
              <a:rPr lang="zh-CN" altLang="zh-CN" noProof="0"/>
              <a:t>Click to edit Master title style</a:t>
            </a:r>
            <a:endParaRPr lang="zh-CN" altLang="zh-CN" noProof="0"/>
          </a:p>
        </p:txBody>
      </p:sp>
      <p:sp>
        <p:nvSpPr>
          <p:cNvPr id="2055" name="Rectangle 7"/>
          <p:cNvSpPr>
            <a:spLocks noGrp="1" noChangeArrowheads="1"/>
          </p:cNvSpPr>
          <p:nvPr>
            <p:ph type="subTitle" idx="1" hasCustomPrompt="1"/>
          </p:nvPr>
        </p:nvSpPr>
        <p:spPr>
          <a:xfrm>
            <a:off x="897468" y="4073525"/>
            <a:ext cx="10403417" cy="1646238"/>
          </a:xfrm>
        </p:spPr>
        <p:txBody>
          <a:bodyPr/>
          <a:lstStyle>
            <a:lvl1pPr marL="0" indent="0" algn="ctr">
              <a:buFont typeface="Wingdings" panose="05000000000000000000" pitchFamily="2" charset="2"/>
              <a:buNone/>
              <a:defRPr>
                <a:solidFill>
                  <a:srgbClr val="2B166E"/>
                </a:solidFill>
              </a:defRPr>
            </a:lvl1pPr>
          </a:lstStyle>
          <a:p>
            <a:pPr lvl="0"/>
            <a:r>
              <a:rPr lang="zh-CN" altLang="zh-CN" noProof="0"/>
              <a:t>Click to edit Master subtitle style中文标题</a:t>
            </a:r>
            <a:endParaRPr lang="zh-CN" altLang="zh-CN" noProof="0"/>
          </a:p>
        </p:txBody>
      </p:sp>
      <p:grpSp>
        <p:nvGrpSpPr>
          <p:cNvPr id="2056" name="Group 8"/>
          <p:cNvGrpSpPr>
            <a:grpSpLocks noChangeAspect="1"/>
          </p:cNvGrpSpPr>
          <p:nvPr userDrawn="1"/>
        </p:nvGrpSpPr>
        <p:grpSpPr bwMode="auto">
          <a:xfrm>
            <a:off x="3234267" y="2997201"/>
            <a:ext cx="2592917" cy="733425"/>
            <a:chOff x="0" y="0"/>
            <a:chExt cx="1700" cy="656"/>
          </a:xfrm>
        </p:grpSpPr>
        <p:pic>
          <p:nvPicPr>
            <p:cNvPr id="2057" name="Picture 9" descr="Untitled-1 copy"/>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16" y="0"/>
              <a:ext cx="590" cy="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8" name="Picture 10" descr="Untitled-1 copy"/>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451" y="407"/>
              <a:ext cx="249"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9" name="Picture 11" descr="Untitled-1 copy"/>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0" y="272"/>
              <a:ext cx="363"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60" name="Freeform 12"/>
          <p:cNvSpPr/>
          <p:nvPr/>
        </p:nvSpPr>
        <p:spPr bwMode="auto">
          <a:xfrm>
            <a:off x="0" y="4408488"/>
            <a:ext cx="12225867" cy="2476500"/>
          </a:xfrm>
          <a:custGeom>
            <a:avLst/>
            <a:gdLst>
              <a:gd name="T0" fmla="*/ 0 w 5776"/>
              <a:gd name="T1" fmla="*/ 1560 h 1560"/>
              <a:gd name="T2" fmla="*/ 0 w 5776"/>
              <a:gd name="T3" fmla="*/ 928 h 1560"/>
              <a:gd name="T4" fmla="*/ 4200 w 5776"/>
              <a:gd name="T5" fmla="*/ 984 h 1560"/>
              <a:gd name="T6" fmla="*/ 5768 w 5776"/>
              <a:gd name="T7" fmla="*/ 0 h 1560"/>
              <a:gd name="T8" fmla="*/ 5760 w 5776"/>
              <a:gd name="T9" fmla="*/ 1560 h 1560"/>
              <a:gd name="T10" fmla="*/ 0 w 5776"/>
              <a:gd name="T11" fmla="*/ 1560 h 1560"/>
            </a:gdLst>
            <a:ahLst/>
            <a:cxnLst>
              <a:cxn ang="0">
                <a:pos x="T0" y="T1"/>
              </a:cxn>
              <a:cxn ang="0">
                <a:pos x="T2" y="T3"/>
              </a:cxn>
              <a:cxn ang="0">
                <a:pos x="T4" y="T5"/>
              </a:cxn>
              <a:cxn ang="0">
                <a:pos x="T6" y="T7"/>
              </a:cxn>
              <a:cxn ang="0">
                <a:pos x="T8" y="T9"/>
              </a:cxn>
              <a:cxn ang="0">
                <a:pos x="T10" y="T11"/>
              </a:cxn>
            </a:cxnLst>
            <a:rect l="0" t="0" r="r" b="b"/>
            <a:pathLst>
              <a:path w="5776" h="1560">
                <a:moveTo>
                  <a:pt x="0" y="1560"/>
                </a:moveTo>
                <a:lnTo>
                  <a:pt x="0" y="928"/>
                </a:lnTo>
                <a:cubicBezTo>
                  <a:pt x="1040" y="1114"/>
                  <a:pt x="3064" y="1370"/>
                  <a:pt x="4200" y="984"/>
                </a:cubicBezTo>
                <a:cubicBezTo>
                  <a:pt x="5336" y="599"/>
                  <a:pt x="5776" y="24"/>
                  <a:pt x="5768" y="0"/>
                </a:cubicBezTo>
                <a:lnTo>
                  <a:pt x="5760" y="1560"/>
                </a:lnTo>
                <a:lnTo>
                  <a:pt x="0" y="1560"/>
                </a:lnTo>
                <a:close/>
              </a:path>
            </a:pathLst>
          </a:custGeom>
          <a:gradFill rotWithShape="1">
            <a:gsLst>
              <a:gs pos="0">
                <a:schemeClr val="accent1"/>
              </a:gs>
              <a:gs pos="100000">
                <a:schemeClr val="tx2"/>
              </a:gs>
            </a:gsLst>
            <a:lin ang="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2B166E"/>
              </a:solidFill>
              <a:effectLst/>
              <a:uLnTx/>
              <a:uFillTx/>
              <a:latin typeface="Arial" panose="020B0604020202020204"/>
              <a:cs typeface="+mn-c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灯片编号占位符 3"/>
          <p:cNvSpPr>
            <a:spLocks noGrp="1"/>
          </p:cNvSpPr>
          <p:nvPr>
            <p:ph type="sldNum" sz="quarter" idx="10"/>
          </p:nvPr>
        </p:nvSpPr>
        <p:spPr/>
        <p:txBody>
          <a:bodyPr/>
          <a:lstStyle>
            <a:lvl1pPr>
              <a:defRPr/>
            </a:lvl1pPr>
          </a:lstStyle>
          <a:p>
            <a:pPr eaLnBrk="1" fontAlgn="auto" hangingPunct="1">
              <a:spcBef>
                <a:spcPts val="0"/>
              </a:spcBef>
              <a:spcAft>
                <a:spcPts val="0"/>
              </a:spcAft>
            </a:pPr>
            <a:fld id="{4E1E54F1-79B3-4122-84BB-1F67F1ACDD8A}" type="slidenum">
              <a:rPr kumimoji="0" lang="zh-CN" altLang="zh-CN" smtClean="0">
                <a:solidFill>
                  <a:srgbClr val="FFFFFF"/>
                </a:solidFill>
                <a:latin typeface="Arial" panose="020B0604020202020204"/>
              </a:rPr>
            </a:fld>
            <a:endParaRPr kumimoji="0" lang="zh-CN" altLang="zh-CN">
              <a:solidFill>
                <a:srgbClr val="FFFFFF"/>
              </a:solidFill>
              <a:latin typeface="Arial" panose="020B0604020202020204"/>
            </a:endParaRPr>
          </a:p>
        </p:txBody>
      </p:sp>
      <p:sp>
        <p:nvSpPr>
          <p:cNvPr id="5" name="页脚占位符 4"/>
          <p:cNvSpPr>
            <a:spLocks noGrp="1"/>
          </p:cNvSpPr>
          <p:nvPr>
            <p:ph type="ftr" sz="quarter" idx="11"/>
          </p:nvPr>
        </p:nvSpPr>
        <p:spPr/>
        <p:txBody>
          <a:bodyPr/>
          <a:lstStyle>
            <a:lvl1pPr>
              <a:defRPr/>
            </a:lvl1pPr>
          </a:lstStyle>
          <a:p>
            <a:pPr eaLnBrk="1" fontAlgn="auto" hangingPunct="1">
              <a:spcBef>
                <a:spcPts val="0"/>
              </a:spcBef>
              <a:spcAft>
                <a:spcPts val="0"/>
              </a:spcAft>
            </a:pPr>
            <a:r>
              <a:rPr kumimoji="0" lang="zh-CN" altLang="zh-CN">
                <a:solidFill>
                  <a:srgbClr val="FFFFFF"/>
                </a:solidFill>
                <a:latin typeface="Arial" panose="020B0604020202020204"/>
              </a:rPr>
              <a:t>Renmin University of China</a:t>
            </a:r>
            <a:endParaRPr kumimoji="0" lang="zh-CN" altLang="zh-CN">
              <a:solidFill>
                <a:srgbClr val="FFFFFF"/>
              </a:solidFill>
              <a:latin typeface="Arial" panose="020B0604020202020204"/>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灯片编号占位符 3"/>
          <p:cNvSpPr>
            <a:spLocks noGrp="1"/>
          </p:cNvSpPr>
          <p:nvPr>
            <p:ph type="sldNum" sz="quarter" idx="10"/>
          </p:nvPr>
        </p:nvSpPr>
        <p:spPr/>
        <p:txBody>
          <a:bodyPr/>
          <a:lstStyle>
            <a:lvl1pPr>
              <a:defRPr/>
            </a:lvl1pPr>
          </a:lstStyle>
          <a:p>
            <a:pPr eaLnBrk="1" fontAlgn="auto" hangingPunct="1">
              <a:spcBef>
                <a:spcPts val="0"/>
              </a:spcBef>
              <a:spcAft>
                <a:spcPts val="0"/>
              </a:spcAft>
            </a:pPr>
            <a:fld id="{07032BF0-78B3-4545-AFD3-32CB883A4222}" type="slidenum">
              <a:rPr kumimoji="0" lang="zh-CN" altLang="zh-CN" smtClean="0">
                <a:solidFill>
                  <a:srgbClr val="FFFFFF"/>
                </a:solidFill>
                <a:latin typeface="Arial" panose="020B0604020202020204"/>
              </a:rPr>
            </a:fld>
            <a:endParaRPr kumimoji="0" lang="zh-CN" altLang="zh-CN">
              <a:solidFill>
                <a:srgbClr val="FFFFFF"/>
              </a:solidFill>
              <a:latin typeface="Arial" panose="020B0604020202020204"/>
            </a:endParaRPr>
          </a:p>
        </p:txBody>
      </p:sp>
      <p:sp>
        <p:nvSpPr>
          <p:cNvPr id="5" name="页脚占位符 4"/>
          <p:cNvSpPr>
            <a:spLocks noGrp="1"/>
          </p:cNvSpPr>
          <p:nvPr>
            <p:ph type="ftr" sz="quarter" idx="11"/>
          </p:nvPr>
        </p:nvSpPr>
        <p:spPr/>
        <p:txBody>
          <a:bodyPr/>
          <a:lstStyle>
            <a:lvl1pPr>
              <a:defRPr/>
            </a:lvl1pPr>
          </a:lstStyle>
          <a:p>
            <a:pPr eaLnBrk="1" fontAlgn="auto" hangingPunct="1">
              <a:spcBef>
                <a:spcPts val="0"/>
              </a:spcBef>
              <a:spcAft>
                <a:spcPts val="0"/>
              </a:spcAft>
            </a:pPr>
            <a:r>
              <a:rPr kumimoji="0" lang="zh-CN" altLang="zh-CN">
                <a:solidFill>
                  <a:srgbClr val="FFFFFF"/>
                </a:solidFill>
                <a:latin typeface="Arial" panose="020B0604020202020204"/>
              </a:rPr>
              <a:t>Renmin University of China</a:t>
            </a:r>
            <a:endParaRPr kumimoji="0" lang="zh-CN" altLang="zh-CN">
              <a:solidFill>
                <a:srgbClr val="FFFFFF"/>
              </a:solidFill>
              <a:latin typeface="Arial" panose="020B0604020202020204"/>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6567" y="836613"/>
            <a:ext cx="5899151" cy="56245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48918" y="836613"/>
            <a:ext cx="5899149" cy="56245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灯片编号占位符 4"/>
          <p:cNvSpPr>
            <a:spLocks noGrp="1"/>
          </p:cNvSpPr>
          <p:nvPr>
            <p:ph type="sldNum" sz="quarter" idx="10"/>
          </p:nvPr>
        </p:nvSpPr>
        <p:spPr/>
        <p:txBody>
          <a:bodyPr/>
          <a:lstStyle>
            <a:lvl1pPr>
              <a:defRPr/>
            </a:lvl1pPr>
          </a:lstStyle>
          <a:p>
            <a:pPr eaLnBrk="1" fontAlgn="auto" hangingPunct="1">
              <a:spcBef>
                <a:spcPts val="0"/>
              </a:spcBef>
              <a:spcAft>
                <a:spcPts val="0"/>
              </a:spcAft>
            </a:pPr>
            <a:fld id="{5496B3C9-5A44-4AC1-9B7E-A9F9E5E4FB5F}" type="slidenum">
              <a:rPr kumimoji="0" lang="zh-CN" altLang="zh-CN" smtClean="0">
                <a:solidFill>
                  <a:srgbClr val="FFFFFF"/>
                </a:solidFill>
                <a:latin typeface="Arial" panose="020B0604020202020204"/>
              </a:rPr>
            </a:fld>
            <a:endParaRPr kumimoji="0" lang="zh-CN" altLang="zh-CN">
              <a:solidFill>
                <a:srgbClr val="FFFFFF"/>
              </a:solidFill>
              <a:latin typeface="Arial" panose="020B0604020202020204"/>
            </a:endParaRPr>
          </a:p>
        </p:txBody>
      </p:sp>
      <p:sp>
        <p:nvSpPr>
          <p:cNvPr id="6" name="页脚占位符 5"/>
          <p:cNvSpPr>
            <a:spLocks noGrp="1"/>
          </p:cNvSpPr>
          <p:nvPr>
            <p:ph type="ftr" sz="quarter" idx="11"/>
          </p:nvPr>
        </p:nvSpPr>
        <p:spPr/>
        <p:txBody>
          <a:bodyPr/>
          <a:lstStyle>
            <a:lvl1pPr>
              <a:defRPr/>
            </a:lvl1pPr>
          </a:lstStyle>
          <a:p>
            <a:pPr eaLnBrk="1" fontAlgn="auto" hangingPunct="1">
              <a:spcBef>
                <a:spcPts val="0"/>
              </a:spcBef>
              <a:spcAft>
                <a:spcPts val="0"/>
              </a:spcAft>
            </a:pPr>
            <a:r>
              <a:rPr kumimoji="0" lang="zh-CN" altLang="zh-CN">
                <a:solidFill>
                  <a:srgbClr val="FFFFFF"/>
                </a:solidFill>
                <a:latin typeface="Arial" panose="020B0604020202020204"/>
              </a:rPr>
              <a:t>Renmin University of China</a:t>
            </a:r>
            <a:endParaRPr kumimoji="0" lang="zh-CN" altLang="zh-CN">
              <a:solidFill>
                <a:srgbClr val="FFFFFF"/>
              </a:solidFill>
              <a:latin typeface="Arial" panose="020B0604020202020204"/>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灯片编号占位符 6"/>
          <p:cNvSpPr>
            <a:spLocks noGrp="1"/>
          </p:cNvSpPr>
          <p:nvPr>
            <p:ph type="sldNum" sz="quarter" idx="10"/>
          </p:nvPr>
        </p:nvSpPr>
        <p:spPr/>
        <p:txBody>
          <a:bodyPr/>
          <a:lstStyle>
            <a:lvl1pPr>
              <a:defRPr/>
            </a:lvl1pPr>
          </a:lstStyle>
          <a:p>
            <a:pPr eaLnBrk="1" fontAlgn="auto" hangingPunct="1">
              <a:spcBef>
                <a:spcPts val="0"/>
              </a:spcBef>
              <a:spcAft>
                <a:spcPts val="0"/>
              </a:spcAft>
            </a:pPr>
            <a:fld id="{40C18D7B-4B06-4AD4-9269-A457BF0EA4EE}" type="slidenum">
              <a:rPr kumimoji="0" lang="zh-CN" altLang="zh-CN" smtClean="0">
                <a:solidFill>
                  <a:srgbClr val="FFFFFF"/>
                </a:solidFill>
                <a:latin typeface="Arial" panose="020B0604020202020204"/>
              </a:rPr>
            </a:fld>
            <a:endParaRPr kumimoji="0" lang="zh-CN" altLang="zh-CN">
              <a:solidFill>
                <a:srgbClr val="FFFFFF"/>
              </a:solidFill>
              <a:latin typeface="Arial" panose="020B0604020202020204"/>
            </a:endParaRPr>
          </a:p>
        </p:txBody>
      </p:sp>
      <p:sp>
        <p:nvSpPr>
          <p:cNvPr id="8" name="页脚占位符 7"/>
          <p:cNvSpPr>
            <a:spLocks noGrp="1"/>
          </p:cNvSpPr>
          <p:nvPr>
            <p:ph type="ftr" sz="quarter" idx="11"/>
          </p:nvPr>
        </p:nvSpPr>
        <p:spPr/>
        <p:txBody>
          <a:bodyPr/>
          <a:lstStyle>
            <a:lvl1pPr>
              <a:defRPr/>
            </a:lvl1pPr>
          </a:lstStyle>
          <a:p>
            <a:pPr eaLnBrk="1" fontAlgn="auto" hangingPunct="1">
              <a:spcBef>
                <a:spcPts val="0"/>
              </a:spcBef>
              <a:spcAft>
                <a:spcPts val="0"/>
              </a:spcAft>
            </a:pPr>
            <a:r>
              <a:rPr kumimoji="0" lang="zh-CN" altLang="zh-CN">
                <a:solidFill>
                  <a:srgbClr val="FFFFFF"/>
                </a:solidFill>
                <a:latin typeface="Arial" panose="020B0604020202020204"/>
              </a:rPr>
              <a:t>Renmin University of China</a:t>
            </a:r>
            <a:endParaRPr kumimoji="0" lang="zh-CN" altLang="zh-CN">
              <a:solidFill>
                <a:srgbClr val="FFFFFF"/>
              </a:solidFill>
              <a:latin typeface="Arial" panose="020B0604020202020204"/>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灯片编号占位符 2"/>
          <p:cNvSpPr>
            <a:spLocks noGrp="1"/>
          </p:cNvSpPr>
          <p:nvPr>
            <p:ph type="sldNum" sz="quarter" idx="10"/>
          </p:nvPr>
        </p:nvSpPr>
        <p:spPr/>
        <p:txBody>
          <a:bodyPr/>
          <a:lstStyle>
            <a:lvl1pPr>
              <a:defRPr/>
            </a:lvl1pPr>
          </a:lstStyle>
          <a:p>
            <a:pPr eaLnBrk="1" fontAlgn="auto" hangingPunct="1">
              <a:spcBef>
                <a:spcPts val="0"/>
              </a:spcBef>
              <a:spcAft>
                <a:spcPts val="0"/>
              </a:spcAft>
            </a:pPr>
            <a:fld id="{41EE924F-6F6B-40D8-B97C-0D4E98C44D9D}" type="slidenum">
              <a:rPr kumimoji="0" lang="zh-CN" altLang="zh-CN" smtClean="0">
                <a:solidFill>
                  <a:srgbClr val="FFFFFF"/>
                </a:solidFill>
                <a:latin typeface="Arial" panose="020B0604020202020204"/>
              </a:rPr>
            </a:fld>
            <a:endParaRPr kumimoji="0" lang="zh-CN" altLang="zh-CN">
              <a:solidFill>
                <a:srgbClr val="FFFFFF"/>
              </a:solidFill>
              <a:latin typeface="Arial" panose="020B0604020202020204"/>
            </a:endParaRPr>
          </a:p>
        </p:txBody>
      </p:sp>
      <p:sp>
        <p:nvSpPr>
          <p:cNvPr id="4" name="页脚占位符 3"/>
          <p:cNvSpPr>
            <a:spLocks noGrp="1"/>
          </p:cNvSpPr>
          <p:nvPr>
            <p:ph type="ftr" sz="quarter" idx="11"/>
          </p:nvPr>
        </p:nvSpPr>
        <p:spPr/>
        <p:txBody>
          <a:bodyPr/>
          <a:lstStyle>
            <a:lvl1pPr>
              <a:defRPr/>
            </a:lvl1pPr>
          </a:lstStyle>
          <a:p>
            <a:pPr eaLnBrk="1" fontAlgn="auto" hangingPunct="1">
              <a:spcBef>
                <a:spcPts val="0"/>
              </a:spcBef>
              <a:spcAft>
                <a:spcPts val="0"/>
              </a:spcAft>
            </a:pPr>
            <a:r>
              <a:rPr kumimoji="0" lang="zh-CN" altLang="zh-CN">
                <a:solidFill>
                  <a:srgbClr val="FFFFFF"/>
                </a:solidFill>
                <a:latin typeface="Arial" panose="020B0604020202020204"/>
              </a:rPr>
              <a:t>Renmin University of China</a:t>
            </a:r>
            <a:endParaRPr kumimoji="0" lang="zh-CN" altLang="zh-CN">
              <a:solidFill>
                <a:srgbClr val="FFFFFF"/>
              </a:solidFill>
              <a:latin typeface="Arial" panose="020B0604020202020204"/>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lvl1pPr>
              <a:defRPr/>
            </a:lvl1pPr>
          </a:lstStyle>
          <a:p>
            <a:pPr eaLnBrk="1" fontAlgn="auto" hangingPunct="1">
              <a:spcBef>
                <a:spcPts val="0"/>
              </a:spcBef>
              <a:spcAft>
                <a:spcPts val="0"/>
              </a:spcAft>
            </a:pPr>
            <a:fld id="{4A431DC2-0D67-4C56-9806-3EE1A562C954}" type="slidenum">
              <a:rPr kumimoji="0" lang="zh-CN" altLang="zh-CN" smtClean="0">
                <a:solidFill>
                  <a:srgbClr val="FFFFFF"/>
                </a:solidFill>
                <a:latin typeface="Arial" panose="020B0604020202020204"/>
              </a:rPr>
            </a:fld>
            <a:endParaRPr kumimoji="0" lang="zh-CN" altLang="zh-CN">
              <a:solidFill>
                <a:srgbClr val="FFFFFF"/>
              </a:solidFill>
              <a:latin typeface="Arial" panose="020B0604020202020204"/>
            </a:endParaRPr>
          </a:p>
        </p:txBody>
      </p:sp>
      <p:sp>
        <p:nvSpPr>
          <p:cNvPr id="3" name="页脚占位符 2"/>
          <p:cNvSpPr>
            <a:spLocks noGrp="1"/>
          </p:cNvSpPr>
          <p:nvPr>
            <p:ph type="ftr" sz="quarter" idx="11"/>
          </p:nvPr>
        </p:nvSpPr>
        <p:spPr/>
        <p:txBody>
          <a:bodyPr/>
          <a:lstStyle>
            <a:lvl1pPr>
              <a:defRPr/>
            </a:lvl1pPr>
          </a:lstStyle>
          <a:p>
            <a:pPr eaLnBrk="1" fontAlgn="auto" hangingPunct="1">
              <a:spcBef>
                <a:spcPts val="0"/>
              </a:spcBef>
              <a:spcAft>
                <a:spcPts val="0"/>
              </a:spcAft>
            </a:pPr>
            <a:r>
              <a:rPr kumimoji="0" lang="zh-CN" altLang="zh-CN">
                <a:solidFill>
                  <a:srgbClr val="FFFFFF"/>
                </a:solidFill>
                <a:latin typeface="Arial" panose="020B0604020202020204"/>
              </a:rPr>
              <a:t>Renmin University of China</a:t>
            </a:r>
            <a:endParaRPr kumimoji="0" lang="zh-CN" altLang="zh-CN">
              <a:solidFill>
                <a:srgbClr val="FFFFFF"/>
              </a:solidFill>
              <a:latin typeface="Arial" panose="020B0604020202020204"/>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灯片编号占位符 4"/>
          <p:cNvSpPr>
            <a:spLocks noGrp="1"/>
          </p:cNvSpPr>
          <p:nvPr>
            <p:ph type="sldNum" sz="quarter" idx="10"/>
          </p:nvPr>
        </p:nvSpPr>
        <p:spPr/>
        <p:txBody>
          <a:bodyPr/>
          <a:lstStyle>
            <a:lvl1pPr>
              <a:defRPr/>
            </a:lvl1pPr>
          </a:lstStyle>
          <a:p>
            <a:pPr eaLnBrk="1" fontAlgn="auto" hangingPunct="1">
              <a:spcBef>
                <a:spcPts val="0"/>
              </a:spcBef>
              <a:spcAft>
                <a:spcPts val="0"/>
              </a:spcAft>
            </a:pPr>
            <a:fld id="{9D0B8157-BB5D-45C7-AE1E-06E0BB4B4C0D}" type="slidenum">
              <a:rPr kumimoji="0" lang="zh-CN" altLang="zh-CN" smtClean="0">
                <a:solidFill>
                  <a:srgbClr val="FFFFFF"/>
                </a:solidFill>
                <a:latin typeface="Arial" panose="020B0604020202020204"/>
              </a:rPr>
            </a:fld>
            <a:endParaRPr kumimoji="0" lang="zh-CN" altLang="zh-CN">
              <a:solidFill>
                <a:srgbClr val="FFFFFF"/>
              </a:solidFill>
              <a:latin typeface="Arial" panose="020B0604020202020204"/>
            </a:endParaRPr>
          </a:p>
        </p:txBody>
      </p:sp>
      <p:sp>
        <p:nvSpPr>
          <p:cNvPr id="6" name="页脚占位符 5"/>
          <p:cNvSpPr>
            <a:spLocks noGrp="1"/>
          </p:cNvSpPr>
          <p:nvPr>
            <p:ph type="ftr" sz="quarter" idx="11"/>
          </p:nvPr>
        </p:nvSpPr>
        <p:spPr/>
        <p:txBody>
          <a:bodyPr/>
          <a:lstStyle>
            <a:lvl1pPr>
              <a:defRPr/>
            </a:lvl1pPr>
          </a:lstStyle>
          <a:p>
            <a:pPr eaLnBrk="1" fontAlgn="auto" hangingPunct="1">
              <a:spcBef>
                <a:spcPts val="0"/>
              </a:spcBef>
              <a:spcAft>
                <a:spcPts val="0"/>
              </a:spcAft>
            </a:pPr>
            <a:r>
              <a:rPr kumimoji="0" lang="zh-CN" altLang="zh-CN">
                <a:solidFill>
                  <a:srgbClr val="FFFFFF"/>
                </a:solidFill>
                <a:latin typeface="Arial" panose="020B0604020202020204"/>
              </a:rPr>
              <a:t>Renmin University of China</a:t>
            </a:r>
            <a:endParaRPr kumimoji="0" lang="zh-CN" altLang="zh-CN">
              <a:solidFill>
                <a:srgbClr val="FFFFFF"/>
              </a:solidFill>
              <a:latin typeface="Arial" panose="020B0604020202020204"/>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灯片编号占位符 4"/>
          <p:cNvSpPr>
            <a:spLocks noGrp="1"/>
          </p:cNvSpPr>
          <p:nvPr>
            <p:ph type="sldNum" sz="quarter" idx="10"/>
          </p:nvPr>
        </p:nvSpPr>
        <p:spPr/>
        <p:txBody>
          <a:bodyPr/>
          <a:lstStyle>
            <a:lvl1pPr>
              <a:defRPr/>
            </a:lvl1pPr>
          </a:lstStyle>
          <a:p>
            <a:pPr eaLnBrk="1" fontAlgn="auto" hangingPunct="1">
              <a:spcBef>
                <a:spcPts val="0"/>
              </a:spcBef>
              <a:spcAft>
                <a:spcPts val="0"/>
              </a:spcAft>
            </a:pPr>
            <a:fld id="{E21C5ECC-64DF-4067-8889-EE60814B8679}" type="slidenum">
              <a:rPr kumimoji="0" lang="zh-CN" altLang="zh-CN" smtClean="0">
                <a:solidFill>
                  <a:srgbClr val="FFFFFF"/>
                </a:solidFill>
                <a:latin typeface="Arial" panose="020B0604020202020204"/>
              </a:rPr>
            </a:fld>
            <a:endParaRPr kumimoji="0" lang="zh-CN" altLang="zh-CN">
              <a:solidFill>
                <a:srgbClr val="FFFFFF"/>
              </a:solidFill>
              <a:latin typeface="Arial" panose="020B0604020202020204"/>
            </a:endParaRPr>
          </a:p>
        </p:txBody>
      </p:sp>
      <p:sp>
        <p:nvSpPr>
          <p:cNvPr id="6" name="页脚占位符 5"/>
          <p:cNvSpPr>
            <a:spLocks noGrp="1"/>
          </p:cNvSpPr>
          <p:nvPr>
            <p:ph type="ftr" sz="quarter" idx="11"/>
          </p:nvPr>
        </p:nvSpPr>
        <p:spPr/>
        <p:txBody>
          <a:bodyPr/>
          <a:lstStyle>
            <a:lvl1pPr>
              <a:defRPr/>
            </a:lvl1pPr>
          </a:lstStyle>
          <a:p>
            <a:pPr eaLnBrk="1" fontAlgn="auto" hangingPunct="1">
              <a:spcBef>
                <a:spcPts val="0"/>
              </a:spcBef>
              <a:spcAft>
                <a:spcPts val="0"/>
              </a:spcAft>
            </a:pPr>
            <a:r>
              <a:rPr kumimoji="0" lang="zh-CN" altLang="zh-CN">
                <a:solidFill>
                  <a:srgbClr val="FFFFFF"/>
                </a:solidFill>
                <a:latin typeface="Arial" panose="020B0604020202020204"/>
              </a:rPr>
              <a:t>Renmin University of China</a:t>
            </a:r>
            <a:endParaRPr kumimoji="0" lang="zh-CN" altLang="zh-CN">
              <a:solidFill>
                <a:srgbClr val="FFFFFF"/>
              </a:solidFill>
              <a:latin typeface="Arial" panose="020B0604020202020204"/>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灯片编号占位符 3"/>
          <p:cNvSpPr>
            <a:spLocks noGrp="1"/>
          </p:cNvSpPr>
          <p:nvPr>
            <p:ph type="sldNum" sz="quarter" idx="10"/>
          </p:nvPr>
        </p:nvSpPr>
        <p:spPr/>
        <p:txBody>
          <a:bodyPr/>
          <a:lstStyle>
            <a:lvl1pPr>
              <a:defRPr/>
            </a:lvl1pPr>
          </a:lstStyle>
          <a:p>
            <a:pPr eaLnBrk="1" fontAlgn="auto" hangingPunct="1">
              <a:spcBef>
                <a:spcPts val="0"/>
              </a:spcBef>
              <a:spcAft>
                <a:spcPts val="0"/>
              </a:spcAft>
            </a:pPr>
            <a:fld id="{E472462F-BFB1-4C5C-AFDC-43E37B2DBB33}" type="slidenum">
              <a:rPr kumimoji="0" lang="zh-CN" altLang="zh-CN" smtClean="0">
                <a:solidFill>
                  <a:srgbClr val="FFFFFF"/>
                </a:solidFill>
                <a:latin typeface="Arial" panose="020B0604020202020204"/>
              </a:rPr>
            </a:fld>
            <a:endParaRPr kumimoji="0" lang="zh-CN" altLang="zh-CN">
              <a:solidFill>
                <a:srgbClr val="FFFFFF"/>
              </a:solidFill>
              <a:latin typeface="Arial" panose="020B0604020202020204"/>
            </a:endParaRPr>
          </a:p>
        </p:txBody>
      </p:sp>
      <p:sp>
        <p:nvSpPr>
          <p:cNvPr id="5" name="页脚占位符 4"/>
          <p:cNvSpPr>
            <a:spLocks noGrp="1"/>
          </p:cNvSpPr>
          <p:nvPr>
            <p:ph type="ftr" sz="quarter" idx="11"/>
          </p:nvPr>
        </p:nvSpPr>
        <p:spPr/>
        <p:txBody>
          <a:bodyPr/>
          <a:lstStyle>
            <a:lvl1pPr>
              <a:defRPr/>
            </a:lvl1pPr>
          </a:lstStyle>
          <a:p>
            <a:pPr eaLnBrk="1" fontAlgn="auto" hangingPunct="1">
              <a:spcBef>
                <a:spcPts val="0"/>
              </a:spcBef>
              <a:spcAft>
                <a:spcPts val="0"/>
              </a:spcAft>
            </a:pPr>
            <a:r>
              <a:rPr kumimoji="0" lang="zh-CN" altLang="zh-CN">
                <a:solidFill>
                  <a:srgbClr val="FFFFFF"/>
                </a:solidFill>
                <a:latin typeface="Arial" panose="020B0604020202020204"/>
              </a:rPr>
              <a:t>Renmin University of China</a:t>
            </a:r>
            <a:endParaRPr kumimoji="0" lang="zh-CN" altLang="zh-CN">
              <a:solidFill>
                <a:srgbClr val="FFFFFF"/>
              </a:solidFill>
              <a:latin typeface="Arial" panose="020B0604020202020204"/>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94800" y="838200"/>
            <a:ext cx="2590800" cy="537845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1422400" y="838200"/>
            <a:ext cx="7569200" cy="537845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7"/>
          <p:cNvSpPr>
            <a:spLocks noGrp="1" noChangeArrowheads="1"/>
          </p:cNvSpPr>
          <p:nvPr>
            <p:ph type="dt" sz="half" idx="10"/>
          </p:nvPr>
        </p:nvSpPr>
        <p:spPr/>
        <p:txBody>
          <a:bodyPr/>
          <a:lstStyle>
            <a:lvl1pPr>
              <a:defRPr/>
            </a:lvl1pPr>
          </a:lstStyle>
          <a:p>
            <a:pPr>
              <a:defRPr/>
            </a:pPr>
            <a:endParaRPr lang="en-US" altLang="zh-CN"/>
          </a:p>
        </p:txBody>
      </p:sp>
      <p:sp>
        <p:nvSpPr>
          <p:cNvPr id="5" name="Rectangle 8"/>
          <p:cNvSpPr>
            <a:spLocks noGrp="1" noChangeArrowheads="1"/>
          </p:cNvSpPr>
          <p:nvPr>
            <p:ph type="ftr" sz="quarter" idx="11"/>
          </p:nvPr>
        </p:nvSpPr>
        <p:spPr/>
        <p:txBody>
          <a:bodyPr/>
          <a:lstStyle>
            <a:lvl1pPr>
              <a:defRPr/>
            </a:lvl1pPr>
          </a:lstStyle>
          <a:p>
            <a:pPr>
              <a:defRPr/>
            </a:pPr>
            <a:endParaRPr lang="en-US" altLang="zh-CN"/>
          </a:p>
        </p:txBody>
      </p:sp>
      <p:sp>
        <p:nvSpPr>
          <p:cNvPr id="6" name="Rectangle 11"/>
          <p:cNvSpPr>
            <a:spLocks noGrp="1" noChangeArrowheads="1"/>
          </p:cNvSpPr>
          <p:nvPr>
            <p:ph type="sldNum" sz="quarter" idx="12"/>
          </p:nvPr>
        </p:nvSpPr>
        <p:spPr/>
        <p:txBody>
          <a:bodyPr/>
          <a:lstStyle>
            <a:lvl1pPr>
              <a:defRPr/>
            </a:lvl1pPr>
          </a:lstStyle>
          <a:p>
            <a:pPr>
              <a:defRPr/>
            </a:pPr>
            <a:fld id="{C7B01DE1-0DA8-40D0-AA31-92A0DCB3A1CB}" type="slidenum">
              <a:rPr lang="zh-CN" altLang="en-US"/>
            </a:fld>
            <a:endParaRPr lang="en-US" altLang="zh-CN" sz="140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048751" y="44451"/>
            <a:ext cx="2999316" cy="641667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6567" y="44451"/>
            <a:ext cx="8798984" cy="641667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灯片编号占位符 3"/>
          <p:cNvSpPr>
            <a:spLocks noGrp="1"/>
          </p:cNvSpPr>
          <p:nvPr>
            <p:ph type="sldNum" sz="quarter" idx="10"/>
          </p:nvPr>
        </p:nvSpPr>
        <p:spPr/>
        <p:txBody>
          <a:bodyPr/>
          <a:lstStyle>
            <a:lvl1pPr>
              <a:defRPr/>
            </a:lvl1pPr>
          </a:lstStyle>
          <a:p>
            <a:pPr eaLnBrk="1" fontAlgn="auto" hangingPunct="1">
              <a:spcBef>
                <a:spcPts val="0"/>
              </a:spcBef>
              <a:spcAft>
                <a:spcPts val="0"/>
              </a:spcAft>
            </a:pPr>
            <a:fld id="{93AC300E-42E3-4746-8676-971C92594F67}" type="slidenum">
              <a:rPr kumimoji="0" lang="zh-CN" altLang="zh-CN" smtClean="0">
                <a:solidFill>
                  <a:srgbClr val="FFFFFF"/>
                </a:solidFill>
                <a:latin typeface="Arial" panose="020B0604020202020204"/>
              </a:rPr>
            </a:fld>
            <a:endParaRPr kumimoji="0" lang="zh-CN" altLang="zh-CN">
              <a:solidFill>
                <a:srgbClr val="FFFFFF"/>
              </a:solidFill>
              <a:latin typeface="Arial" panose="020B0604020202020204"/>
            </a:endParaRPr>
          </a:p>
        </p:txBody>
      </p:sp>
      <p:sp>
        <p:nvSpPr>
          <p:cNvPr id="5" name="页脚占位符 4"/>
          <p:cNvSpPr>
            <a:spLocks noGrp="1"/>
          </p:cNvSpPr>
          <p:nvPr>
            <p:ph type="ftr" sz="quarter" idx="11"/>
          </p:nvPr>
        </p:nvSpPr>
        <p:spPr/>
        <p:txBody>
          <a:bodyPr/>
          <a:lstStyle>
            <a:lvl1pPr>
              <a:defRPr/>
            </a:lvl1pPr>
          </a:lstStyle>
          <a:p>
            <a:pPr eaLnBrk="1" fontAlgn="auto" hangingPunct="1">
              <a:spcBef>
                <a:spcPts val="0"/>
              </a:spcBef>
              <a:spcAft>
                <a:spcPts val="0"/>
              </a:spcAft>
            </a:pPr>
            <a:r>
              <a:rPr kumimoji="0" lang="zh-CN" altLang="zh-CN">
                <a:solidFill>
                  <a:srgbClr val="FFFFFF"/>
                </a:solidFill>
                <a:latin typeface="Arial" panose="020B0604020202020204"/>
              </a:rPr>
              <a:t>Renmin University of China</a:t>
            </a:r>
            <a:endParaRPr kumimoji="0" lang="zh-CN" altLang="zh-CN">
              <a:solidFill>
                <a:srgbClr val="FFFFFF"/>
              </a:solidFill>
              <a:latin typeface="Arial" panose="020B0604020202020204"/>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6567" y="44451"/>
            <a:ext cx="12001500" cy="720725"/>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46567" y="836613"/>
            <a:ext cx="5899151" cy="562451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6148918" y="836613"/>
            <a:ext cx="5899149" cy="273526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6148918" y="3724275"/>
            <a:ext cx="5899149" cy="273685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灯片编号占位符 5"/>
          <p:cNvSpPr>
            <a:spLocks noGrp="1"/>
          </p:cNvSpPr>
          <p:nvPr>
            <p:ph type="sldNum" sz="quarter" idx="10"/>
          </p:nvPr>
        </p:nvSpPr>
        <p:spPr>
          <a:xfrm>
            <a:off x="9300633" y="6597650"/>
            <a:ext cx="2844800" cy="260350"/>
          </a:xfrm>
        </p:spPr>
        <p:txBody>
          <a:bodyPr/>
          <a:lstStyle>
            <a:lvl1pPr>
              <a:defRPr/>
            </a:lvl1pPr>
          </a:lstStyle>
          <a:p>
            <a:pPr eaLnBrk="1" fontAlgn="auto" hangingPunct="1">
              <a:spcBef>
                <a:spcPts val="0"/>
              </a:spcBef>
              <a:spcAft>
                <a:spcPts val="0"/>
              </a:spcAft>
            </a:pPr>
            <a:fld id="{044DFCFC-BFC1-4413-BF03-F0EA0328F966}" type="slidenum">
              <a:rPr kumimoji="0" lang="zh-CN" altLang="zh-CN" smtClean="0">
                <a:solidFill>
                  <a:srgbClr val="FFFFFF"/>
                </a:solidFill>
                <a:latin typeface="Arial" panose="020B0604020202020204"/>
              </a:rPr>
            </a:fld>
            <a:endParaRPr kumimoji="0" lang="zh-CN" altLang="zh-CN">
              <a:solidFill>
                <a:srgbClr val="FFFFFF"/>
              </a:solidFill>
              <a:latin typeface="Arial" panose="020B0604020202020204"/>
            </a:endParaRPr>
          </a:p>
        </p:txBody>
      </p:sp>
      <p:sp>
        <p:nvSpPr>
          <p:cNvPr id="7" name="页脚占位符 6"/>
          <p:cNvSpPr>
            <a:spLocks noGrp="1"/>
          </p:cNvSpPr>
          <p:nvPr>
            <p:ph type="ftr" sz="quarter" idx="11"/>
          </p:nvPr>
        </p:nvSpPr>
        <p:spPr>
          <a:xfrm>
            <a:off x="2436285" y="6596064"/>
            <a:ext cx="7691967" cy="288925"/>
          </a:xfrm>
        </p:spPr>
        <p:txBody>
          <a:bodyPr/>
          <a:lstStyle>
            <a:lvl1pPr>
              <a:defRPr/>
            </a:lvl1pPr>
          </a:lstStyle>
          <a:p>
            <a:pPr eaLnBrk="1" fontAlgn="auto" hangingPunct="1">
              <a:spcBef>
                <a:spcPts val="0"/>
              </a:spcBef>
              <a:spcAft>
                <a:spcPts val="0"/>
              </a:spcAft>
            </a:pPr>
            <a:r>
              <a:rPr kumimoji="0" lang="zh-CN" altLang="zh-CN">
                <a:solidFill>
                  <a:srgbClr val="FFFFFF"/>
                </a:solidFill>
                <a:latin typeface="Arial" panose="020B0604020202020204"/>
              </a:rPr>
              <a:t>Renmin University of China</a:t>
            </a:r>
            <a:endParaRPr kumimoji="0" lang="zh-CN" altLang="zh-CN">
              <a:solidFill>
                <a:srgbClr val="FFFFFF"/>
              </a:solidFill>
              <a:latin typeface="Arial" panose="020B0604020202020204"/>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6567" y="44451"/>
            <a:ext cx="12001500" cy="720725"/>
          </a:xfrm>
        </p:spPr>
        <p:txBody>
          <a:bodyPr/>
          <a:lstStyle/>
          <a:p>
            <a:r>
              <a:rPr lang="zh-CN" altLang="en-US"/>
              <a:t>单击此处编辑母版标题样式</a:t>
            </a:r>
            <a:endParaRPr lang="zh-CN" altLang="en-US"/>
          </a:p>
        </p:txBody>
      </p:sp>
      <p:sp>
        <p:nvSpPr>
          <p:cNvPr id="3" name="表格占位符 2"/>
          <p:cNvSpPr>
            <a:spLocks noGrp="1"/>
          </p:cNvSpPr>
          <p:nvPr>
            <p:ph type="tbl" idx="1"/>
          </p:nvPr>
        </p:nvSpPr>
        <p:spPr>
          <a:xfrm>
            <a:off x="46567" y="836613"/>
            <a:ext cx="12001500" cy="5624512"/>
          </a:xfrm>
        </p:spPr>
        <p:txBody>
          <a:bodyPr/>
          <a:lstStyle/>
          <a:p>
            <a:endParaRPr lang="zh-CN" altLang="en-US"/>
          </a:p>
        </p:txBody>
      </p:sp>
      <p:sp>
        <p:nvSpPr>
          <p:cNvPr id="4" name="灯片编号占位符 3"/>
          <p:cNvSpPr>
            <a:spLocks noGrp="1"/>
          </p:cNvSpPr>
          <p:nvPr>
            <p:ph type="sldNum" sz="quarter" idx="10"/>
          </p:nvPr>
        </p:nvSpPr>
        <p:spPr>
          <a:xfrm>
            <a:off x="9300633" y="6597650"/>
            <a:ext cx="2844800" cy="260350"/>
          </a:xfrm>
        </p:spPr>
        <p:txBody>
          <a:bodyPr/>
          <a:lstStyle>
            <a:lvl1pPr>
              <a:defRPr/>
            </a:lvl1pPr>
          </a:lstStyle>
          <a:p>
            <a:pPr eaLnBrk="1" fontAlgn="auto" hangingPunct="1">
              <a:spcBef>
                <a:spcPts val="0"/>
              </a:spcBef>
              <a:spcAft>
                <a:spcPts val="0"/>
              </a:spcAft>
            </a:pPr>
            <a:fld id="{943A8421-D030-4DF1-B643-E5C6E4591F7E}" type="slidenum">
              <a:rPr kumimoji="0" lang="zh-CN" altLang="zh-CN" smtClean="0">
                <a:solidFill>
                  <a:srgbClr val="FFFFFF"/>
                </a:solidFill>
                <a:latin typeface="Arial" panose="020B0604020202020204"/>
              </a:rPr>
            </a:fld>
            <a:endParaRPr kumimoji="0" lang="zh-CN" altLang="zh-CN">
              <a:solidFill>
                <a:srgbClr val="FFFFFF"/>
              </a:solidFill>
              <a:latin typeface="Arial" panose="020B0604020202020204"/>
            </a:endParaRPr>
          </a:p>
        </p:txBody>
      </p:sp>
      <p:sp>
        <p:nvSpPr>
          <p:cNvPr id="5" name="页脚占位符 4"/>
          <p:cNvSpPr>
            <a:spLocks noGrp="1"/>
          </p:cNvSpPr>
          <p:nvPr>
            <p:ph type="ftr" sz="quarter" idx="11"/>
          </p:nvPr>
        </p:nvSpPr>
        <p:spPr>
          <a:xfrm>
            <a:off x="2436285" y="6596064"/>
            <a:ext cx="7691967" cy="288925"/>
          </a:xfrm>
        </p:spPr>
        <p:txBody>
          <a:bodyPr/>
          <a:lstStyle>
            <a:lvl1pPr>
              <a:defRPr/>
            </a:lvl1pPr>
          </a:lstStyle>
          <a:p>
            <a:pPr eaLnBrk="1" fontAlgn="auto" hangingPunct="1">
              <a:spcBef>
                <a:spcPts val="0"/>
              </a:spcBef>
              <a:spcAft>
                <a:spcPts val="0"/>
              </a:spcAft>
            </a:pPr>
            <a:r>
              <a:rPr kumimoji="0" lang="zh-CN" altLang="zh-CN">
                <a:solidFill>
                  <a:srgbClr val="FFFFFF"/>
                </a:solidFill>
                <a:latin typeface="Arial" panose="020B0604020202020204"/>
              </a:rPr>
              <a:t>Renmin University of China</a:t>
            </a:r>
            <a:endParaRPr kumimoji="0" lang="zh-CN" altLang="zh-CN">
              <a:solidFill>
                <a:srgbClr val="FFFFFF"/>
              </a:solidFill>
              <a:latin typeface="Arial" panose="020B0604020202020204"/>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6567" y="44451"/>
            <a:ext cx="12001500" cy="720725"/>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46567" y="836613"/>
            <a:ext cx="5899151" cy="562451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48918" y="836613"/>
            <a:ext cx="5899149" cy="562451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灯片编号占位符 4"/>
          <p:cNvSpPr>
            <a:spLocks noGrp="1"/>
          </p:cNvSpPr>
          <p:nvPr>
            <p:ph type="sldNum" sz="quarter" idx="10"/>
          </p:nvPr>
        </p:nvSpPr>
        <p:spPr>
          <a:xfrm>
            <a:off x="9300633" y="6597650"/>
            <a:ext cx="2844800" cy="260350"/>
          </a:xfrm>
        </p:spPr>
        <p:txBody>
          <a:bodyPr/>
          <a:lstStyle>
            <a:lvl1pPr>
              <a:defRPr/>
            </a:lvl1pPr>
          </a:lstStyle>
          <a:p>
            <a:pPr eaLnBrk="1" fontAlgn="auto" hangingPunct="1">
              <a:spcBef>
                <a:spcPts val="0"/>
              </a:spcBef>
              <a:spcAft>
                <a:spcPts val="0"/>
              </a:spcAft>
            </a:pPr>
            <a:fld id="{BC2D7F85-28DF-4130-8F08-5BBC99ABB557}" type="slidenum">
              <a:rPr kumimoji="0" lang="zh-CN" altLang="zh-CN" smtClean="0">
                <a:solidFill>
                  <a:srgbClr val="FFFFFF"/>
                </a:solidFill>
                <a:latin typeface="Arial" panose="020B0604020202020204"/>
              </a:rPr>
            </a:fld>
            <a:endParaRPr kumimoji="0" lang="zh-CN" altLang="zh-CN">
              <a:solidFill>
                <a:srgbClr val="FFFFFF"/>
              </a:solidFill>
              <a:latin typeface="Arial" panose="020B0604020202020204"/>
            </a:endParaRPr>
          </a:p>
        </p:txBody>
      </p:sp>
      <p:sp>
        <p:nvSpPr>
          <p:cNvPr id="6" name="页脚占位符 5"/>
          <p:cNvSpPr>
            <a:spLocks noGrp="1"/>
          </p:cNvSpPr>
          <p:nvPr>
            <p:ph type="ftr" sz="quarter" idx="11"/>
          </p:nvPr>
        </p:nvSpPr>
        <p:spPr>
          <a:xfrm>
            <a:off x="2436285" y="6596064"/>
            <a:ext cx="7691967" cy="288925"/>
          </a:xfrm>
        </p:spPr>
        <p:txBody>
          <a:bodyPr/>
          <a:lstStyle>
            <a:lvl1pPr>
              <a:defRPr/>
            </a:lvl1pPr>
          </a:lstStyle>
          <a:p>
            <a:pPr eaLnBrk="1" fontAlgn="auto" hangingPunct="1">
              <a:spcBef>
                <a:spcPts val="0"/>
              </a:spcBef>
              <a:spcAft>
                <a:spcPts val="0"/>
              </a:spcAft>
            </a:pPr>
            <a:r>
              <a:rPr kumimoji="0" lang="zh-CN" altLang="zh-CN">
                <a:solidFill>
                  <a:srgbClr val="FFFFFF"/>
                </a:solidFill>
                <a:latin typeface="Arial" panose="020B0604020202020204"/>
              </a:rPr>
              <a:t>Renmin University of China</a:t>
            </a:r>
            <a:endParaRPr kumimoji="0" lang="zh-CN" altLang="zh-CN">
              <a:solidFill>
                <a:srgbClr val="FFFFFF"/>
              </a:solidFill>
              <a:latin typeface="Arial" panose="020B0604020202020204"/>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6"/>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5" name="Rectangle 7"/>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6" name="Rectangle 8"/>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rPr>
              <a:t>www.themegallery.com</a:t>
            </a:r>
            <a:endPar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5" name="Rectangle 7"/>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6" name="Rectangle 8"/>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rPr>
              <a:t>www.themegallery.com</a:t>
            </a:r>
            <a:endPar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6"/>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5" name="Rectangle 7"/>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6" name="Rectangle 8"/>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rPr>
              <a:t>www.themegallery.com</a:t>
            </a:r>
            <a:endPar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304928"/>
            <a:ext cx="5384800" cy="4943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304928"/>
            <a:ext cx="5384800" cy="4943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6"/>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6" name="Rectangle 7"/>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7" name="Rectangle 8"/>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rPr>
              <a:t>www.themegallery.com</a:t>
            </a:r>
            <a:endPar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6"/>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8" name="Rectangle 7"/>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9" name="Rectangle 8"/>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rPr>
              <a:t>www.themegallery.com</a:t>
            </a:r>
            <a:endPar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6"/>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4" name="Rectangle 7"/>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5" name="Rectangle 8"/>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rPr>
              <a:t>www.themegallery.com</a:t>
            </a:r>
            <a:endPar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3" name="Rectangle 7"/>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4" name="Rectangle 8"/>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rPr>
              <a:t>www.themegallery.com</a:t>
            </a:r>
            <a:endPar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6"/>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6" name="Rectangle 7"/>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7" name="Rectangle 8"/>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rPr>
              <a:t>www.themegallery.com</a:t>
            </a:r>
            <a:endPar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6"/>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6" name="Rectangle 7"/>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7" name="Rectangle 8"/>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rPr>
              <a:t>www.themegallery.com</a:t>
            </a:r>
            <a:endPar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5" name="Rectangle 7"/>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6" name="Rectangle 8"/>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rPr>
              <a:t>www.themegallery.com</a:t>
            </a:r>
            <a:endPar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319088"/>
            <a:ext cx="2743200" cy="592931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319088"/>
            <a:ext cx="8026400" cy="592931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5" name="Rectangle 7"/>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6" name="Rectangle 8"/>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rPr>
              <a:t>www.themegallery.com</a:t>
            </a:r>
            <a:endPar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304926"/>
            <a:ext cx="5384800" cy="4943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304926"/>
            <a:ext cx="5384800" cy="4943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6"/>
          <p:cNvSpPr>
            <a:spLocks noGrp="1" noChangeArrowheads="1"/>
          </p:cNvSpPr>
          <p:nvPr>
            <p:ph type="dt" sz="half" idx="10"/>
          </p:nvPr>
        </p:nvSpPr>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6"/>
          <p:cNvSpPr>
            <a:spLocks noGrp="1" noChangeArrowheads="1"/>
          </p:cNvSpPr>
          <p:nvPr>
            <p:ph type="dt" sz="half" idx="10"/>
          </p:nvPr>
        </p:nvSpPr>
        <p:spPr/>
        <p:txBody>
          <a:bodyPr/>
          <a:lstStyle>
            <a:lvl1pPr>
              <a:defRPr/>
            </a:lvl1pPr>
          </a:lstStyle>
          <a:p>
            <a:pPr>
              <a:defRPr/>
            </a:pPr>
            <a:endParaRPr lang="en-US" altLang="zh-CN"/>
          </a:p>
        </p:txBody>
      </p:sp>
      <p:sp>
        <p:nvSpPr>
          <p:cNvPr id="8" name="Rectangle 7"/>
          <p:cNvSpPr>
            <a:spLocks noGrp="1" noChangeArrowheads="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6"/>
          <p:cNvSpPr>
            <a:spLocks noGrp="1" noChangeArrowheads="1"/>
          </p:cNvSpPr>
          <p:nvPr>
            <p:ph type="dt" sz="half" idx="10"/>
          </p:nvPr>
        </p:nvSpPr>
        <p:spPr/>
        <p:txBody>
          <a:bodyPr/>
          <a:lstStyle>
            <a:lvl1pPr>
              <a:defRPr/>
            </a:lvl1pPr>
          </a:lstStyle>
          <a:p>
            <a:pPr>
              <a:defRPr/>
            </a:pPr>
            <a:endParaRPr lang="en-US" altLang="zh-CN"/>
          </a:p>
        </p:txBody>
      </p:sp>
      <p:sp>
        <p:nvSpPr>
          <p:cNvPr id="4" name="Rectangle 7"/>
          <p:cNvSpPr>
            <a:spLocks noGrp="1" noChangeArrowheads="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p:txBody>
          <a:bodyPr/>
          <a:lstStyle>
            <a:lvl1pPr>
              <a:defRPr/>
            </a:lvl1pPr>
          </a:lstStyle>
          <a:p>
            <a:pPr>
              <a:defRPr/>
            </a:pPr>
            <a:endParaRPr lang="en-US" altLang="zh-CN"/>
          </a:p>
        </p:txBody>
      </p:sp>
      <p:sp>
        <p:nvSpPr>
          <p:cNvPr id="3" name="Rectangle 7"/>
          <p:cNvSpPr>
            <a:spLocks noGrp="1" noChangeArrowheads="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6"/>
          <p:cNvSpPr>
            <a:spLocks noGrp="1" noChangeArrowheads="1"/>
          </p:cNvSpPr>
          <p:nvPr>
            <p:ph type="dt" sz="half" idx="10"/>
          </p:nvPr>
        </p:nvSpPr>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7"/>
          <p:cNvSpPr>
            <a:spLocks noGrp="1" noChangeArrowheads="1"/>
          </p:cNvSpPr>
          <p:nvPr>
            <p:ph type="dt" sz="half" idx="10"/>
          </p:nvPr>
        </p:nvSpPr>
        <p:spPr/>
        <p:txBody>
          <a:bodyPr/>
          <a:lstStyle>
            <a:lvl1pPr>
              <a:defRPr/>
            </a:lvl1pPr>
          </a:lstStyle>
          <a:p>
            <a:pPr>
              <a:defRPr/>
            </a:pPr>
            <a:endParaRPr lang="en-US" altLang="zh-CN"/>
          </a:p>
        </p:txBody>
      </p:sp>
      <p:sp>
        <p:nvSpPr>
          <p:cNvPr id="5" name="Rectangle 8"/>
          <p:cNvSpPr>
            <a:spLocks noGrp="1" noChangeArrowheads="1"/>
          </p:cNvSpPr>
          <p:nvPr>
            <p:ph type="ftr" sz="quarter" idx="11"/>
          </p:nvPr>
        </p:nvSpPr>
        <p:spPr/>
        <p:txBody>
          <a:bodyPr/>
          <a:lstStyle>
            <a:lvl1pPr>
              <a:defRPr/>
            </a:lvl1pPr>
          </a:lstStyle>
          <a:p>
            <a:pPr>
              <a:defRPr/>
            </a:pPr>
            <a:endParaRPr lang="en-US" altLang="zh-CN"/>
          </a:p>
        </p:txBody>
      </p:sp>
      <p:sp>
        <p:nvSpPr>
          <p:cNvPr id="6" name="Rectangle 11"/>
          <p:cNvSpPr>
            <a:spLocks noGrp="1" noChangeArrowheads="1"/>
          </p:cNvSpPr>
          <p:nvPr>
            <p:ph type="sldNum" sz="quarter" idx="12"/>
          </p:nvPr>
        </p:nvSpPr>
        <p:spPr/>
        <p:txBody>
          <a:bodyPr/>
          <a:lstStyle>
            <a:lvl1pPr>
              <a:defRPr/>
            </a:lvl1pPr>
          </a:lstStyle>
          <a:p>
            <a:pPr>
              <a:defRPr/>
            </a:pPr>
            <a:fld id="{53E480B8-C4A0-409F-98C6-BA2842C2345F}" type="slidenum">
              <a:rPr lang="zh-CN" altLang="en-US"/>
            </a:fld>
            <a:endParaRPr lang="en-US" altLang="zh-CN" sz="14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6"/>
          <p:cNvSpPr>
            <a:spLocks noGrp="1" noChangeArrowheads="1"/>
          </p:cNvSpPr>
          <p:nvPr>
            <p:ph type="dt" sz="half" idx="10"/>
          </p:nvPr>
        </p:nvSpPr>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319088"/>
            <a:ext cx="2743200" cy="592931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319088"/>
            <a:ext cx="8026400" cy="592931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CN" altLang="en-US"/>
              <a:t>单击此处编辑母版副标题样式</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3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304928"/>
            <a:ext cx="5384800" cy="4943475"/>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304928"/>
            <a:ext cx="5384800" cy="4943475"/>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6"/>
          <p:cNvSpPr>
            <a:spLocks noGrp="1" noChangeArrowheads="1"/>
          </p:cNvSpPr>
          <p:nvPr>
            <p:ph type="dt" sz="half" idx="10"/>
          </p:nvPr>
        </p:nvSpPr>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9" y="1535113"/>
            <a:ext cx="538903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9"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6"/>
          <p:cNvSpPr>
            <a:spLocks noGrp="1" noChangeArrowheads="1"/>
          </p:cNvSpPr>
          <p:nvPr>
            <p:ph type="dt" sz="half" idx="10"/>
          </p:nvPr>
        </p:nvSpPr>
        <p:spPr/>
        <p:txBody>
          <a:bodyPr/>
          <a:lstStyle>
            <a:lvl1pPr>
              <a:defRPr/>
            </a:lvl1pPr>
          </a:lstStyle>
          <a:p>
            <a:pPr>
              <a:defRPr/>
            </a:pPr>
            <a:endParaRPr lang="en-US" altLang="zh-CN"/>
          </a:p>
        </p:txBody>
      </p:sp>
      <p:sp>
        <p:nvSpPr>
          <p:cNvPr id="8" name="Rectangle 7"/>
          <p:cNvSpPr>
            <a:spLocks noGrp="1" noChangeArrowheads="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6"/>
          <p:cNvSpPr>
            <a:spLocks noGrp="1" noChangeArrowheads="1"/>
          </p:cNvSpPr>
          <p:nvPr>
            <p:ph type="dt" sz="half" idx="10"/>
          </p:nvPr>
        </p:nvSpPr>
        <p:spPr/>
        <p:txBody>
          <a:bodyPr/>
          <a:lstStyle>
            <a:lvl1pPr>
              <a:defRPr/>
            </a:lvl1pPr>
          </a:lstStyle>
          <a:p>
            <a:pPr>
              <a:defRPr/>
            </a:pPr>
            <a:endParaRPr lang="en-US" altLang="zh-CN"/>
          </a:p>
        </p:txBody>
      </p:sp>
      <p:sp>
        <p:nvSpPr>
          <p:cNvPr id="4" name="Rectangle 7"/>
          <p:cNvSpPr>
            <a:spLocks noGrp="1" noChangeArrowheads="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p:txBody>
          <a:bodyPr/>
          <a:lstStyle>
            <a:lvl1pPr>
              <a:defRPr/>
            </a:lvl1pPr>
          </a:lstStyle>
          <a:p>
            <a:pPr>
              <a:defRPr/>
            </a:pPr>
            <a:endParaRPr lang="en-US" altLang="zh-CN"/>
          </a:p>
        </p:txBody>
      </p:sp>
      <p:sp>
        <p:nvSpPr>
          <p:cNvPr id="3" name="Rectangle 7"/>
          <p:cNvSpPr>
            <a:spLocks noGrp="1" noChangeArrowheads="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7"/>
          <p:cNvSpPr>
            <a:spLocks noGrp="1" noChangeArrowheads="1"/>
          </p:cNvSpPr>
          <p:nvPr>
            <p:ph type="dt" sz="half" idx="10"/>
          </p:nvPr>
        </p:nvSpPr>
        <p:spPr/>
        <p:txBody>
          <a:bodyPr/>
          <a:lstStyle>
            <a:lvl1pPr>
              <a:defRPr/>
            </a:lvl1pPr>
          </a:lstStyle>
          <a:p>
            <a:pPr>
              <a:defRPr/>
            </a:pPr>
            <a:endParaRPr lang="en-US" altLang="zh-CN"/>
          </a:p>
        </p:txBody>
      </p:sp>
      <p:sp>
        <p:nvSpPr>
          <p:cNvPr id="5" name="Rectangle 8"/>
          <p:cNvSpPr>
            <a:spLocks noGrp="1" noChangeArrowheads="1"/>
          </p:cNvSpPr>
          <p:nvPr>
            <p:ph type="ftr" sz="quarter" idx="11"/>
          </p:nvPr>
        </p:nvSpPr>
        <p:spPr/>
        <p:txBody>
          <a:bodyPr/>
          <a:lstStyle>
            <a:lvl1pPr>
              <a:defRPr/>
            </a:lvl1pPr>
          </a:lstStyle>
          <a:p>
            <a:pPr>
              <a:defRPr/>
            </a:pPr>
            <a:endParaRPr lang="en-US" altLang="zh-CN"/>
          </a:p>
        </p:txBody>
      </p:sp>
      <p:sp>
        <p:nvSpPr>
          <p:cNvPr id="6" name="Rectangle 11"/>
          <p:cNvSpPr>
            <a:spLocks noGrp="1" noChangeArrowheads="1"/>
          </p:cNvSpPr>
          <p:nvPr>
            <p:ph type="sldNum" sz="quarter" idx="12"/>
          </p:nvPr>
        </p:nvSpPr>
        <p:spPr/>
        <p:txBody>
          <a:bodyPr/>
          <a:lstStyle>
            <a:lvl1pPr>
              <a:defRPr/>
            </a:lvl1pPr>
          </a:lstStyle>
          <a:p>
            <a:pPr>
              <a:defRPr/>
            </a:pPr>
            <a:fld id="{3C109612-ED79-4768-835E-3E6BADA6F32C}" type="slidenum">
              <a:rPr lang="zh-CN" altLang="en-US"/>
            </a:fld>
            <a:endParaRPr lang="en-US" altLang="zh-CN" sz="14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nchor="b"/>
          <a:lstStyle>
            <a:lvl1pPr algn="l">
              <a:defRPr sz="15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3"/>
            <a:ext cx="681566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2" y="1435103"/>
            <a:ext cx="4011084"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endParaRPr lang="zh-CN" altLang="en-US"/>
          </a:p>
        </p:txBody>
      </p:sp>
      <p:sp>
        <p:nvSpPr>
          <p:cNvPr id="5" name="Rectangle 6"/>
          <p:cNvSpPr>
            <a:spLocks noGrp="1" noChangeArrowheads="1"/>
          </p:cNvSpPr>
          <p:nvPr>
            <p:ph type="dt" sz="half" idx="10"/>
          </p:nvPr>
        </p:nvSpPr>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15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endParaRPr lang="zh-CN" altLang="en-US"/>
          </a:p>
        </p:txBody>
      </p:sp>
      <p:sp>
        <p:nvSpPr>
          <p:cNvPr id="5" name="Rectangle 6"/>
          <p:cNvSpPr>
            <a:spLocks noGrp="1" noChangeArrowheads="1"/>
          </p:cNvSpPr>
          <p:nvPr>
            <p:ph type="dt" sz="half" idx="10"/>
          </p:nvPr>
        </p:nvSpPr>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319088"/>
            <a:ext cx="2743200" cy="592931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319088"/>
            <a:ext cx="8026400" cy="592931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pPr>
              <a:defRPr/>
            </a:pPr>
            <a:fld id="{ECA87F81-524A-4390-9D96-196D0962D0B0}" type="slidenum">
              <a:rPr lang="zh-CN" altLang="en-US"/>
            </a:fld>
            <a:endParaRPr lang="en-US" altLang="zh-CN"/>
          </a:p>
        </p:txBody>
      </p:sp>
    </p:spTree>
  </p:cSld>
  <p:clrMapOvr>
    <a:masterClrMapping/>
  </p:clrMapOvr>
  <p:transition>
    <p:wipe dir="d"/>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pPr>
              <a:defRPr/>
            </a:pPr>
            <a:fld id="{35BF4BA9-E556-40D7-8EB1-EF3524F5B656}" type="slidenum">
              <a:rPr lang="zh-CN" altLang="en-US"/>
            </a:fld>
            <a:endParaRPr lang="en-US" altLang="zh-CN" sz="1050"/>
          </a:p>
        </p:txBody>
      </p:sp>
    </p:spTree>
  </p:cSld>
  <p:clrMapOvr>
    <a:masterClrMapping/>
  </p:clrMapOvr>
  <p:transition>
    <p:wipe dir="d"/>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lvl1pPr>
              <a:defRPr/>
            </a:lvl1pPr>
          </a:lstStyle>
          <a:p>
            <a:pPr>
              <a:defRPr/>
            </a:pPr>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pPr>
              <a:defRPr/>
            </a:pPr>
            <a:fld id="{B7633BAC-8E1B-4471-B6B9-C6BB9FD5A528}" type="slidenum">
              <a:rPr lang="zh-CN" altLang="en-US"/>
            </a:fld>
            <a:endParaRPr lang="en-US" altLang="zh-CN" sz="1050"/>
          </a:p>
        </p:txBody>
      </p:sp>
    </p:spTree>
  </p:cSld>
  <p:clrMapOvr>
    <a:masterClrMapping/>
  </p:clrMapOvr>
  <p:transition>
    <p:wipe dir="d"/>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lvl1pPr>
              <a:defRPr/>
            </a:lvl1pPr>
          </a:lstStyle>
          <a:p>
            <a:pPr>
              <a:defRPr/>
            </a:pPr>
            <a:endParaRPr lang="en-US" altLang="zh-CN"/>
          </a:p>
        </p:txBody>
      </p:sp>
      <p:sp>
        <p:nvSpPr>
          <p:cNvPr id="6" name="Footer Placeholder 5"/>
          <p:cNvSpPr>
            <a:spLocks noGrp="1"/>
          </p:cNvSpPr>
          <p:nvPr>
            <p:ph type="ftr" sz="quarter" idx="11"/>
          </p:nvPr>
        </p:nvSpPr>
        <p:spPr/>
        <p:txBody>
          <a:bodyPr/>
          <a:lstStyle>
            <a:lvl1pPr>
              <a:defRPr/>
            </a:lvl1pPr>
          </a:lstStyle>
          <a:p>
            <a:pPr>
              <a:defRPr/>
            </a:pPr>
            <a:endParaRPr lang="en-US" altLang="zh-CN"/>
          </a:p>
        </p:txBody>
      </p:sp>
      <p:sp>
        <p:nvSpPr>
          <p:cNvPr id="7" name="Slide Number Placeholder 6"/>
          <p:cNvSpPr>
            <a:spLocks noGrp="1"/>
          </p:cNvSpPr>
          <p:nvPr>
            <p:ph type="sldNum" sz="quarter" idx="12"/>
          </p:nvPr>
        </p:nvSpPr>
        <p:spPr/>
        <p:txBody>
          <a:bodyPr/>
          <a:lstStyle>
            <a:lvl1pPr>
              <a:defRPr/>
            </a:lvl1pPr>
          </a:lstStyle>
          <a:p>
            <a:pPr>
              <a:defRPr/>
            </a:pPr>
            <a:fld id="{154617E9-87A1-4727-ADF6-9DBE2C1BF4BF}" type="slidenum">
              <a:rPr lang="zh-CN" altLang="en-US"/>
            </a:fld>
            <a:endParaRPr lang="en-US" altLang="zh-CN" sz="1050"/>
          </a:p>
        </p:txBody>
      </p:sp>
    </p:spTree>
  </p:cSld>
  <p:clrMapOvr>
    <a:masterClrMapping/>
  </p:clrMapOvr>
  <p:transition>
    <p:wipe dir="d"/>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lvl1pPr>
              <a:defRPr/>
            </a:lvl1pPr>
          </a:lstStyle>
          <a:p>
            <a:pPr>
              <a:defRPr/>
            </a:pPr>
            <a:endParaRPr lang="en-US" altLang="zh-CN"/>
          </a:p>
        </p:txBody>
      </p:sp>
      <p:sp>
        <p:nvSpPr>
          <p:cNvPr id="8" name="Footer Placeholder 7"/>
          <p:cNvSpPr>
            <a:spLocks noGrp="1"/>
          </p:cNvSpPr>
          <p:nvPr>
            <p:ph type="ftr" sz="quarter" idx="11"/>
          </p:nvPr>
        </p:nvSpPr>
        <p:spPr/>
        <p:txBody>
          <a:bodyPr/>
          <a:lstStyle>
            <a:lvl1pPr>
              <a:defRPr/>
            </a:lvl1pPr>
          </a:lstStyle>
          <a:p>
            <a:pPr>
              <a:defRPr/>
            </a:pPr>
            <a:endParaRPr lang="en-US" altLang="zh-CN"/>
          </a:p>
        </p:txBody>
      </p:sp>
      <p:sp>
        <p:nvSpPr>
          <p:cNvPr id="9" name="Slide Number Placeholder 8"/>
          <p:cNvSpPr>
            <a:spLocks noGrp="1"/>
          </p:cNvSpPr>
          <p:nvPr>
            <p:ph type="sldNum" sz="quarter" idx="12"/>
          </p:nvPr>
        </p:nvSpPr>
        <p:spPr/>
        <p:txBody>
          <a:bodyPr/>
          <a:lstStyle>
            <a:lvl1pPr>
              <a:defRPr/>
            </a:lvl1pPr>
          </a:lstStyle>
          <a:p>
            <a:pPr>
              <a:defRPr/>
            </a:pPr>
            <a:fld id="{3F66F853-DFE6-4EE5-83BB-CEC54D05BBB8}" type="slidenum">
              <a:rPr lang="zh-CN" altLang="en-US"/>
            </a:fld>
            <a:endParaRPr lang="en-US" altLang="zh-CN" sz="1050"/>
          </a:p>
        </p:txBody>
      </p:sp>
    </p:spTree>
  </p:cSld>
  <p:clrMapOvr>
    <a:masterClrMapping/>
  </p:clrMapOvr>
  <p:transition>
    <p:wipe dir="d"/>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lvl1pPr>
              <a:defRPr/>
            </a:lvl1pPr>
          </a:lstStyle>
          <a:p>
            <a:pPr>
              <a:defRPr/>
            </a:pPr>
            <a:endParaRPr lang="en-US" altLang="zh-CN"/>
          </a:p>
        </p:txBody>
      </p:sp>
      <p:sp>
        <p:nvSpPr>
          <p:cNvPr id="4" name="Footer Placeholder 3"/>
          <p:cNvSpPr>
            <a:spLocks noGrp="1"/>
          </p:cNvSpPr>
          <p:nvPr>
            <p:ph type="ftr" sz="quarter" idx="11"/>
          </p:nvPr>
        </p:nvSpPr>
        <p:spPr/>
        <p:txBody>
          <a:bodyPr/>
          <a:lstStyle>
            <a:lvl1pPr>
              <a:defRPr/>
            </a:lvl1pPr>
          </a:lstStyle>
          <a:p>
            <a:pPr>
              <a:defRPr/>
            </a:pPr>
            <a:endParaRPr lang="en-US" altLang="zh-CN"/>
          </a:p>
        </p:txBody>
      </p:sp>
      <p:sp>
        <p:nvSpPr>
          <p:cNvPr id="5" name="Slide Number Placeholder 4"/>
          <p:cNvSpPr>
            <a:spLocks noGrp="1"/>
          </p:cNvSpPr>
          <p:nvPr>
            <p:ph type="sldNum" sz="quarter" idx="12"/>
          </p:nvPr>
        </p:nvSpPr>
        <p:spPr/>
        <p:txBody>
          <a:bodyPr/>
          <a:lstStyle>
            <a:lvl1pPr>
              <a:defRPr/>
            </a:lvl1pPr>
          </a:lstStyle>
          <a:p>
            <a:pPr>
              <a:defRPr/>
            </a:pPr>
            <a:fld id="{4D22E56A-CBFF-43FD-A26D-8FE1B63E3B6A}" type="slidenum">
              <a:rPr lang="zh-CN" altLang="en-US"/>
            </a:fld>
            <a:endParaRPr lang="en-US" altLang="zh-CN" sz="1050"/>
          </a:p>
        </p:txBody>
      </p:sp>
    </p:spTree>
  </p:cSld>
  <p:clrMapOvr>
    <a:masterClrMapping/>
  </p:clrMapOvr>
  <p:transition>
    <p:wipe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1422400" y="210185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705600" y="210185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7"/>
          <p:cNvSpPr>
            <a:spLocks noGrp="1" noChangeArrowheads="1"/>
          </p:cNvSpPr>
          <p:nvPr>
            <p:ph type="dt" sz="half" idx="10"/>
          </p:nvPr>
        </p:nvSpPr>
        <p:spPr/>
        <p:txBody>
          <a:bodyPr/>
          <a:lstStyle>
            <a:lvl1pPr>
              <a:defRPr/>
            </a:lvl1pPr>
          </a:lstStyle>
          <a:p>
            <a:pPr>
              <a:defRPr/>
            </a:pPr>
            <a:endParaRPr lang="en-US" altLang="zh-CN"/>
          </a:p>
        </p:txBody>
      </p:sp>
      <p:sp>
        <p:nvSpPr>
          <p:cNvPr id="6" name="Rectangle 8"/>
          <p:cNvSpPr>
            <a:spLocks noGrp="1" noChangeArrowheads="1"/>
          </p:cNvSpPr>
          <p:nvPr>
            <p:ph type="ftr" sz="quarter" idx="11"/>
          </p:nvPr>
        </p:nvSpPr>
        <p:spPr/>
        <p:txBody>
          <a:bodyPr/>
          <a:lstStyle>
            <a:lvl1pPr>
              <a:defRPr/>
            </a:lvl1pPr>
          </a:lstStyle>
          <a:p>
            <a:pPr>
              <a:defRPr/>
            </a:pPr>
            <a:endParaRPr lang="en-US" altLang="zh-CN"/>
          </a:p>
        </p:txBody>
      </p:sp>
      <p:sp>
        <p:nvSpPr>
          <p:cNvPr id="7" name="Rectangle 11"/>
          <p:cNvSpPr>
            <a:spLocks noGrp="1" noChangeArrowheads="1"/>
          </p:cNvSpPr>
          <p:nvPr>
            <p:ph type="sldNum" sz="quarter" idx="12"/>
          </p:nvPr>
        </p:nvSpPr>
        <p:spPr/>
        <p:txBody>
          <a:bodyPr/>
          <a:lstStyle>
            <a:lvl1pPr>
              <a:defRPr/>
            </a:lvl1pPr>
          </a:lstStyle>
          <a:p>
            <a:pPr>
              <a:defRPr/>
            </a:pPr>
            <a:fld id="{155E03AC-F10A-4B69-BA0A-D8B36C34E09A}" type="slidenum">
              <a:rPr lang="zh-CN" altLang="en-US"/>
            </a:fld>
            <a:endParaRPr lang="en-US" altLang="zh-CN" sz="14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ltLang="zh-CN"/>
          </a:p>
        </p:txBody>
      </p:sp>
      <p:sp>
        <p:nvSpPr>
          <p:cNvPr id="3" name="Footer Placeholder 2"/>
          <p:cNvSpPr>
            <a:spLocks noGrp="1"/>
          </p:cNvSpPr>
          <p:nvPr>
            <p:ph type="ftr" sz="quarter" idx="11"/>
          </p:nvPr>
        </p:nvSpPr>
        <p:spPr/>
        <p:txBody>
          <a:bodyPr/>
          <a:lstStyle>
            <a:lvl1pPr>
              <a:defRPr/>
            </a:lvl1pPr>
          </a:lstStyle>
          <a:p>
            <a:pPr>
              <a:defRPr/>
            </a:pPr>
            <a:endParaRPr lang="en-US" altLang="zh-CN"/>
          </a:p>
        </p:txBody>
      </p:sp>
      <p:sp>
        <p:nvSpPr>
          <p:cNvPr id="4" name="Slide Number Placeholder 3"/>
          <p:cNvSpPr>
            <a:spLocks noGrp="1"/>
          </p:cNvSpPr>
          <p:nvPr>
            <p:ph type="sldNum" sz="quarter" idx="12"/>
          </p:nvPr>
        </p:nvSpPr>
        <p:spPr/>
        <p:txBody>
          <a:bodyPr/>
          <a:lstStyle>
            <a:lvl1pPr>
              <a:defRPr/>
            </a:lvl1pPr>
          </a:lstStyle>
          <a:p>
            <a:pPr>
              <a:defRPr/>
            </a:pPr>
            <a:fld id="{1F9AFFEE-AB99-4DBE-8C5B-6482CE828CC1}" type="slidenum">
              <a:rPr lang="zh-CN" altLang="en-US"/>
            </a:fld>
            <a:endParaRPr lang="en-US" altLang="zh-CN" sz="1050"/>
          </a:p>
        </p:txBody>
      </p:sp>
    </p:spTree>
  </p:cSld>
  <p:clrMapOvr>
    <a:masterClrMapping/>
  </p:clrMapOvr>
  <p:transition>
    <p:wipe dir="d"/>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lvl1pPr>
              <a:defRPr/>
            </a:lvl1pPr>
          </a:lstStyle>
          <a:p>
            <a:pPr>
              <a:defRPr/>
            </a:pPr>
            <a:endParaRPr lang="en-US" altLang="zh-CN"/>
          </a:p>
        </p:txBody>
      </p:sp>
      <p:sp>
        <p:nvSpPr>
          <p:cNvPr id="6" name="Footer Placeholder 5"/>
          <p:cNvSpPr>
            <a:spLocks noGrp="1"/>
          </p:cNvSpPr>
          <p:nvPr>
            <p:ph type="ftr" sz="quarter" idx="11"/>
          </p:nvPr>
        </p:nvSpPr>
        <p:spPr/>
        <p:txBody>
          <a:bodyPr/>
          <a:lstStyle>
            <a:lvl1pPr>
              <a:defRPr/>
            </a:lvl1pPr>
          </a:lstStyle>
          <a:p>
            <a:pPr>
              <a:defRPr/>
            </a:pPr>
            <a:endParaRPr lang="en-US" altLang="zh-CN"/>
          </a:p>
        </p:txBody>
      </p:sp>
      <p:sp>
        <p:nvSpPr>
          <p:cNvPr id="7" name="Slide Number Placeholder 6"/>
          <p:cNvSpPr>
            <a:spLocks noGrp="1"/>
          </p:cNvSpPr>
          <p:nvPr>
            <p:ph type="sldNum" sz="quarter" idx="12"/>
          </p:nvPr>
        </p:nvSpPr>
        <p:spPr/>
        <p:txBody>
          <a:bodyPr/>
          <a:lstStyle>
            <a:lvl1pPr>
              <a:defRPr/>
            </a:lvl1pPr>
          </a:lstStyle>
          <a:p>
            <a:pPr>
              <a:defRPr/>
            </a:pPr>
            <a:fld id="{A32BEFCA-4C36-4CA2-A21F-12E0F1194D32}" type="slidenum">
              <a:rPr lang="zh-CN" altLang="en-US"/>
            </a:fld>
            <a:endParaRPr lang="en-US" altLang="zh-CN" sz="1050"/>
          </a:p>
        </p:txBody>
      </p:sp>
    </p:spTree>
  </p:cSld>
  <p:clrMapOvr>
    <a:masterClrMapping/>
  </p:clrMapOvr>
  <p:transition>
    <p:wipe dir="d"/>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lvl1pPr>
              <a:defRPr/>
            </a:lvl1pPr>
          </a:lstStyle>
          <a:p>
            <a:pPr>
              <a:defRPr/>
            </a:pPr>
            <a:endParaRPr lang="en-US" altLang="zh-CN"/>
          </a:p>
        </p:txBody>
      </p:sp>
      <p:sp>
        <p:nvSpPr>
          <p:cNvPr id="6" name="Footer Placeholder 5"/>
          <p:cNvSpPr>
            <a:spLocks noGrp="1"/>
          </p:cNvSpPr>
          <p:nvPr>
            <p:ph type="ftr" sz="quarter" idx="11"/>
          </p:nvPr>
        </p:nvSpPr>
        <p:spPr/>
        <p:txBody>
          <a:bodyPr/>
          <a:lstStyle>
            <a:lvl1pPr>
              <a:defRPr/>
            </a:lvl1pPr>
          </a:lstStyle>
          <a:p>
            <a:pPr>
              <a:defRPr/>
            </a:pPr>
            <a:endParaRPr lang="en-US" altLang="zh-CN"/>
          </a:p>
        </p:txBody>
      </p:sp>
      <p:sp>
        <p:nvSpPr>
          <p:cNvPr id="7" name="Slide Number Placeholder 6"/>
          <p:cNvSpPr>
            <a:spLocks noGrp="1"/>
          </p:cNvSpPr>
          <p:nvPr>
            <p:ph type="sldNum" sz="quarter" idx="12"/>
          </p:nvPr>
        </p:nvSpPr>
        <p:spPr/>
        <p:txBody>
          <a:bodyPr/>
          <a:lstStyle>
            <a:lvl1pPr>
              <a:defRPr/>
            </a:lvl1pPr>
          </a:lstStyle>
          <a:p>
            <a:pPr>
              <a:defRPr/>
            </a:pPr>
            <a:fld id="{60B1EA22-B321-47CB-82C8-F7F6FCA0C4B9}" type="slidenum">
              <a:rPr lang="zh-CN" altLang="en-US"/>
            </a:fld>
            <a:endParaRPr lang="en-US" altLang="zh-CN" sz="1050"/>
          </a:p>
        </p:txBody>
      </p:sp>
    </p:spTree>
  </p:cSld>
  <p:clrMapOvr>
    <a:masterClrMapping/>
  </p:clrMapOvr>
  <p:transition>
    <p:wipe dir="d"/>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pPr>
              <a:defRPr/>
            </a:pPr>
            <a:fld id="{966FCDFD-C877-4C71-9FC2-7A076F4E83D7}" type="slidenum">
              <a:rPr lang="zh-CN" altLang="en-US"/>
            </a:fld>
            <a:endParaRPr lang="en-US" altLang="zh-CN" sz="1050"/>
          </a:p>
        </p:txBody>
      </p:sp>
    </p:spTree>
  </p:cSld>
  <p:clrMapOvr>
    <a:masterClrMapping/>
  </p:clrMapOvr>
  <p:transition>
    <p:wipe dir="d"/>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pPr>
              <a:defRPr/>
            </a:pPr>
            <a:fld id="{40D76D8B-EF8B-4F76-9140-1D82223972AE}" type="slidenum">
              <a:rPr lang="zh-CN" altLang="en-US"/>
            </a:fld>
            <a:endParaRPr lang="en-US" altLang="zh-CN" sz="1050"/>
          </a:p>
        </p:txBody>
      </p:sp>
    </p:spTree>
  </p:cSld>
  <p:clrMapOvr>
    <a:masterClrMapping/>
  </p:clrMapOvr>
  <p:transition>
    <p:wipe dir="d"/>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304928"/>
            <a:ext cx="5384800" cy="4943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304928"/>
            <a:ext cx="5384800" cy="4943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7"/>
          <p:cNvSpPr>
            <a:spLocks noGrp="1" noChangeArrowheads="1"/>
          </p:cNvSpPr>
          <p:nvPr>
            <p:ph type="dt" sz="half" idx="10"/>
          </p:nvPr>
        </p:nvSpPr>
        <p:spPr/>
        <p:txBody>
          <a:bodyPr/>
          <a:lstStyle>
            <a:lvl1pPr>
              <a:defRPr/>
            </a:lvl1pPr>
          </a:lstStyle>
          <a:p>
            <a:pPr>
              <a:defRPr/>
            </a:pPr>
            <a:endParaRPr lang="en-US" altLang="zh-CN"/>
          </a:p>
        </p:txBody>
      </p:sp>
      <p:sp>
        <p:nvSpPr>
          <p:cNvPr id="8" name="Rectangle 8"/>
          <p:cNvSpPr>
            <a:spLocks noGrp="1" noChangeArrowheads="1"/>
          </p:cNvSpPr>
          <p:nvPr>
            <p:ph type="ftr" sz="quarter" idx="11"/>
          </p:nvPr>
        </p:nvSpPr>
        <p:spPr/>
        <p:txBody>
          <a:bodyPr/>
          <a:lstStyle>
            <a:lvl1pPr>
              <a:defRPr/>
            </a:lvl1pPr>
          </a:lstStyle>
          <a:p>
            <a:pPr>
              <a:defRPr/>
            </a:pPr>
            <a:endParaRPr lang="en-US" altLang="zh-CN"/>
          </a:p>
        </p:txBody>
      </p:sp>
      <p:sp>
        <p:nvSpPr>
          <p:cNvPr id="9" name="Rectangle 11"/>
          <p:cNvSpPr>
            <a:spLocks noGrp="1" noChangeArrowheads="1"/>
          </p:cNvSpPr>
          <p:nvPr>
            <p:ph type="sldNum" sz="quarter" idx="12"/>
          </p:nvPr>
        </p:nvSpPr>
        <p:spPr/>
        <p:txBody>
          <a:bodyPr/>
          <a:lstStyle>
            <a:lvl1pPr>
              <a:defRPr/>
            </a:lvl1pPr>
          </a:lstStyle>
          <a:p>
            <a:pPr>
              <a:defRPr/>
            </a:pPr>
            <a:fld id="{C45A5167-93E5-4B05-81FF-8512E128D0FD}" type="slidenum">
              <a:rPr lang="zh-CN" altLang="en-US"/>
            </a:fld>
            <a:endParaRPr lang="en-US" altLang="zh-CN" sz="140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319088"/>
            <a:ext cx="2743200" cy="592931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319088"/>
            <a:ext cx="8026400" cy="592931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Aft>
                <a:spcPts val="0"/>
              </a:spcAft>
              <a:defRPr/>
            </a:lvl1pPr>
          </a:lstStyle>
          <a:p>
            <a:pPr>
              <a:defRPr/>
            </a:pPr>
            <a:fld id="{06657C4C-1BF6-4689-BCD5-2111F067A3DC}" type="slidenum">
              <a:rPr lang="en-US" altLang="zh-CN"/>
            </a:fld>
            <a:endParaRPr lang="en-US" altLang="zh-CN"/>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Aft>
                <a:spcPts val="0"/>
              </a:spcAft>
              <a:defRPr/>
            </a:lvl1pPr>
          </a:lstStyle>
          <a:p>
            <a:pPr>
              <a:defRPr/>
            </a:pPr>
            <a:fld id="{8F8FCC95-323B-407E-9DF9-242BB58DD2CE}" type="slidenum">
              <a:rPr lang="en-US" altLang="zh-CN"/>
            </a:fld>
            <a:endParaRPr lang="en-US" altLang="zh-CN"/>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Aft>
                <a:spcPts val="0"/>
              </a:spcAft>
              <a:defRPr/>
            </a:lvl1pPr>
          </a:lstStyle>
          <a:p>
            <a:pPr>
              <a:defRPr/>
            </a:pPr>
            <a:fld id="{4333D666-8A38-40C4-BD08-2A603A983980}" type="slidenum">
              <a:rPr lang="en-US" altLang="zh-CN"/>
            </a:fld>
            <a:endParaRPr lang="en-US" altLang="zh-CN"/>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06401" y="1981200"/>
            <a:ext cx="5592233" cy="3886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201834" y="1981200"/>
            <a:ext cx="5592233" cy="3886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6" name="Rectangle 5"/>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fontAlgn="auto">
              <a:spcAft>
                <a:spcPts val="0"/>
              </a:spcAft>
              <a:defRPr/>
            </a:lvl1pPr>
          </a:lstStyle>
          <a:p>
            <a:pPr>
              <a:defRPr/>
            </a:pPr>
            <a:fld id="{3E8E4052-878C-4322-801B-1AFDC579FB19}"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7"/>
          <p:cNvSpPr>
            <a:spLocks noGrp="1" noChangeArrowheads="1"/>
          </p:cNvSpPr>
          <p:nvPr>
            <p:ph type="dt" sz="half" idx="10"/>
          </p:nvPr>
        </p:nvSpPr>
        <p:spPr/>
        <p:txBody>
          <a:bodyPr/>
          <a:lstStyle>
            <a:lvl1pPr>
              <a:defRPr/>
            </a:lvl1pPr>
          </a:lstStyle>
          <a:p>
            <a:pPr>
              <a:defRPr/>
            </a:pPr>
            <a:endParaRPr lang="en-US" altLang="zh-CN"/>
          </a:p>
        </p:txBody>
      </p:sp>
      <p:sp>
        <p:nvSpPr>
          <p:cNvPr id="4" name="Rectangle 8"/>
          <p:cNvSpPr>
            <a:spLocks noGrp="1" noChangeArrowheads="1"/>
          </p:cNvSpPr>
          <p:nvPr>
            <p:ph type="ftr" sz="quarter" idx="11"/>
          </p:nvPr>
        </p:nvSpPr>
        <p:spPr/>
        <p:txBody>
          <a:bodyPr/>
          <a:lstStyle>
            <a:lvl1pPr>
              <a:defRPr/>
            </a:lvl1pPr>
          </a:lstStyle>
          <a:p>
            <a:pPr>
              <a:defRPr/>
            </a:pPr>
            <a:endParaRPr lang="en-US" altLang="zh-CN"/>
          </a:p>
        </p:txBody>
      </p:sp>
      <p:sp>
        <p:nvSpPr>
          <p:cNvPr id="5" name="Rectangle 11"/>
          <p:cNvSpPr>
            <a:spLocks noGrp="1" noChangeArrowheads="1"/>
          </p:cNvSpPr>
          <p:nvPr>
            <p:ph type="sldNum" sz="quarter" idx="12"/>
          </p:nvPr>
        </p:nvSpPr>
        <p:spPr/>
        <p:txBody>
          <a:bodyPr/>
          <a:lstStyle>
            <a:lvl1pPr>
              <a:defRPr/>
            </a:lvl1pPr>
          </a:lstStyle>
          <a:p>
            <a:pPr>
              <a:defRPr/>
            </a:pPr>
            <a:fld id="{90DACA05-E577-451A-912E-8C68EFFF9559}" type="slidenum">
              <a:rPr lang="zh-CN" altLang="en-US"/>
            </a:fld>
            <a:endParaRPr lang="en-US" altLang="zh-CN" sz="140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6"/>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40318" y="2505075"/>
            <a:ext cx="5158316"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71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8" name="Rectangle 5"/>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fontAlgn="auto">
              <a:spcAft>
                <a:spcPts val="0"/>
              </a:spcAft>
              <a:defRPr/>
            </a:lvl1pPr>
          </a:lstStyle>
          <a:p>
            <a:pPr>
              <a:defRPr/>
            </a:pPr>
            <a:fld id="{663B5337-F6DE-4756-8044-C2811C16DD48}" type="slidenum">
              <a:rPr lang="en-US" altLang="zh-CN"/>
            </a:fld>
            <a:endParaRPr lang="en-US" altLang="zh-CN"/>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4" name="Rectangle 5"/>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fontAlgn="auto">
              <a:spcAft>
                <a:spcPts val="0"/>
              </a:spcAft>
              <a:defRPr/>
            </a:lvl1pPr>
          </a:lstStyle>
          <a:p>
            <a:pPr>
              <a:defRPr/>
            </a:pPr>
            <a:fld id="{79964D7C-46E3-4232-B98D-5681CDD7292F}" type="slidenum">
              <a:rPr lang="en-US" altLang="zh-CN"/>
            </a:fld>
            <a:endParaRPr lang="en-US" altLang="zh-CN"/>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3" name="Rectangle 5"/>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fontAlgn="auto">
              <a:spcAft>
                <a:spcPts val="0"/>
              </a:spcAft>
              <a:defRPr/>
            </a:lvl1pPr>
          </a:lstStyle>
          <a:p>
            <a:pPr>
              <a:defRPr/>
            </a:pPr>
            <a:fld id="{8DAB7365-FBDD-465A-A3A5-CA89EF72F0ED}" type="slidenum">
              <a:rPr lang="en-US" altLang="zh-CN"/>
            </a:fld>
            <a:endParaRPr lang="en-US" altLang="zh-CN"/>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6" name="Rectangle 5"/>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fontAlgn="auto">
              <a:spcAft>
                <a:spcPts val="0"/>
              </a:spcAft>
              <a:defRPr/>
            </a:lvl1pPr>
          </a:lstStyle>
          <a:p>
            <a:pPr>
              <a:defRPr/>
            </a:pPr>
            <a:fld id="{3D6CECBF-74C1-40B4-B2F3-33817AC81F7C}" type="slidenum">
              <a:rPr lang="en-US" altLang="zh-CN"/>
            </a:fld>
            <a:endParaRPr lang="en-US" altLang="zh-CN"/>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6" name="Rectangle 5"/>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fontAlgn="auto">
              <a:spcAft>
                <a:spcPts val="0"/>
              </a:spcAft>
              <a:defRPr/>
            </a:lvl1pPr>
          </a:lstStyle>
          <a:p>
            <a:pPr>
              <a:defRPr/>
            </a:pPr>
            <a:fld id="{8811E359-7428-4CA2-BEBF-E3A4646A0D62}" type="slidenum">
              <a:rPr lang="en-US" altLang="zh-CN"/>
            </a:fld>
            <a:endParaRPr lang="en-US" altLang="zh-CN"/>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Aft>
                <a:spcPts val="0"/>
              </a:spcAft>
              <a:defRPr/>
            </a:lvl1pPr>
          </a:lstStyle>
          <a:p>
            <a:pPr>
              <a:defRPr/>
            </a:pPr>
            <a:fld id="{7A018416-F37A-425A-9AD5-9F474BCFB948}" type="slidenum">
              <a:rPr lang="en-US" altLang="zh-CN"/>
            </a:fld>
            <a:endParaRPr lang="en-US" altLang="zh-CN"/>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66200" y="476250"/>
            <a:ext cx="2853267" cy="539115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06400" y="476250"/>
            <a:ext cx="8356600" cy="539115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Aft>
                <a:spcPts val="0"/>
              </a:spcAft>
              <a:defRPr/>
            </a:lvl1pPr>
          </a:lstStyle>
          <a:p>
            <a:pPr>
              <a:defRPr/>
            </a:pPr>
            <a:fld id="{AEFA25D8-65A9-4B24-B3BC-912003ECA873}" type="slidenum">
              <a:rPr lang="en-US" altLang="zh-CN"/>
            </a:fld>
            <a:endParaRPr lang="en-US" altLang="zh-CN"/>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6"/>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5" name="Rectangle 7"/>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6" name="Rectangle 8"/>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rPr>
              <a:t>www.themegallery.com</a:t>
            </a:r>
            <a:endPar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5" name="Rectangle 7"/>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6" name="Rectangle 8"/>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rPr>
              <a:t>www.themegallery.com</a:t>
            </a:r>
            <a:endPar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6"/>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5" name="Rectangle 7"/>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6" name="Rectangle 8"/>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rPr>
              <a:t>www.themegallery.com</a:t>
            </a:r>
            <a:endPar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7"/>
          <p:cNvSpPr>
            <a:spLocks noGrp="1" noChangeArrowheads="1"/>
          </p:cNvSpPr>
          <p:nvPr>
            <p:ph type="dt" sz="half" idx="10"/>
          </p:nvPr>
        </p:nvSpPr>
        <p:spPr/>
        <p:txBody>
          <a:bodyPr/>
          <a:lstStyle>
            <a:lvl1pPr>
              <a:defRPr/>
            </a:lvl1pPr>
          </a:lstStyle>
          <a:p>
            <a:pPr>
              <a:defRPr/>
            </a:pPr>
            <a:endParaRPr lang="en-US" altLang="zh-CN"/>
          </a:p>
        </p:txBody>
      </p:sp>
      <p:sp>
        <p:nvSpPr>
          <p:cNvPr id="3" name="Rectangle 8"/>
          <p:cNvSpPr>
            <a:spLocks noGrp="1" noChangeArrowheads="1"/>
          </p:cNvSpPr>
          <p:nvPr>
            <p:ph type="ftr" sz="quarter" idx="11"/>
          </p:nvPr>
        </p:nvSpPr>
        <p:spPr/>
        <p:txBody>
          <a:bodyPr/>
          <a:lstStyle>
            <a:lvl1pPr>
              <a:defRPr/>
            </a:lvl1pPr>
          </a:lstStyle>
          <a:p>
            <a:pPr>
              <a:defRPr/>
            </a:pPr>
            <a:endParaRPr lang="en-US" altLang="zh-CN"/>
          </a:p>
        </p:txBody>
      </p:sp>
      <p:sp>
        <p:nvSpPr>
          <p:cNvPr id="4" name="Rectangle 11"/>
          <p:cNvSpPr>
            <a:spLocks noGrp="1" noChangeArrowheads="1"/>
          </p:cNvSpPr>
          <p:nvPr>
            <p:ph type="sldNum" sz="quarter" idx="12"/>
          </p:nvPr>
        </p:nvSpPr>
        <p:spPr/>
        <p:txBody>
          <a:bodyPr/>
          <a:lstStyle>
            <a:lvl1pPr>
              <a:defRPr/>
            </a:lvl1pPr>
          </a:lstStyle>
          <a:p>
            <a:pPr>
              <a:defRPr/>
            </a:pPr>
            <a:fld id="{8F74C36A-B3AA-4D0D-A255-6C3C4E036790}" type="slidenum">
              <a:rPr lang="zh-CN" altLang="en-US"/>
            </a:fld>
            <a:endParaRPr lang="en-US" altLang="zh-CN" sz="140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304928"/>
            <a:ext cx="5384800" cy="4943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304928"/>
            <a:ext cx="5384800" cy="4943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6"/>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6" name="Rectangle 7"/>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7" name="Rectangle 8"/>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rPr>
              <a:t>www.themegallery.com</a:t>
            </a:r>
            <a:endPar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6"/>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8" name="Rectangle 7"/>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9" name="Rectangle 8"/>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rPr>
              <a:t>www.themegallery.com</a:t>
            </a:r>
            <a:endPar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6"/>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4" name="Rectangle 7"/>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5" name="Rectangle 8"/>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rPr>
              <a:t>www.themegallery.com</a:t>
            </a:r>
            <a:endPar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3" name="Rectangle 7"/>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4" name="Rectangle 8"/>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rPr>
              <a:t>www.themegallery.com</a:t>
            </a:r>
            <a:endPar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6"/>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6" name="Rectangle 7"/>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7" name="Rectangle 8"/>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rPr>
              <a:t>www.themegallery.com</a:t>
            </a:r>
            <a:endPar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6"/>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6" name="Rectangle 7"/>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7" name="Rectangle 8"/>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rPr>
              <a:t>www.themegallery.com</a:t>
            </a:r>
            <a:endPar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5" name="Rectangle 7"/>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6" name="Rectangle 8"/>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rPr>
              <a:t>www.themegallery.com</a:t>
            </a:r>
            <a:endPar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319088"/>
            <a:ext cx="2743200" cy="592931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319088"/>
            <a:ext cx="8026400" cy="592931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5" name="Rectangle 7"/>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6" name="Rectangle 8"/>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rPr>
              <a:t>www.themegallery.com</a:t>
            </a:r>
            <a:endPar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6"/>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5" name="Rectangle 7"/>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6" name="Rectangle 8"/>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rPr>
              <a:t>www.themegallery.com</a:t>
            </a:r>
            <a:endPar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5" name="Rectangle 7"/>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6" name="Rectangle 8"/>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rPr>
              <a:t>www.themegallery.com</a:t>
            </a:r>
            <a:endPar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7"/>
          <p:cNvSpPr>
            <a:spLocks noGrp="1" noChangeArrowheads="1"/>
          </p:cNvSpPr>
          <p:nvPr>
            <p:ph type="dt" sz="half" idx="10"/>
          </p:nvPr>
        </p:nvSpPr>
        <p:spPr/>
        <p:txBody>
          <a:bodyPr/>
          <a:lstStyle>
            <a:lvl1pPr>
              <a:defRPr/>
            </a:lvl1pPr>
          </a:lstStyle>
          <a:p>
            <a:pPr>
              <a:defRPr/>
            </a:pPr>
            <a:endParaRPr lang="en-US" altLang="zh-CN"/>
          </a:p>
        </p:txBody>
      </p:sp>
      <p:sp>
        <p:nvSpPr>
          <p:cNvPr id="6" name="Rectangle 8"/>
          <p:cNvSpPr>
            <a:spLocks noGrp="1" noChangeArrowheads="1"/>
          </p:cNvSpPr>
          <p:nvPr>
            <p:ph type="ftr" sz="quarter" idx="11"/>
          </p:nvPr>
        </p:nvSpPr>
        <p:spPr/>
        <p:txBody>
          <a:bodyPr/>
          <a:lstStyle>
            <a:lvl1pPr>
              <a:defRPr/>
            </a:lvl1pPr>
          </a:lstStyle>
          <a:p>
            <a:pPr>
              <a:defRPr/>
            </a:pPr>
            <a:endParaRPr lang="en-US" altLang="zh-CN"/>
          </a:p>
        </p:txBody>
      </p:sp>
      <p:sp>
        <p:nvSpPr>
          <p:cNvPr id="7" name="Rectangle 11"/>
          <p:cNvSpPr>
            <a:spLocks noGrp="1" noChangeArrowheads="1"/>
          </p:cNvSpPr>
          <p:nvPr>
            <p:ph type="sldNum" sz="quarter" idx="12"/>
          </p:nvPr>
        </p:nvSpPr>
        <p:spPr/>
        <p:txBody>
          <a:bodyPr/>
          <a:lstStyle>
            <a:lvl1pPr>
              <a:defRPr/>
            </a:lvl1pPr>
          </a:lstStyle>
          <a:p>
            <a:pPr>
              <a:defRPr/>
            </a:pPr>
            <a:fld id="{DFAA2A68-D0F0-4092-9914-26F32C79E1B9}" type="slidenum">
              <a:rPr lang="zh-CN" altLang="en-US"/>
            </a:fld>
            <a:endParaRPr lang="en-US" altLang="zh-CN" sz="140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6"/>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5" name="Rectangle 7"/>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6" name="Rectangle 8"/>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rPr>
              <a:t>www.themegallery.com</a:t>
            </a:r>
            <a:endPar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304928"/>
            <a:ext cx="5384800" cy="4943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304928"/>
            <a:ext cx="5384800" cy="4943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6"/>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6" name="Rectangle 7"/>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7" name="Rectangle 8"/>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rPr>
              <a:t>www.themegallery.com</a:t>
            </a:r>
            <a:endPar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6"/>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8" name="Rectangle 7"/>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9" name="Rectangle 8"/>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rPr>
              <a:t>www.themegallery.com</a:t>
            </a:r>
            <a:endPar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6"/>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4" name="Rectangle 7"/>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5" name="Rectangle 8"/>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rPr>
              <a:t>www.themegallery.com</a:t>
            </a:r>
            <a:endPar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3" name="Rectangle 7"/>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4" name="Rectangle 8"/>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rPr>
              <a:t>www.themegallery.com</a:t>
            </a:r>
            <a:endPar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6"/>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6" name="Rectangle 7"/>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7" name="Rectangle 8"/>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rPr>
              <a:t>www.themegallery.com</a:t>
            </a:r>
            <a:endPar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6"/>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6" name="Rectangle 7"/>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7" name="Rectangle 8"/>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rPr>
              <a:t>www.themegallery.com</a:t>
            </a:r>
            <a:endPar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5" name="Rectangle 7"/>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6" name="Rectangle 8"/>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rPr>
              <a:t>www.themegallery.com</a:t>
            </a:r>
            <a:endPar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319088"/>
            <a:ext cx="2743200" cy="592931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319088"/>
            <a:ext cx="8026400" cy="592931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5" name="Rectangle 7"/>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6" name="Rectangle 8"/>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rPr>
              <a:t>www.themegallery.com</a:t>
            </a:r>
            <a:endPar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6"/>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5" name="Rectangle 7"/>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6" name="Rectangle 8"/>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rPr>
              <a:t>www.themegallery.com</a:t>
            </a:r>
            <a:endPar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7"/>
          <p:cNvSpPr>
            <a:spLocks noGrp="1" noChangeArrowheads="1"/>
          </p:cNvSpPr>
          <p:nvPr>
            <p:ph type="dt" sz="half" idx="10"/>
          </p:nvPr>
        </p:nvSpPr>
        <p:spPr/>
        <p:txBody>
          <a:bodyPr/>
          <a:lstStyle>
            <a:lvl1pPr>
              <a:defRPr/>
            </a:lvl1pPr>
          </a:lstStyle>
          <a:p>
            <a:pPr>
              <a:defRPr/>
            </a:pPr>
            <a:endParaRPr lang="en-US" altLang="zh-CN"/>
          </a:p>
        </p:txBody>
      </p:sp>
      <p:sp>
        <p:nvSpPr>
          <p:cNvPr id="6" name="Rectangle 8"/>
          <p:cNvSpPr>
            <a:spLocks noGrp="1" noChangeArrowheads="1"/>
          </p:cNvSpPr>
          <p:nvPr>
            <p:ph type="ftr" sz="quarter" idx="11"/>
          </p:nvPr>
        </p:nvSpPr>
        <p:spPr/>
        <p:txBody>
          <a:bodyPr/>
          <a:lstStyle>
            <a:lvl1pPr>
              <a:defRPr/>
            </a:lvl1pPr>
          </a:lstStyle>
          <a:p>
            <a:pPr>
              <a:defRPr/>
            </a:pPr>
            <a:endParaRPr lang="en-US" altLang="zh-CN"/>
          </a:p>
        </p:txBody>
      </p:sp>
      <p:sp>
        <p:nvSpPr>
          <p:cNvPr id="7" name="Rectangle 11"/>
          <p:cNvSpPr>
            <a:spLocks noGrp="1" noChangeArrowheads="1"/>
          </p:cNvSpPr>
          <p:nvPr>
            <p:ph type="sldNum" sz="quarter" idx="12"/>
          </p:nvPr>
        </p:nvSpPr>
        <p:spPr/>
        <p:txBody>
          <a:bodyPr/>
          <a:lstStyle>
            <a:lvl1pPr>
              <a:defRPr/>
            </a:lvl1pPr>
          </a:lstStyle>
          <a:p>
            <a:pPr>
              <a:defRPr/>
            </a:pPr>
            <a:fld id="{7559EEC8-2375-4293-BAE0-D75F24EBD580}" type="slidenum">
              <a:rPr lang="zh-CN" altLang="en-US"/>
            </a:fld>
            <a:endParaRPr lang="en-US" altLang="zh-CN" sz="140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5" name="Rectangle 7"/>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6" name="Rectangle 8"/>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rPr>
              <a:t>www.themegallery.com</a:t>
            </a:r>
            <a:endPar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6"/>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5" name="Rectangle 7"/>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6" name="Rectangle 8"/>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rPr>
              <a:t>www.themegallery.com</a:t>
            </a:r>
            <a:endPar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304928"/>
            <a:ext cx="5384800" cy="4943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304928"/>
            <a:ext cx="5384800" cy="4943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6"/>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6" name="Rectangle 7"/>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7" name="Rectangle 8"/>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rPr>
              <a:t>www.themegallery.com</a:t>
            </a:r>
            <a:endPar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6"/>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8" name="Rectangle 7"/>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9" name="Rectangle 8"/>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rPr>
              <a:t>www.themegallery.com</a:t>
            </a:r>
            <a:endPar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6"/>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4" name="Rectangle 7"/>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5" name="Rectangle 8"/>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rPr>
              <a:t>www.themegallery.com</a:t>
            </a:r>
            <a:endPar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3" name="Rectangle 7"/>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4" name="Rectangle 8"/>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rPr>
              <a:t>www.themegallery.com</a:t>
            </a:r>
            <a:endPar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6"/>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6" name="Rectangle 7"/>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7" name="Rectangle 8"/>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rPr>
              <a:t>www.themegallery.com</a:t>
            </a:r>
            <a:endPar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6"/>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6" name="Rectangle 7"/>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7" name="Rectangle 8"/>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rPr>
              <a:t>www.themegallery.com</a:t>
            </a:r>
            <a:endPar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5" name="Rectangle 7"/>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6" name="Rectangle 8"/>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rPr>
              <a:t>www.themegallery.com</a:t>
            </a:r>
            <a:endPar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319088"/>
            <a:ext cx="2743200" cy="592931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319088"/>
            <a:ext cx="8026400" cy="592931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5" name="Rectangle 7"/>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6" name="Rectangle 8"/>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rPr>
              <a:t>www.themegallery.com</a:t>
            </a:r>
            <a:endPar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3.png"/><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08.xml"/><Relationship Id="rId8" Type="http://schemas.openxmlformats.org/officeDocument/2006/relationships/slideLayout" Target="../slideLayouts/slideLayout107.xml"/><Relationship Id="rId7" Type="http://schemas.openxmlformats.org/officeDocument/2006/relationships/slideLayout" Target="../slideLayouts/slideLayout106.xml"/><Relationship Id="rId6" Type="http://schemas.openxmlformats.org/officeDocument/2006/relationships/slideLayout" Target="../slideLayouts/slideLayout105.xml"/><Relationship Id="rId5" Type="http://schemas.openxmlformats.org/officeDocument/2006/relationships/slideLayout" Target="../slideLayouts/slideLayout104.xml"/><Relationship Id="rId4" Type="http://schemas.openxmlformats.org/officeDocument/2006/relationships/slideLayout" Target="../slideLayouts/slideLayout103.xml"/><Relationship Id="rId3" Type="http://schemas.openxmlformats.org/officeDocument/2006/relationships/slideLayout" Target="../slideLayouts/slideLayout102.xml"/><Relationship Id="rId2" Type="http://schemas.openxmlformats.org/officeDocument/2006/relationships/slideLayout" Target="../slideLayouts/slideLayout101.xml"/><Relationship Id="rId18" Type="http://schemas.openxmlformats.org/officeDocument/2006/relationships/theme" Target="../theme/theme10.xml"/><Relationship Id="rId17" Type="http://schemas.openxmlformats.org/officeDocument/2006/relationships/vmlDrawing" Target="../drawings/vmlDrawing8.vml"/><Relationship Id="rId16" Type="http://schemas.openxmlformats.org/officeDocument/2006/relationships/image" Target="../media/image9.png"/><Relationship Id="rId15" Type="http://schemas.openxmlformats.org/officeDocument/2006/relationships/oleObject" Target="../embeddings/oleObject8.bin"/><Relationship Id="rId14" Type="http://schemas.openxmlformats.org/officeDocument/2006/relationships/slideLayout" Target="../slideLayouts/slideLayout113.xml"/><Relationship Id="rId13" Type="http://schemas.openxmlformats.org/officeDocument/2006/relationships/slideLayout" Target="../slideLayouts/slideLayout112.xml"/><Relationship Id="rId12" Type="http://schemas.openxmlformats.org/officeDocument/2006/relationships/slideLayout" Target="../slideLayouts/slideLayout111.xml"/><Relationship Id="rId11" Type="http://schemas.openxmlformats.org/officeDocument/2006/relationships/slideLayout" Target="../slideLayouts/slideLayout110.xml"/><Relationship Id="rId10" Type="http://schemas.openxmlformats.org/officeDocument/2006/relationships/slideLayout" Target="../slideLayouts/slideLayout109.xml"/><Relationship Id="rId1" Type="http://schemas.openxmlformats.org/officeDocument/2006/relationships/slideLayout" Target="../slideLayouts/slideLayout100.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22.xml"/><Relationship Id="rId8" Type="http://schemas.openxmlformats.org/officeDocument/2006/relationships/slideLayout" Target="../slideLayouts/slideLayout121.xml"/><Relationship Id="rId7" Type="http://schemas.openxmlformats.org/officeDocument/2006/relationships/slideLayout" Target="../slideLayouts/slideLayout120.xml"/><Relationship Id="rId6" Type="http://schemas.openxmlformats.org/officeDocument/2006/relationships/slideLayout" Target="../slideLayouts/slideLayout119.xml"/><Relationship Id="rId5" Type="http://schemas.openxmlformats.org/officeDocument/2006/relationships/slideLayout" Target="../slideLayouts/slideLayout118.xml"/><Relationship Id="rId4" Type="http://schemas.openxmlformats.org/officeDocument/2006/relationships/slideLayout" Target="../slideLayouts/slideLayout117.xml"/><Relationship Id="rId3" Type="http://schemas.openxmlformats.org/officeDocument/2006/relationships/slideLayout" Target="../slideLayouts/slideLayout116.xml"/><Relationship Id="rId2" Type="http://schemas.openxmlformats.org/officeDocument/2006/relationships/slideLayout" Target="../slideLayouts/slideLayout115.xml"/><Relationship Id="rId15" Type="http://schemas.openxmlformats.org/officeDocument/2006/relationships/theme" Target="../theme/theme11.xml"/><Relationship Id="rId14" Type="http://schemas.openxmlformats.org/officeDocument/2006/relationships/vmlDrawing" Target="../drawings/vmlDrawing9.vml"/><Relationship Id="rId13" Type="http://schemas.openxmlformats.org/officeDocument/2006/relationships/image" Target="../media/image4.png"/><Relationship Id="rId12" Type="http://schemas.openxmlformats.org/officeDocument/2006/relationships/oleObject" Target="../embeddings/oleObject9.bin"/><Relationship Id="rId11" Type="http://schemas.openxmlformats.org/officeDocument/2006/relationships/slideLayout" Target="../slideLayouts/slideLayout124.xml"/><Relationship Id="rId10" Type="http://schemas.openxmlformats.org/officeDocument/2006/relationships/slideLayout" Target="../slideLayouts/slideLayout123.xml"/><Relationship Id="rId1" Type="http://schemas.openxmlformats.org/officeDocument/2006/relationships/slideLayout" Target="../slideLayouts/slideLayout114.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5" Type="http://schemas.openxmlformats.org/officeDocument/2006/relationships/theme" Target="../theme/theme2.xml"/><Relationship Id="rId14" Type="http://schemas.openxmlformats.org/officeDocument/2006/relationships/vmlDrawing" Target="../drawings/vmlDrawing1.vml"/><Relationship Id="rId13" Type="http://schemas.openxmlformats.org/officeDocument/2006/relationships/image" Target="../media/image4.png"/><Relationship Id="rId12" Type="http://schemas.openxmlformats.org/officeDocument/2006/relationships/oleObject" Target="../embeddings/oleObject1.bin"/><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5" Type="http://schemas.openxmlformats.org/officeDocument/2006/relationships/theme" Target="../theme/theme3.xml"/><Relationship Id="rId14" Type="http://schemas.openxmlformats.org/officeDocument/2006/relationships/vmlDrawing" Target="../drawings/vmlDrawing2.vml"/><Relationship Id="rId13" Type="http://schemas.openxmlformats.org/officeDocument/2006/relationships/image" Target="../media/image4.png"/><Relationship Id="rId12" Type="http://schemas.openxmlformats.org/officeDocument/2006/relationships/oleObject" Target="../embeddings/oleObject2.bin"/><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2" Type="http://schemas.openxmlformats.org/officeDocument/2006/relationships/theme" Target="../theme/theme4.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3.xml"/><Relationship Id="rId8" Type="http://schemas.openxmlformats.org/officeDocument/2006/relationships/slideLayout" Target="../slideLayouts/slideLayout52.xml"/><Relationship Id="rId7" Type="http://schemas.openxmlformats.org/officeDocument/2006/relationships/slideLayout" Target="../slideLayouts/slideLayout51.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3" Type="http://schemas.openxmlformats.org/officeDocument/2006/relationships/slideLayout" Target="../slideLayouts/slideLayout47.xml"/><Relationship Id="rId2" Type="http://schemas.openxmlformats.org/officeDocument/2006/relationships/slideLayout" Target="../slideLayouts/slideLayout46.xml"/><Relationship Id="rId15" Type="http://schemas.openxmlformats.org/officeDocument/2006/relationships/theme" Target="../theme/theme5.xml"/><Relationship Id="rId14" Type="http://schemas.openxmlformats.org/officeDocument/2006/relationships/vmlDrawing" Target="../drawings/vmlDrawing3.vml"/><Relationship Id="rId13" Type="http://schemas.openxmlformats.org/officeDocument/2006/relationships/image" Target="../media/image5.png"/><Relationship Id="rId12" Type="http://schemas.openxmlformats.org/officeDocument/2006/relationships/oleObject" Target="../embeddings/oleObject3.bin"/><Relationship Id="rId11" Type="http://schemas.openxmlformats.org/officeDocument/2006/relationships/slideLayout" Target="../slideLayouts/slideLayout55.xml"/><Relationship Id="rId10" Type="http://schemas.openxmlformats.org/officeDocument/2006/relationships/slideLayout" Target="../slideLayouts/slideLayout54.xml"/><Relationship Id="rId1"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4.xml"/><Relationship Id="rId8" Type="http://schemas.openxmlformats.org/officeDocument/2006/relationships/slideLayout" Target="../slideLayouts/slideLayout63.xml"/><Relationship Id="rId7" Type="http://schemas.openxmlformats.org/officeDocument/2006/relationships/slideLayout" Target="../slideLayouts/slideLayout62.xml"/><Relationship Id="rId6" Type="http://schemas.openxmlformats.org/officeDocument/2006/relationships/slideLayout" Target="../slideLayouts/slideLayout61.xml"/><Relationship Id="rId5" Type="http://schemas.openxmlformats.org/officeDocument/2006/relationships/slideLayout" Target="../slideLayouts/slideLayout60.xml"/><Relationship Id="rId4" Type="http://schemas.openxmlformats.org/officeDocument/2006/relationships/slideLayout" Target="../slideLayouts/slideLayout59.xml"/><Relationship Id="rId3" Type="http://schemas.openxmlformats.org/officeDocument/2006/relationships/slideLayout" Target="../slideLayouts/slideLayout58.xml"/><Relationship Id="rId2" Type="http://schemas.openxmlformats.org/officeDocument/2006/relationships/slideLayout" Target="../slideLayouts/slideLayout57.xml"/><Relationship Id="rId12" Type="http://schemas.openxmlformats.org/officeDocument/2006/relationships/theme" Target="../theme/theme6.xml"/><Relationship Id="rId11" Type="http://schemas.openxmlformats.org/officeDocument/2006/relationships/slideLayout" Target="../slideLayouts/slideLayout66.xml"/><Relationship Id="rId10" Type="http://schemas.openxmlformats.org/officeDocument/2006/relationships/slideLayout" Target="../slideLayouts/slideLayout65.xml"/><Relationship Id="rId1" Type="http://schemas.openxmlformats.org/officeDocument/2006/relationships/slideLayout" Target="../slideLayouts/slideLayout56.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75.xml"/><Relationship Id="rId8" Type="http://schemas.openxmlformats.org/officeDocument/2006/relationships/slideLayout" Target="../slideLayouts/slideLayout74.xml"/><Relationship Id="rId7" Type="http://schemas.openxmlformats.org/officeDocument/2006/relationships/slideLayout" Target="../slideLayouts/slideLayout73.xml"/><Relationship Id="rId6" Type="http://schemas.openxmlformats.org/officeDocument/2006/relationships/slideLayout" Target="../slideLayouts/slideLayout72.xml"/><Relationship Id="rId5" Type="http://schemas.openxmlformats.org/officeDocument/2006/relationships/slideLayout" Target="../slideLayouts/slideLayout71.xml"/><Relationship Id="rId4" Type="http://schemas.openxmlformats.org/officeDocument/2006/relationships/slideLayout" Target="../slideLayouts/slideLayout70.xml"/><Relationship Id="rId3" Type="http://schemas.openxmlformats.org/officeDocument/2006/relationships/slideLayout" Target="../slideLayouts/slideLayout69.xml"/><Relationship Id="rId2" Type="http://schemas.openxmlformats.org/officeDocument/2006/relationships/slideLayout" Target="../slideLayouts/slideLayout68.xml"/><Relationship Id="rId15" Type="http://schemas.openxmlformats.org/officeDocument/2006/relationships/theme" Target="../theme/theme7.xml"/><Relationship Id="rId14" Type="http://schemas.openxmlformats.org/officeDocument/2006/relationships/vmlDrawing" Target="../drawings/vmlDrawing4.vml"/><Relationship Id="rId13" Type="http://schemas.openxmlformats.org/officeDocument/2006/relationships/image" Target="../media/image4.png"/><Relationship Id="rId12" Type="http://schemas.openxmlformats.org/officeDocument/2006/relationships/oleObject" Target="../embeddings/oleObject4.bin"/><Relationship Id="rId11" Type="http://schemas.openxmlformats.org/officeDocument/2006/relationships/slideLayout" Target="../slideLayouts/slideLayout77.xml"/><Relationship Id="rId10" Type="http://schemas.openxmlformats.org/officeDocument/2006/relationships/slideLayout" Target="../slideLayouts/slideLayout76.xml"/><Relationship Id="rId1" Type="http://schemas.openxmlformats.org/officeDocument/2006/relationships/slideLayout" Target="../slideLayouts/slideLayout67.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86.xml"/><Relationship Id="rId8" Type="http://schemas.openxmlformats.org/officeDocument/2006/relationships/slideLayout" Target="../slideLayouts/slideLayout85.xml"/><Relationship Id="rId7" Type="http://schemas.openxmlformats.org/officeDocument/2006/relationships/slideLayout" Target="../slideLayouts/slideLayout84.xml"/><Relationship Id="rId6" Type="http://schemas.openxmlformats.org/officeDocument/2006/relationships/slideLayout" Target="../slideLayouts/slideLayout83.xml"/><Relationship Id="rId5" Type="http://schemas.openxmlformats.org/officeDocument/2006/relationships/slideLayout" Target="../slideLayouts/slideLayout82.xml"/><Relationship Id="rId4" Type="http://schemas.openxmlformats.org/officeDocument/2006/relationships/slideLayout" Target="../slideLayouts/slideLayout81.xml"/><Relationship Id="rId3" Type="http://schemas.openxmlformats.org/officeDocument/2006/relationships/slideLayout" Target="../slideLayouts/slideLayout80.xml"/><Relationship Id="rId2" Type="http://schemas.openxmlformats.org/officeDocument/2006/relationships/slideLayout" Target="../slideLayouts/slideLayout79.xml"/><Relationship Id="rId15" Type="http://schemas.openxmlformats.org/officeDocument/2006/relationships/theme" Target="../theme/theme8.xml"/><Relationship Id="rId14" Type="http://schemas.openxmlformats.org/officeDocument/2006/relationships/vmlDrawing" Target="../drawings/vmlDrawing5.vml"/><Relationship Id="rId13" Type="http://schemas.openxmlformats.org/officeDocument/2006/relationships/image" Target="../media/image4.png"/><Relationship Id="rId12" Type="http://schemas.openxmlformats.org/officeDocument/2006/relationships/oleObject" Target="../embeddings/oleObject5.bin"/><Relationship Id="rId11" Type="http://schemas.openxmlformats.org/officeDocument/2006/relationships/slideLayout" Target="../slideLayouts/slideLayout88.xml"/><Relationship Id="rId10" Type="http://schemas.openxmlformats.org/officeDocument/2006/relationships/slideLayout" Target="../slideLayouts/slideLayout87.xml"/><Relationship Id="rId1" Type="http://schemas.openxmlformats.org/officeDocument/2006/relationships/slideLayout" Target="../slideLayouts/slideLayout78.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97.xml"/><Relationship Id="rId8" Type="http://schemas.openxmlformats.org/officeDocument/2006/relationships/slideLayout" Target="../slideLayouts/slideLayout96.xml"/><Relationship Id="rId7" Type="http://schemas.openxmlformats.org/officeDocument/2006/relationships/slideLayout" Target="../slideLayouts/slideLayout95.xml"/><Relationship Id="rId6" Type="http://schemas.openxmlformats.org/officeDocument/2006/relationships/slideLayout" Target="../slideLayouts/slideLayout94.xml"/><Relationship Id="rId5" Type="http://schemas.openxmlformats.org/officeDocument/2006/relationships/slideLayout" Target="../slideLayouts/slideLayout93.xml"/><Relationship Id="rId4" Type="http://schemas.openxmlformats.org/officeDocument/2006/relationships/slideLayout" Target="../slideLayouts/slideLayout92.xml"/><Relationship Id="rId3" Type="http://schemas.openxmlformats.org/officeDocument/2006/relationships/slideLayout" Target="../slideLayouts/slideLayout91.xml"/><Relationship Id="rId2" Type="http://schemas.openxmlformats.org/officeDocument/2006/relationships/slideLayout" Target="../slideLayouts/slideLayout90.xml"/><Relationship Id="rId15" Type="http://schemas.openxmlformats.org/officeDocument/2006/relationships/theme" Target="../theme/theme9.xml"/><Relationship Id="rId14" Type="http://schemas.openxmlformats.org/officeDocument/2006/relationships/vmlDrawing" Target="../drawings/vmlDrawing6.vml"/><Relationship Id="rId13" Type="http://schemas.openxmlformats.org/officeDocument/2006/relationships/image" Target="../media/image4.png"/><Relationship Id="rId12" Type="http://schemas.openxmlformats.org/officeDocument/2006/relationships/oleObject" Target="../embeddings/oleObject6.bin"/><Relationship Id="rId11" Type="http://schemas.openxmlformats.org/officeDocument/2006/relationships/slideLayout" Target="../slideLayouts/slideLayout99.xml"/><Relationship Id="rId10" Type="http://schemas.openxmlformats.org/officeDocument/2006/relationships/slideLayout" Target="../slideLayouts/slideLayout98.xml"/><Relationship Id="rId1"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hidden">
          <a:xfrm>
            <a:off x="203200" y="0"/>
            <a:ext cx="1930400" cy="685800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itchFamily="2" charset="-122"/>
              </a:defRPr>
            </a:lvl1pPr>
            <a:lvl2pPr marL="742950" indent="-285750">
              <a:defRPr kumimoji="1" sz="2400">
                <a:solidFill>
                  <a:schemeClr val="tx1"/>
                </a:solidFill>
                <a:latin typeface="Times New Roman" panose="02020603050405020304" pitchFamily="18" charset="0"/>
                <a:ea typeface="宋体" pitchFamily="2" charset="-122"/>
              </a:defRPr>
            </a:lvl2pPr>
            <a:lvl3pPr marL="1143000" indent="-228600">
              <a:defRPr kumimoji="1" sz="2400">
                <a:solidFill>
                  <a:schemeClr val="tx1"/>
                </a:solidFill>
                <a:latin typeface="Times New Roman" panose="02020603050405020304" pitchFamily="18" charset="0"/>
                <a:ea typeface="宋体" pitchFamily="2" charset="-122"/>
              </a:defRPr>
            </a:lvl3pPr>
            <a:lvl4pPr marL="1600200" indent="-228600">
              <a:defRPr kumimoji="1" sz="2400">
                <a:solidFill>
                  <a:schemeClr val="tx1"/>
                </a:solidFill>
                <a:latin typeface="Times New Roman" panose="02020603050405020304" pitchFamily="18" charset="0"/>
                <a:ea typeface="宋体" pitchFamily="2" charset="-122"/>
              </a:defRPr>
            </a:lvl4pPr>
            <a:lvl5pPr marL="2057400" indent="-228600">
              <a:defRPr kumimoji="1"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9pPr>
          </a:lstStyle>
          <a:p>
            <a:pPr algn="ctr" eaLnBrk="1" hangingPunct="1">
              <a:defRPr/>
            </a:pPr>
            <a:endParaRPr lang="zh-CN" altLang="en-US"/>
          </a:p>
        </p:txBody>
      </p:sp>
      <p:sp>
        <p:nvSpPr>
          <p:cNvPr id="1027" name="Rectangle 3"/>
          <p:cNvSpPr>
            <a:spLocks noChangeArrowheads="1"/>
          </p:cNvSpPr>
          <p:nvPr/>
        </p:nvSpPr>
        <p:spPr bwMode="hidden">
          <a:xfrm>
            <a:off x="2235200" y="0"/>
            <a:ext cx="9956800" cy="1219200"/>
          </a:xfrm>
          <a:prstGeom prst="rect">
            <a:avLst/>
          </a:prstGeom>
          <a:gradFill rotWithShape="0">
            <a:gsLst>
              <a:gs pos="0">
                <a:schemeClr val="bg2"/>
              </a:gs>
              <a:gs pos="100000">
                <a:schemeClr val="bg1"/>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itchFamily="2" charset="-122"/>
              </a:defRPr>
            </a:lvl1pPr>
            <a:lvl2pPr marL="742950" indent="-285750">
              <a:defRPr kumimoji="1" sz="2400">
                <a:solidFill>
                  <a:schemeClr val="tx1"/>
                </a:solidFill>
                <a:latin typeface="Times New Roman" panose="02020603050405020304" pitchFamily="18" charset="0"/>
                <a:ea typeface="宋体" pitchFamily="2" charset="-122"/>
              </a:defRPr>
            </a:lvl2pPr>
            <a:lvl3pPr marL="1143000" indent="-228600">
              <a:defRPr kumimoji="1" sz="2400">
                <a:solidFill>
                  <a:schemeClr val="tx1"/>
                </a:solidFill>
                <a:latin typeface="Times New Roman" panose="02020603050405020304" pitchFamily="18" charset="0"/>
                <a:ea typeface="宋体" pitchFamily="2" charset="-122"/>
              </a:defRPr>
            </a:lvl3pPr>
            <a:lvl4pPr marL="1600200" indent="-228600">
              <a:defRPr kumimoji="1" sz="2400">
                <a:solidFill>
                  <a:schemeClr val="tx1"/>
                </a:solidFill>
                <a:latin typeface="Times New Roman" panose="02020603050405020304" pitchFamily="18" charset="0"/>
                <a:ea typeface="宋体" pitchFamily="2" charset="-122"/>
              </a:defRPr>
            </a:lvl4pPr>
            <a:lvl5pPr marL="2057400" indent="-228600">
              <a:defRPr kumimoji="1"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9pPr>
          </a:lstStyle>
          <a:p>
            <a:pPr algn="ctr" eaLnBrk="1" hangingPunct="1">
              <a:defRPr/>
            </a:pPr>
            <a:endParaRPr lang="zh-CN" altLang="en-US"/>
          </a:p>
        </p:txBody>
      </p:sp>
      <p:sp>
        <p:nvSpPr>
          <p:cNvPr id="1028" name="Rectangle 4" descr="Stationery"/>
          <p:cNvSpPr>
            <a:spLocks noChangeArrowheads="1"/>
          </p:cNvSpPr>
          <p:nvPr/>
        </p:nvSpPr>
        <p:spPr bwMode="auto">
          <a:xfrm>
            <a:off x="609600" y="0"/>
            <a:ext cx="1625600" cy="762000"/>
          </a:xfrm>
          <a:prstGeom prst="rect">
            <a:avLst/>
          </a:prstGeom>
          <a:blipFill dpi="0" rotWithShape="0">
            <a:blip r:embed="rId1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itchFamily="2" charset="-122"/>
              </a:defRPr>
            </a:lvl1pPr>
            <a:lvl2pPr marL="742950" indent="-285750">
              <a:defRPr kumimoji="1" sz="2400">
                <a:solidFill>
                  <a:schemeClr val="tx1"/>
                </a:solidFill>
                <a:latin typeface="Times New Roman" panose="02020603050405020304" pitchFamily="18" charset="0"/>
                <a:ea typeface="宋体" pitchFamily="2" charset="-122"/>
              </a:defRPr>
            </a:lvl2pPr>
            <a:lvl3pPr marL="1143000" indent="-228600">
              <a:defRPr kumimoji="1" sz="2400">
                <a:solidFill>
                  <a:schemeClr val="tx1"/>
                </a:solidFill>
                <a:latin typeface="Times New Roman" panose="02020603050405020304" pitchFamily="18" charset="0"/>
                <a:ea typeface="宋体" pitchFamily="2" charset="-122"/>
              </a:defRPr>
            </a:lvl3pPr>
            <a:lvl4pPr marL="1600200" indent="-228600">
              <a:defRPr kumimoji="1" sz="2400">
                <a:solidFill>
                  <a:schemeClr val="tx1"/>
                </a:solidFill>
                <a:latin typeface="Times New Roman" panose="02020603050405020304" pitchFamily="18" charset="0"/>
                <a:ea typeface="宋体" pitchFamily="2" charset="-122"/>
              </a:defRPr>
            </a:lvl4pPr>
            <a:lvl5pPr marL="2057400" indent="-228600">
              <a:defRPr kumimoji="1"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9pPr>
          </a:lstStyle>
          <a:p>
            <a:pPr algn="ctr" eaLnBrk="1" hangingPunct="1">
              <a:defRPr/>
            </a:pPr>
            <a:endParaRPr lang="zh-CN" altLang="en-US"/>
          </a:p>
        </p:txBody>
      </p:sp>
      <p:sp>
        <p:nvSpPr>
          <p:cNvPr id="1029" name="Rectangle 5" descr="Stationery"/>
          <p:cNvSpPr>
            <a:spLocks noChangeArrowheads="1"/>
          </p:cNvSpPr>
          <p:nvPr/>
        </p:nvSpPr>
        <p:spPr bwMode="auto">
          <a:xfrm>
            <a:off x="0" y="0"/>
            <a:ext cx="609600" cy="6858000"/>
          </a:xfrm>
          <a:prstGeom prst="rect">
            <a:avLst/>
          </a:prstGeom>
          <a:blipFill dpi="0" rotWithShape="0">
            <a:blip r:embed="rId1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itchFamily="2" charset="-122"/>
              </a:defRPr>
            </a:lvl1pPr>
            <a:lvl2pPr marL="742950" indent="-285750">
              <a:defRPr kumimoji="1" sz="2400">
                <a:solidFill>
                  <a:schemeClr val="tx1"/>
                </a:solidFill>
                <a:latin typeface="Times New Roman" panose="02020603050405020304" pitchFamily="18" charset="0"/>
                <a:ea typeface="宋体" pitchFamily="2" charset="-122"/>
              </a:defRPr>
            </a:lvl2pPr>
            <a:lvl3pPr marL="1143000" indent="-228600">
              <a:defRPr kumimoji="1" sz="2400">
                <a:solidFill>
                  <a:schemeClr val="tx1"/>
                </a:solidFill>
                <a:latin typeface="Times New Roman" panose="02020603050405020304" pitchFamily="18" charset="0"/>
                <a:ea typeface="宋体" pitchFamily="2" charset="-122"/>
              </a:defRPr>
            </a:lvl3pPr>
            <a:lvl4pPr marL="1600200" indent="-228600">
              <a:defRPr kumimoji="1" sz="2400">
                <a:solidFill>
                  <a:schemeClr val="tx1"/>
                </a:solidFill>
                <a:latin typeface="Times New Roman" panose="02020603050405020304" pitchFamily="18" charset="0"/>
                <a:ea typeface="宋体" pitchFamily="2" charset="-122"/>
              </a:defRPr>
            </a:lvl4pPr>
            <a:lvl5pPr marL="2057400" indent="-228600">
              <a:defRPr kumimoji="1"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9pPr>
          </a:lstStyle>
          <a:p>
            <a:pPr algn="ctr" eaLnBrk="1" hangingPunct="1">
              <a:defRPr/>
            </a:pPr>
            <a:endParaRPr lang="zh-CN" altLang="en-US"/>
          </a:p>
        </p:txBody>
      </p:sp>
      <p:sp>
        <p:nvSpPr>
          <p:cNvPr id="1030" name="Rectangle 6"/>
          <p:cNvSpPr>
            <a:spLocks noGrp="1" noChangeArrowheads="1"/>
          </p:cNvSpPr>
          <p:nvPr>
            <p:ph type="title"/>
          </p:nvPr>
        </p:nvSpPr>
        <p:spPr bwMode="auto">
          <a:xfrm>
            <a:off x="1422400" y="8382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zh-CN" altLang="en-US"/>
              <a:t>单击此处编辑母版标题样式</a:t>
            </a:r>
            <a:endParaRPr lang="zh-CN" altLang="en-US"/>
          </a:p>
        </p:txBody>
      </p:sp>
      <p:sp>
        <p:nvSpPr>
          <p:cNvPr id="54279" name="Rectangle 7"/>
          <p:cNvSpPr>
            <a:spLocks noGrp="1" noChangeArrowheads="1"/>
          </p:cNvSpPr>
          <p:nvPr>
            <p:ph type="dt" sz="half" idx="2"/>
          </p:nvPr>
        </p:nvSpPr>
        <p:spPr bwMode="auto">
          <a:xfrm>
            <a:off x="1422400" y="6413500"/>
            <a:ext cx="2540000" cy="457200"/>
          </a:xfrm>
          <a:prstGeom prst="rect">
            <a:avLst/>
          </a:prstGeom>
          <a:noFill/>
          <a:ln>
            <a:noFill/>
          </a:ln>
          <a:effectLst/>
        </p:spPr>
        <p:txBody>
          <a:bodyPr vert="horz" wrap="square" lIns="91440" tIns="45720" rIns="91440" bIns="45720" numCol="1" anchor="b" anchorCtr="0" compatLnSpc="1"/>
          <a:lstStyle>
            <a:lvl1pPr eaLnBrk="1" hangingPunct="1">
              <a:defRPr kumimoji="0" sz="1400">
                <a:solidFill>
                  <a:schemeClr val="tx2"/>
                </a:solidFill>
              </a:defRPr>
            </a:lvl1pPr>
          </a:lstStyle>
          <a:p>
            <a:pPr>
              <a:defRPr/>
            </a:pPr>
            <a:endParaRPr lang="en-US" altLang="zh-CN"/>
          </a:p>
        </p:txBody>
      </p:sp>
      <p:sp>
        <p:nvSpPr>
          <p:cNvPr id="54280" name="Rectangle 8"/>
          <p:cNvSpPr>
            <a:spLocks noGrp="1" noChangeArrowheads="1"/>
          </p:cNvSpPr>
          <p:nvPr>
            <p:ph type="ftr" sz="quarter" idx="3"/>
          </p:nvPr>
        </p:nvSpPr>
        <p:spPr bwMode="auto">
          <a:xfrm>
            <a:off x="4572000" y="6413500"/>
            <a:ext cx="3860800" cy="457200"/>
          </a:xfrm>
          <a:prstGeom prst="rect">
            <a:avLst/>
          </a:prstGeom>
          <a:noFill/>
          <a:ln>
            <a:noFill/>
          </a:ln>
          <a:effectLst/>
        </p:spPr>
        <p:txBody>
          <a:bodyPr vert="horz" wrap="square" lIns="91440" tIns="45720" rIns="91440" bIns="45720" numCol="1" anchor="b" anchorCtr="0" compatLnSpc="1"/>
          <a:lstStyle>
            <a:lvl1pPr algn="ctr" eaLnBrk="1" hangingPunct="1">
              <a:defRPr kumimoji="0" sz="1400">
                <a:solidFill>
                  <a:schemeClr val="tx2"/>
                </a:solidFill>
              </a:defRPr>
            </a:lvl1pPr>
          </a:lstStyle>
          <a:p>
            <a:pPr>
              <a:defRPr/>
            </a:pPr>
            <a:endParaRPr lang="en-US" altLang="zh-CN"/>
          </a:p>
        </p:txBody>
      </p:sp>
      <p:pic>
        <p:nvPicPr>
          <p:cNvPr id="1033" name="Picture 9" descr="anabnr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38300" y="0"/>
            <a:ext cx="10553700"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 name="Rectangle 10"/>
          <p:cNvSpPr>
            <a:spLocks noChangeArrowheads="1"/>
          </p:cNvSpPr>
          <p:nvPr/>
        </p:nvSpPr>
        <p:spPr bwMode="auto">
          <a:xfrm>
            <a:off x="406400" y="457200"/>
            <a:ext cx="3352800" cy="304800"/>
          </a:xfrm>
          <a:prstGeom prst="rect">
            <a:avLst/>
          </a:prstGeom>
          <a:solidFill>
            <a:schemeClr val="accent2">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itchFamily="2" charset="-122"/>
              </a:defRPr>
            </a:lvl1pPr>
            <a:lvl2pPr marL="742950" indent="-285750">
              <a:defRPr kumimoji="1" sz="2400">
                <a:solidFill>
                  <a:schemeClr val="tx1"/>
                </a:solidFill>
                <a:latin typeface="Times New Roman" panose="02020603050405020304" pitchFamily="18" charset="0"/>
                <a:ea typeface="宋体" pitchFamily="2" charset="-122"/>
              </a:defRPr>
            </a:lvl2pPr>
            <a:lvl3pPr marL="1143000" indent="-228600">
              <a:defRPr kumimoji="1" sz="2400">
                <a:solidFill>
                  <a:schemeClr val="tx1"/>
                </a:solidFill>
                <a:latin typeface="Times New Roman" panose="02020603050405020304" pitchFamily="18" charset="0"/>
                <a:ea typeface="宋体" pitchFamily="2" charset="-122"/>
              </a:defRPr>
            </a:lvl3pPr>
            <a:lvl4pPr marL="1600200" indent="-228600">
              <a:defRPr kumimoji="1" sz="2400">
                <a:solidFill>
                  <a:schemeClr val="tx1"/>
                </a:solidFill>
                <a:latin typeface="Times New Roman" panose="02020603050405020304" pitchFamily="18" charset="0"/>
                <a:ea typeface="宋体" pitchFamily="2" charset="-122"/>
              </a:defRPr>
            </a:lvl4pPr>
            <a:lvl5pPr marL="2057400" indent="-228600">
              <a:defRPr kumimoji="1"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9pPr>
          </a:lstStyle>
          <a:p>
            <a:pPr algn="ctr" eaLnBrk="1" hangingPunct="1">
              <a:defRPr/>
            </a:pPr>
            <a:endParaRPr lang="zh-CN" altLang="en-US"/>
          </a:p>
        </p:txBody>
      </p:sp>
      <p:sp>
        <p:nvSpPr>
          <p:cNvPr id="54283" name="Rectangle 11"/>
          <p:cNvSpPr>
            <a:spLocks noGrp="1" noChangeArrowheads="1"/>
          </p:cNvSpPr>
          <p:nvPr>
            <p:ph type="sldNum" sz="quarter" idx="4"/>
          </p:nvPr>
        </p:nvSpPr>
        <p:spPr bwMode="auto">
          <a:xfrm>
            <a:off x="10972800" y="6413500"/>
            <a:ext cx="1219200" cy="457200"/>
          </a:xfrm>
          <a:prstGeom prst="rect">
            <a:avLst/>
          </a:prstGeom>
          <a:noFill/>
          <a:ln>
            <a:noFill/>
          </a:ln>
          <a:effectLst/>
        </p:spPr>
        <p:txBody>
          <a:bodyPr vert="horz" wrap="square" lIns="91440" tIns="45720" rIns="91440" bIns="45720" numCol="1" anchor="b" anchorCtr="0" compatLnSpc="1"/>
          <a:lstStyle>
            <a:lvl1pPr algn="r" eaLnBrk="1" hangingPunct="1">
              <a:defRPr kumimoji="0">
                <a:solidFill>
                  <a:schemeClr val="tx2"/>
                </a:solidFill>
              </a:defRPr>
            </a:lvl1pPr>
          </a:lstStyle>
          <a:p>
            <a:pPr>
              <a:defRPr/>
            </a:pPr>
            <a:fld id="{4315D30F-31EE-4F76-A50E-D079B5A26B91}" type="slidenum">
              <a:rPr lang="zh-CN" altLang="en-US"/>
            </a:fld>
            <a:endParaRPr lang="en-US" altLang="zh-CN" sz="1400"/>
          </a:p>
        </p:txBody>
      </p:sp>
      <p:sp>
        <p:nvSpPr>
          <p:cNvPr id="1036" name="Rectangle 12"/>
          <p:cNvSpPr>
            <a:spLocks noGrp="1" noChangeArrowheads="1"/>
          </p:cNvSpPr>
          <p:nvPr>
            <p:ph type="body" idx="1"/>
          </p:nvPr>
        </p:nvSpPr>
        <p:spPr bwMode="auto">
          <a:xfrm>
            <a:off x="1422400" y="210185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imes New Roman" panose="02020603050405020304" pitchFamily="18" charset="0"/>
          <a:ea typeface="宋体" pitchFamily="2" charset="-122"/>
        </a:defRPr>
      </a:lvl2pPr>
      <a:lvl3pPr algn="l" rtl="0" eaLnBrk="0" fontAlgn="base" hangingPunct="0">
        <a:spcBef>
          <a:spcPct val="0"/>
        </a:spcBef>
        <a:spcAft>
          <a:spcPct val="0"/>
        </a:spcAft>
        <a:defRPr kumimoji="1" sz="4400">
          <a:solidFill>
            <a:schemeClr val="tx2"/>
          </a:solidFill>
          <a:latin typeface="Times New Roman" panose="02020603050405020304" pitchFamily="18" charset="0"/>
          <a:ea typeface="宋体" pitchFamily="2" charset="-122"/>
        </a:defRPr>
      </a:lvl3pPr>
      <a:lvl4pPr algn="l" rtl="0" eaLnBrk="0" fontAlgn="base" hangingPunct="0">
        <a:spcBef>
          <a:spcPct val="0"/>
        </a:spcBef>
        <a:spcAft>
          <a:spcPct val="0"/>
        </a:spcAft>
        <a:defRPr kumimoji="1" sz="4400">
          <a:solidFill>
            <a:schemeClr val="tx2"/>
          </a:solidFill>
          <a:latin typeface="Times New Roman" panose="02020603050405020304" pitchFamily="18" charset="0"/>
          <a:ea typeface="宋体" pitchFamily="2" charset="-122"/>
        </a:defRPr>
      </a:lvl4pPr>
      <a:lvl5pPr algn="l" rtl="0" eaLnBrk="0" fontAlgn="base" hangingPunct="0">
        <a:spcBef>
          <a:spcPct val="0"/>
        </a:spcBef>
        <a:spcAft>
          <a:spcPct val="0"/>
        </a:spcAft>
        <a:defRPr kumimoji="1" sz="4400">
          <a:solidFill>
            <a:schemeClr val="tx2"/>
          </a:solidFill>
          <a:latin typeface="Times New Roman" panose="02020603050405020304" pitchFamily="18" charset="0"/>
          <a:ea typeface="宋体" pitchFamily="2" charset="-122"/>
        </a:defRPr>
      </a:lvl5pPr>
      <a:lvl6pPr marL="457200" algn="l" rtl="0" fontAlgn="base">
        <a:spcBef>
          <a:spcPct val="0"/>
        </a:spcBef>
        <a:spcAft>
          <a:spcPct val="0"/>
        </a:spcAft>
        <a:defRPr kumimoji="1" sz="4400">
          <a:solidFill>
            <a:schemeClr val="tx2"/>
          </a:solidFill>
          <a:latin typeface="Times New Roman" panose="02020603050405020304" pitchFamily="18" charset="0"/>
          <a:ea typeface="宋体" pitchFamily="2" charset="-122"/>
        </a:defRPr>
      </a:lvl6pPr>
      <a:lvl7pPr marL="914400" algn="l" rtl="0" fontAlgn="base">
        <a:spcBef>
          <a:spcPct val="0"/>
        </a:spcBef>
        <a:spcAft>
          <a:spcPct val="0"/>
        </a:spcAft>
        <a:defRPr kumimoji="1" sz="4400">
          <a:solidFill>
            <a:schemeClr val="tx2"/>
          </a:solidFill>
          <a:latin typeface="Times New Roman" panose="02020603050405020304" pitchFamily="18" charset="0"/>
          <a:ea typeface="宋体" pitchFamily="2" charset="-122"/>
        </a:defRPr>
      </a:lvl7pPr>
      <a:lvl8pPr marL="1371600" algn="l" rtl="0" fontAlgn="base">
        <a:spcBef>
          <a:spcPct val="0"/>
        </a:spcBef>
        <a:spcAft>
          <a:spcPct val="0"/>
        </a:spcAft>
        <a:defRPr kumimoji="1" sz="4400">
          <a:solidFill>
            <a:schemeClr val="tx2"/>
          </a:solidFill>
          <a:latin typeface="Times New Roman" panose="02020603050405020304" pitchFamily="18" charset="0"/>
          <a:ea typeface="宋体" pitchFamily="2" charset="-122"/>
        </a:defRPr>
      </a:lvl8pPr>
      <a:lvl9pPr marL="1828800" algn="l" rtl="0" fontAlgn="base">
        <a:spcBef>
          <a:spcPct val="0"/>
        </a:spcBef>
        <a:spcAft>
          <a:spcPct val="0"/>
        </a:spcAft>
        <a:defRPr kumimoji="1" sz="4400">
          <a:solidFill>
            <a:schemeClr val="tx2"/>
          </a:solidFill>
          <a:latin typeface="Times New Roman" panose="02020603050405020304" pitchFamily="18" charset="0"/>
          <a:ea typeface="宋体" pitchFamily="2" charset="-122"/>
        </a:defRPr>
      </a:lvl9pPr>
    </p:titleStyle>
    <p:bodyStyle>
      <a:lvl1pPr marL="457200" indent="-457200" algn="l" rtl="0" eaLnBrk="0" fontAlgn="base" hangingPunct="0">
        <a:spcBef>
          <a:spcPct val="20000"/>
        </a:spcBef>
        <a:spcAft>
          <a:spcPct val="0"/>
        </a:spcAft>
        <a:buClr>
          <a:srgbClr val="A50021"/>
        </a:buClr>
        <a:buSzPct val="75000"/>
        <a:buFont typeface="Wingdings" panose="05000000000000000000" pitchFamily="2" charset="2"/>
        <a:buChar char="n"/>
        <a:defRPr kumimoji="1" sz="3200">
          <a:solidFill>
            <a:schemeClr val="tx1"/>
          </a:solidFill>
          <a:latin typeface="+mn-lt"/>
          <a:ea typeface="+mn-ea"/>
          <a:cs typeface="+mn-cs"/>
        </a:defRPr>
      </a:lvl1pPr>
      <a:lvl2pPr marL="1027430" indent="-455930" algn="l" rtl="0" eaLnBrk="0" fontAlgn="base" hangingPunct="0">
        <a:spcBef>
          <a:spcPct val="20000"/>
        </a:spcBef>
        <a:spcAft>
          <a:spcPct val="0"/>
        </a:spcAft>
        <a:buClr>
          <a:schemeClr val="accent2"/>
        </a:buClr>
        <a:buSzPct val="75000"/>
        <a:buFont typeface="Wingdings" panose="05000000000000000000" pitchFamily="2" charset="2"/>
        <a:buChar char="n"/>
        <a:defRPr kumimoji="1" sz="2800">
          <a:solidFill>
            <a:schemeClr val="tx1"/>
          </a:solidFill>
          <a:latin typeface="+mn-lt"/>
          <a:ea typeface="+mn-ea"/>
        </a:defRPr>
      </a:lvl2pPr>
      <a:lvl3pPr marL="1370330" indent="-228600" algn="l" rtl="0" eaLnBrk="0" fontAlgn="base" hangingPunct="0">
        <a:spcBef>
          <a:spcPct val="20000"/>
        </a:spcBef>
        <a:spcAft>
          <a:spcPct val="0"/>
        </a:spcAft>
        <a:buClr>
          <a:srgbClr val="666699"/>
        </a:buClr>
        <a:buSzPct val="70000"/>
        <a:buFont typeface="Wingdings" panose="05000000000000000000" pitchFamily="2" charset="2"/>
        <a:buChar char="n"/>
        <a:defRPr kumimoji="1" sz="2400">
          <a:solidFill>
            <a:schemeClr val="tx1"/>
          </a:solidFill>
          <a:latin typeface="+mn-lt"/>
          <a:ea typeface="+mn-ea"/>
        </a:defRPr>
      </a:lvl3pPr>
      <a:lvl4pPr marL="1713230" indent="-228600" algn="l" rtl="0" eaLnBrk="0" fontAlgn="base" hangingPunct="0">
        <a:spcBef>
          <a:spcPct val="20000"/>
        </a:spcBef>
        <a:spcAft>
          <a:spcPct val="0"/>
        </a:spcAft>
        <a:buSzPct val="60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Freeform 2"/>
          <p:cNvSpPr/>
          <p:nvPr/>
        </p:nvSpPr>
        <p:spPr bwMode="auto">
          <a:xfrm>
            <a:off x="0" y="5949950"/>
            <a:ext cx="12192000" cy="909638"/>
          </a:xfrm>
          <a:custGeom>
            <a:avLst/>
            <a:gdLst>
              <a:gd name="T0" fmla="*/ 5760 w 5760"/>
              <a:gd name="T1" fmla="*/ 885 h 891"/>
              <a:gd name="T2" fmla="*/ 5760 w 5760"/>
              <a:gd name="T3" fmla="*/ 0 h 891"/>
              <a:gd name="T4" fmla="*/ 2832 w 5760"/>
              <a:gd name="T5" fmla="*/ 626 h 891"/>
              <a:gd name="T6" fmla="*/ 0 w 5760"/>
              <a:gd name="T7" fmla="*/ 36 h 891"/>
              <a:gd name="T8" fmla="*/ 0 w 5760"/>
              <a:gd name="T9" fmla="*/ 891 h 891"/>
              <a:gd name="T10" fmla="*/ 5760 w 5760"/>
              <a:gd name="T11" fmla="*/ 885 h 891"/>
            </a:gdLst>
            <a:ahLst/>
            <a:cxnLst>
              <a:cxn ang="0">
                <a:pos x="T0" y="T1"/>
              </a:cxn>
              <a:cxn ang="0">
                <a:pos x="T2" y="T3"/>
              </a:cxn>
              <a:cxn ang="0">
                <a:pos x="T4" y="T5"/>
              </a:cxn>
              <a:cxn ang="0">
                <a:pos x="T6" y="T7"/>
              </a:cxn>
              <a:cxn ang="0">
                <a:pos x="T8" y="T9"/>
              </a:cxn>
              <a:cxn ang="0">
                <a:pos x="T10" y="T11"/>
              </a:cxn>
            </a:cxnLst>
            <a:rect l="0" t="0" r="r" b="b"/>
            <a:pathLst>
              <a:path w="5760" h="891">
                <a:moveTo>
                  <a:pt x="5760" y="885"/>
                </a:moveTo>
                <a:lnTo>
                  <a:pt x="5760" y="0"/>
                </a:lnTo>
                <a:cubicBezTo>
                  <a:pt x="4888" y="573"/>
                  <a:pt x="3696" y="609"/>
                  <a:pt x="2832" y="626"/>
                </a:cubicBezTo>
                <a:cubicBezTo>
                  <a:pt x="1968" y="643"/>
                  <a:pt x="640" y="474"/>
                  <a:pt x="0" y="36"/>
                </a:cubicBezTo>
                <a:lnTo>
                  <a:pt x="0" y="891"/>
                </a:lnTo>
                <a:lnTo>
                  <a:pt x="5760" y="885"/>
                </a:lnTo>
                <a:close/>
              </a:path>
            </a:pathLst>
          </a:custGeom>
          <a:gradFill rotWithShape="1">
            <a:gsLst>
              <a:gs pos="0">
                <a:schemeClr val="accent1"/>
              </a:gs>
              <a:gs pos="100000">
                <a:schemeClr val="accent1">
                  <a:gamma/>
                  <a:tint val="15294"/>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2B166E"/>
              </a:solidFill>
              <a:effectLst/>
              <a:uLnTx/>
              <a:uFillTx/>
              <a:latin typeface="Arial" panose="020B0604020202020204"/>
              <a:cs typeface="+mn-cs"/>
            </a:endParaRPr>
          </a:p>
        </p:txBody>
      </p:sp>
      <p:graphicFrame>
        <p:nvGraphicFramePr>
          <p:cNvPr id="1027" name="Object 3"/>
          <p:cNvGraphicFramePr>
            <a:graphicFrameLocks noChangeAspect="1"/>
          </p:cNvGraphicFramePr>
          <p:nvPr/>
        </p:nvGraphicFramePr>
        <p:xfrm>
          <a:off x="0" y="1"/>
          <a:ext cx="12192000" cy="836613"/>
        </p:xfrm>
        <a:graphic>
          <a:graphicData uri="http://schemas.openxmlformats.org/presentationml/2006/ole">
            <mc:AlternateContent xmlns:mc="http://schemas.openxmlformats.org/markup-compatibility/2006">
              <mc:Choice xmlns:v="urn:schemas-microsoft-com:vml" Requires="v">
                <p:oleObj spid="_x0000_s178187" name="" r:id="rId15" imgW="7391400" imgH="914400" progId="">
                  <p:embed/>
                </p:oleObj>
              </mc:Choice>
              <mc:Fallback>
                <p:oleObj name="" r:id="rId15" imgW="7391400" imgH="914400" progId="">
                  <p:embed/>
                  <p:pic>
                    <p:nvPicPr>
                      <p:cNvPr id="0" name="Object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1"/>
                        <a:ext cx="12192000" cy="836613"/>
                      </a:xfrm>
                      <a:prstGeom prst="rect">
                        <a:avLst/>
                      </a:prstGeom>
                      <a:noFill/>
                      <a:effectLst/>
                      <a:extLst>
                        <a:ext uri="{909E8E84-426E-40DD-AFC4-6F175D3DCCD1}">
                          <a14:hiddenFill xmlns:a14="http://schemas.microsoft.com/office/drawing/2010/main">
                            <a:solidFill>
                              <a:srgbClr val="48BDEC"/>
                            </a:solidFill>
                          </a14:hiddenFill>
                        </a:ext>
                        <a:ext uri="{AF507438-7753-43E0-B8FC-AC1667EBCBE1}">
                          <a14:hiddenEffects xmlns:a14="http://schemas.microsoft.com/office/drawing/2010/main">
                            <a:effectLst>
                              <a:outerShdw dist="35921" dir="2700000" algn="ctr" rotWithShape="0">
                                <a:srgbClr val="B2B2B2"/>
                              </a:outerShdw>
                            </a:effectLst>
                          </a14:hiddenEffects>
                        </a:ext>
                      </a:extLst>
                    </p:spPr>
                  </p:pic>
                </p:oleObj>
              </mc:Fallback>
            </mc:AlternateContent>
          </a:graphicData>
        </a:graphic>
      </p:graphicFrame>
      <p:sp>
        <p:nvSpPr>
          <p:cNvPr id="1028" name="Rectangle 4"/>
          <p:cNvSpPr>
            <a:spLocks noChangeArrowheads="1"/>
          </p:cNvSpPr>
          <p:nvPr/>
        </p:nvSpPr>
        <p:spPr bwMode="auto">
          <a:xfrm>
            <a:off x="0" y="6538914"/>
            <a:ext cx="12192000" cy="333375"/>
          </a:xfrm>
          <a:prstGeom prst="rect">
            <a:avLst/>
          </a:prstGeom>
          <a:gradFill rotWithShape="1">
            <a:gsLst>
              <a:gs pos="0">
                <a:schemeClr val="tx2"/>
              </a:gs>
              <a:gs pos="100000">
                <a:schemeClr val="accent1"/>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2B166E"/>
              </a:solidFill>
              <a:effectLst/>
              <a:uLnTx/>
              <a:uFillTx/>
              <a:latin typeface="Arial" panose="020B0604020202020204"/>
              <a:cs typeface="+mn-cs"/>
            </a:endParaRPr>
          </a:p>
        </p:txBody>
      </p:sp>
      <p:sp>
        <p:nvSpPr>
          <p:cNvPr id="1029" name="Rectangle 5"/>
          <p:cNvSpPr>
            <a:spLocks noChangeArrowheads="1"/>
          </p:cNvSpPr>
          <p:nvPr/>
        </p:nvSpPr>
        <p:spPr bwMode="auto">
          <a:xfrm>
            <a:off x="0" y="763589"/>
            <a:ext cx="12192000" cy="73025"/>
          </a:xfrm>
          <a:prstGeom prst="rect">
            <a:avLst/>
          </a:prstGeom>
          <a:gradFill rotWithShape="1">
            <a:gsLst>
              <a:gs pos="0">
                <a:schemeClr val="accent1"/>
              </a:gs>
              <a:gs pos="50000">
                <a:schemeClr val="accent1">
                  <a:gamma/>
                  <a:tint val="27451"/>
                  <a:invGamma/>
                </a:schemeClr>
              </a:gs>
              <a:gs pos="100000">
                <a:schemeClr val="accent1"/>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2B166E"/>
              </a:solidFill>
              <a:effectLst/>
              <a:uLnTx/>
              <a:uFillTx/>
              <a:latin typeface="Arial" panose="020B0604020202020204"/>
              <a:cs typeface="+mn-cs"/>
            </a:endParaRPr>
          </a:p>
        </p:txBody>
      </p:sp>
      <p:sp>
        <p:nvSpPr>
          <p:cNvPr id="1030" name="Rectangle 6"/>
          <p:cNvSpPr>
            <a:spLocks noGrp="1" noChangeArrowheads="1"/>
          </p:cNvSpPr>
          <p:nvPr>
            <p:ph type="body" idx="1"/>
          </p:nvPr>
        </p:nvSpPr>
        <p:spPr bwMode="auto">
          <a:xfrm>
            <a:off x="46567" y="836613"/>
            <a:ext cx="12001500" cy="562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zh-CN"/>
              <a:t>abc单击此处编辑母版文本样式</a:t>
            </a:r>
            <a:endParaRPr lang="zh-CN" altLang="zh-CN"/>
          </a:p>
          <a:p>
            <a:pPr lvl="1"/>
            <a:r>
              <a:rPr lang="zh-CN" altLang="zh-CN"/>
              <a:t>第二级</a:t>
            </a:r>
            <a:endParaRPr lang="zh-CN" altLang="zh-CN"/>
          </a:p>
          <a:p>
            <a:pPr lvl="2"/>
            <a:r>
              <a:rPr lang="zh-CN" altLang="zh-CN"/>
              <a:t>第三级</a:t>
            </a:r>
            <a:endParaRPr lang="zh-CN" altLang="zh-CN"/>
          </a:p>
          <a:p>
            <a:pPr lvl="3"/>
            <a:r>
              <a:rPr lang="zh-CN" altLang="zh-CN"/>
              <a:t>第四级</a:t>
            </a:r>
            <a:endParaRPr lang="zh-CN" altLang="zh-CN"/>
          </a:p>
          <a:p>
            <a:pPr lvl="4"/>
            <a:r>
              <a:rPr lang="zh-CN" altLang="zh-CN"/>
              <a:t>第五级</a:t>
            </a:r>
            <a:endParaRPr lang="zh-CN" altLang="zh-CN"/>
          </a:p>
        </p:txBody>
      </p:sp>
      <p:sp>
        <p:nvSpPr>
          <p:cNvPr id="1031" name="Rectangle 7"/>
          <p:cNvSpPr>
            <a:spLocks noGrp="1" noChangeArrowheads="1"/>
          </p:cNvSpPr>
          <p:nvPr>
            <p:ph type="sldNum" sz="quarter" idx="4"/>
          </p:nvPr>
        </p:nvSpPr>
        <p:spPr bwMode="auto">
          <a:xfrm>
            <a:off x="9300633" y="6597650"/>
            <a:ext cx="284480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b="1">
                <a:solidFill>
                  <a:schemeClr val="bg1"/>
                </a:solidFill>
                <a:ea typeface="宋体" pitchFamily="2" charset="-122"/>
              </a:defRPr>
            </a:lvl1pPr>
          </a:lstStyle>
          <a:p>
            <a:pPr eaLnBrk="1" hangingPunct="1"/>
            <a:fld id="{0E1460FC-B75E-4A64-8BA5-9212389DD3B1}" type="slidenum">
              <a:rPr kumimoji="0" lang="zh-CN" altLang="zh-CN" smtClean="0">
                <a:solidFill>
                  <a:srgbClr val="FFFFFF"/>
                </a:solidFill>
                <a:latin typeface="Arial" panose="020B0604020202020204"/>
              </a:rPr>
            </a:fld>
            <a:endParaRPr kumimoji="0" lang="zh-CN" altLang="zh-CN">
              <a:solidFill>
                <a:srgbClr val="FFFFFF"/>
              </a:solidFill>
              <a:latin typeface="Arial" panose="020B0604020202020204"/>
            </a:endParaRPr>
          </a:p>
        </p:txBody>
      </p:sp>
      <p:sp>
        <p:nvSpPr>
          <p:cNvPr id="1032" name="Rectangle 8"/>
          <p:cNvSpPr>
            <a:spLocks noGrp="1" noChangeArrowheads="1"/>
          </p:cNvSpPr>
          <p:nvPr>
            <p:ph type="title"/>
          </p:nvPr>
        </p:nvSpPr>
        <p:spPr bwMode="auto">
          <a:xfrm>
            <a:off x="46567" y="44451"/>
            <a:ext cx="12001500"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zh-CN"/>
              <a:t>abc单击此处编辑母版标题样式</a:t>
            </a:r>
            <a:endParaRPr lang="zh-CN" altLang="zh-CN"/>
          </a:p>
        </p:txBody>
      </p:sp>
      <p:sp>
        <p:nvSpPr>
          <p:cNvPr id="1033" name="Rectangle 9"/>
          <p:cNvSpPr>
            <a:spLocks noGrp="1" noChangeArrowheads="1"/>
          </p:cNvSpPr>
          <p:nvPr>
            <p:ph type="ftr" sz="quarter" idx="3"/>
          </p:nvPr>
        </p:nvSpPr>
        <p:spPr bwMode="auto">
          <a:xfrm>
            <a:off x="2436285" y="6596064"/>
            <a:ext cx="7691967"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200" b="1">
                <a:solidFill>
                  <a:schemeClr val="bg1"/>
                </a:solidFill>
                <a:ea typeface="宋体" pitchFamily="2" charset="-122"/>
              </a:defRPr>
            </a:lvl1pPr>
          </a:lstStyle>
          <a:p>
            <a:pPr eaLnBrk="1" hangingPunct="1"/>
            <a:r>
              <a:rPr kumimoji="0" lang="zh-CN" altLang="zh-CN">
                <a:solidFill>
                  <a:srgbClr val="FFFFFF"/>
                </a:solidFill>
                <a:latin typeface="Arial" panose="020B0604020202020204"/>
              </a:rPr>
              <a:t>Renmin University of China</a:t>
            </a:r>
            <a:endParaRPr kumimoji="0" lang="zh-CN" altLang="zh-CN">
              <a:solidFill>
                <a:srgbClr val="FFFFFF"/>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Lst>
  <p:hf hdr="0" dt="0"/>
  <p:txStyles>
    <p:titleStyle>
      <a:lvl1pPr algn="l" rtl="0" fontAlgn="base">
        <a:spcBef>
          <a:spcPct val="0"/>
        </a:spcBef>
        <a:spcAft>
          <a:spcPct val="0"/>
        </a:spcAft>
        <a:defRPr sz="3200" b="1">
          <a:solidFill>
            <a:schemeClr val="bg1"/>
          </a:solidFill>
          <a:latin typeface="+mj-lt"/>
          <a:ea typeface="+mj-ea"/>
          <a:cs typeface="+mj-cs"/>
        </a:defRPr>
      </a:lvl1pPr>
      <a:lvl2pPr algn="l" rtl="0" fontAlgn="base">
        <a:spcBef>
          <a:spcPct val="0"/>
        </a:spcBef>
        <a:spcAft>
          <a:spcPct val="0"/>
        </a:spcAft>
        <a:defRPr sz="3200" b="1">
          <a:solidFill>
            <a:schemeClr val="bg1"/>
          </a:solidFill>
          <a:latin typeface="Arial" panose="020B0604020202020204" pitchFamily="34" charset="0"/>
          <a:ea typeface="华文中宋" pitchFamily="2" charset="-122"/>
        </a:defRPr>
      </a:lvl2pPr>
      <a:lvl3pPr algn="l" rtl="0" fontAlgn="base">
        <a:spcBef>
          <a:spcPct val="0"/>
        </a:spcBef>
        <a:spcAft>
          <a:spcPct val="0"/>
        </a:spcAft>
        <a:defRPr sz="3200" b="1">
          <a:solidFill>
            <a:schemeClr val="bg1"/>
          </a:solidFill>
          <a:latin typeface="Arial" panose="020B0604020202020204" pitchFamily="34" charset="0"/>
          <a:ea typeface="华文中宋" pitchFamily="2" charset="-122"/>
        </a:defRPr>
      </a:lvl3pPr>
      <a:lvl4pPr algn="l" rtl="0" fontAlgn="base">
        <a:spcBef>
          <a:spcPct val="0"/>
        </a:spcBef>
        <a:spcAft>
          <a:spcPct val="0"/>
        </a:spcAft>
        <a:defRPr sz="3200" b="1">
          <a:solidFill>
            <a:schemeClr val="bg1"/>
          </a:solidFill>
          <a:latin typeface="Arial" panose="020B0604020202020204" pitchFamily="34" charset="0"/>
          <a:ea typeface="华文中宋" pitchFamily="2" charset="-122"/>
        </a:defRPr>
      </a:lvl4pPr>
      <a:lvl5pPr algn="l" rtl="0" fontAlgn="base">
        <a:spcBef>
          <a:spcPct val="0"/>
        </a:spcBef>
        <a:spcAft>
          <a:spcPct val="0"/>
        </a:spcAft>
        <a:defRPr sz="3200" b="1">
          <a:solidFill>
            <a:schemeClr val="bg1"/>
          </a:solidFill>
          <a:latin typeface="Arial" panose="020B0604020202020204" pitchFamily="34" charset="0"/>
          <a:ea typeface="华文中宋" pitchFamily="2" charset="-122"/>
        </a:defRPr>
      </a:lvl5pPr>
      <a:lvl6pPr marL="457200" algn="l" rtl="0" fontAlgn="base">
        <a:spcBef>
          <a:spcPct val="0"/>
        </a:spcBef>
        <a:spcAft>
          <a:spcPct val="0"/>
        </a:spcAft>
        <a:defRPr sz="3200" b="1">
          <a:solidFill>
            <a:schemeClr val="bg1"/>
          </a:solidFill>
          <a:latin typeface="Arial" panose="020B0604020202020204" pitchFamily="34" charset="0"/>
          <a:ea typeface="华文中宋" pitchFamily="2" charset="-122"/>
        </a:defRPr>
      </a:lvl6pPr>
      <a:lvl7pPr marL="914400" algn="l" rtl="0" fontAlgn="base">
        <a:spcBef>
          <a:spcPct val="0"/>
        </a:spcBef>
        <a:spcAft>
          <a:spcPct val="0"/>
        </a:spcAft>
        <a:defRPr sz="3200" b="1">
          <a:solidFill>
            <a:schemeClr val="bg1"/>
          </a:solidFill>
          <a:latin typeface="Arial" panose="020B0604020202020204" pitchFamily="34" charset="0"/>
          <a:ea typeface="华文中宋" pitchFamily="2" charset="-122"/>
        </a:defRPr>
      </a:lvl7pPr>
      <a:lvl8pPr marL="1371600" algn="l" rtl="0" fontAlgn="base">
        <a:spcBef>
          <a:spcPct val="0"/>
        </a:spcBef>
        <a:spcAft>
          <a:spcPct val="0"/>
        </a:spcAft>
        <a:defRPr sz="3200" b="1">
          <a:solidFill>
            <a:schemeClr val="bg1"/>
          </a:solidFill>
          <a:latin typeface="Arial" panose="020B0604020202020204" pitchFamily="34" charset="0"/>
          <a:ea typeface="华文中宋" pitchFamily="2" charset="-122"/>
        </a:defRPr>
      </a:lvl8pPr>
      <a:lvl9pPr marL="1828800" algn="l" rtl="0" fontAlgn="base">
        <a:spcBef>
          <a:spcPct val="0"/>
        </a:spcBef>
        <a:spcAft>
          <a:spcPct val="0"/>
        </a:spcAft>
        <a:defRPr sz="3200" b="1">
          <a:solidFill>
            <a:schemeClr val="bg1"/>
          </a:solidFill>
          <a:latin typeface="Arial" panose="020B0604020202020204" pitchFamily="34" charset="0"/>
          <a:ea typeface="华文中宋" pitchFamily="2" charset="-122"/>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v"/>
        <a:defRPr sz="2400" b="1">
          <a:solidFill>
            <a:srgbClr val="003366"/>
          </a:solidFill>
          <a:latin typeface="+mn-lt"/>
          <a:ea typeface="+mn-ea"/>
          <a:cs typeface="+mn-cs"/>
        </a:defRPr>
      </a:lvl1pPr>
      <a:lvl2pPr marL="742950" indent="-285750" algn="l" rtl="0" fontAlgn="base">
        <a:spcBef>
          <a:spcPct val="20000"/>
        </a:spcBef>
        <a:spcAft>
          <a:spcPct val="0"/>
        </a:spcAft>
        <a:buClr>
          <a:schemeClr val="accent1"/>
        </a:buClr>
        <a:buSzPct val="70000"/>
        <a:buFont typeface="Wingdings" panose="05000000000000000000" pitchFamily="2" charset="2"/>
        <a:buChar char="─"/>
        <a:defRPr sz="2400" b="1">
          <a:solidFill>
            <a:srgbClr val="003366"/>
          </a:solidFill>
          <a:latin typeface="+mn-lt"/>
          <a:ea typeface="+mn-ea"/>
        </a:defRPr>
      </a:lvl2pPr>
      <a:lvl3pPr marL="1143000" indent="-228600" algn="l" rtl="0" fontAlgn="base">
        <a:spcBef>
          <a:spcPct val="20000"/>
        </a:spcBef>
        <a:spcAft>
          <a:spcPct val="0"/>
        </a:spcAft>
        <a:buClr>
          <a:schemeClr val="tx1"/>
        </a:buClr>
        <a:buFont typeface="Wingdings" panose="05000000000000000000" pitchFamily="2" charset="2"/>
        <a:buChar char="•"/>
        <a:defRPr sz="2400" b="1">
          <a:solidFill>
            <a:srgbClr val="003366"/>
          </a:solidFill>
          <a:latin typeface="+mn-lt"/>
          <a:ea typeface="+mn-ea"/>
        </a:defRPr>
      </a:lvl3pPr>
      <a:lvl4pPr marL="1600200" indent="-228600" algn="l" rtl="0" fontAlgn="base">
        <a:spcBef>
          <a:spcPct val="20000"/>
        </a:spcBef>
        <a:spcAft>
          <a:spcPct val="0"/>
        </a:spcAft>
        <a:buFont typeface="Wingdings" panose="05000000000000000000" pitchFamily="2" charset="2"/>
        <a:buChar char="–"/>
        <a:defRPr sz="2400" b="1">
          <a:solidFill>
            <a:srgbClr val="003366"/>
          </a:solidFill>
          <a:latin typeface="+mn-lt"/>
          <a:ea typeface="+mn-ea"/>
        </a:defRPr>
      </a:lvl4pPr>
      <a:lvl5pPr marL="2057400" indent="-228600" algn="l" rtl="0" fontAlgn="base">
        <a:spcBef>
          <a:spcPct val="20000"/>
        </a:spcBef>
        <a:spcAft>
          <a:spcPct val="0"/>
        </a:spcAft>
        <a:buFont typeface="Wingdings" panose="05000000000000000000" pitchFamily="2" charset="2"/>
        <a:buChar char="»"/>
        <a:defRPr sz="2400" b="1">
          <a:solidFill>
            <a:srgbClr val="003366"/>
          </a:solidFill>
          <a:latin typeface="+mn-lt"/>
          <a:ea typeface="+mn-ea"/>
        </a:defRPr>
      </a:lvl5pPr>
      <a:lvl6pPr marL="2514600" indent="-228600" algn="l" rtl="0" fontAlgn="base">
        <a:spcBef>
          <a:spcPct val="20000"/>
        </a:spcBef>
        <a:spcAft>
          <a:spcPct val="0"/>
        </a:spcAft>
        <a:buFont typeface="Wingdings" panose="05000000000000000000" pitchFamily="2" charset="2"/>
        <a:buChar char="»"/>
        <a:defRPr sz="2400" b="1">
          <a:solidFill>
            <a:srgbClr val="003366"/>
          </a:solidFill>
          <a:latin typeface="+mn-lt"/>
          <a:ea typeface="+mn-ea"/>
        </a:defRPr>
      </a:lvl6pPr>
      <a:lvl7pPr marL="2971800" indent="-228600" algn="l" rtl="0" fontAlgn="base">
        <a:spcBef>
          <a:spcPct val="20000"/>
        </a:spcBef>
        <a:spcAft>
          <a:spcPct val="0"/>
        </a:spcAft>
        <a:buFont typeface="Wingdings" panose="05000000000000000000" pitchFamily="2" charset="2"/>
        <a:buChar char="»"/>
        <a:defRPr sz="2400" b="1">
          <a:solidFill>
            <a:srgbClr val="003366"/>
          </a:solidFill>
          <a:latin typeface="+mn-lt"/>
          <a:ea typeface="+mn-ea"/>
        </a:defRPr>
      </a:lvl7pPr>
      <a:lvl8pPr marL="3429000" indent="-228600" algn="l" rtl="0" fontAlgn="base">
        <a:spcBef>
          <a:spcPct val="20000"/>
        </a:spcBef>
        <a:spcAft>
          <a:spcPct val="0"/>
        </a:spcAft>
        <a:buFont typeface="Wingdings" panose="05000000000000000000" pitchFamily="2" charset="2"/>
        <a:buChar char="»"/>
        <a:defRPr sz="2400" b="1">
          <a:solidFill>
            <a:srgbClr val="003366"/>
          </a:solidFill>
          <a:latin typeface="+mn-lt"/>
          <a:ea typeface="+mn-ea"/>
        </a:defRPr>
      </a:lvl8pPr>
      <a:lvl9pPr marL="3886200" indent="-228600" algn="l" rtl="0" fontAlgn="base">
        <a:spcBef>
          <a:spcPct val="20000"/>
        </a:spcBef>
        <a:spcAft>
          <a:spcPct val="0"/>
        </a:spcAft>
        <a:buFont typeface="Wingdings" panose="05000000000000000000" pitchFamily="2" charset="2"/>
        <a:buChar char="»"/>
        <a:defRPr sz="2400" b="1">
          <a:solidFill>
            <a:srgbClr val="003366"/>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nvGraphicFramePr>
        <p:xfrm>
          <a:off x="96838" y="61913"/>
          <a:ext cx="12023725" cy="1031875"/>
        </p:xfrm>
        <a:graphic>
          <a:graphicData uri="http://schemas.openxmlformats.org/presentationml/2006/ole">
            <mc:AlternateContent xmlns:mc="http://schemas.openxmlformats.org/markup-compatibility/2006">
              <mc:Choice xmlns:v="urn:schemas-microsoft-com:vml" Requires="v">
                <p:oleObj spid="_x0000_s180235" name="Image" r:id="rId12" imgW="8610600" imgH="1308100" progId="Photoshop.Image.6">
                  <p:embed/>
                </p:oleObj>
              </mc:Choice>
              <mc:Fallback>
                <p:oleObj name="Image" r:id="rId12" imgW="8610600" imgH="1308100" progId="Photoshop.Image.6">
                  <p:embed/>
                  <p:pic>
                    <p:nvPicPr>
                      <p:cNvPr id="0" name="Object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6838" y="61913"/>
                        <a:ext cx="12023725"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1" name="Rectangle 3"/>
          <p:cNvSpPr>
            <a:spLocks noChangeArrowheads="1"/>
          </p:cNvSpPr>
          <p:nvPr/>
        </p:nvSpPr>
        <p:spPr bwMode="invGray">
          <a:xfrm>
            <a:off x="84138" y="6453188"/>
            <a:ext cx="11987212" cy="37306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b="1">
                <a:solidFill>
                  <a:schemeClr val="tx1"/>
                </a:solidFill>
                <a:latin typeface="Times New Roman" panose="02020603050405020304" pitchFamily="18" charset="0"/>
                <a:ea typeface="黑体" panose="02010609060101010101" pitchFamily="49" charset="-122"/>
              </a:defRPr>
            </a:lvl1pPr>
            <a:lvl2pPr marL="742950" indent="-285750">
              <a:defRPr kumimoji="1" sz="2400" b="1">
                <a:solidFill>
                  <a:schemeClr val="tx1"/>
                </a:solidFill>
                <a:latin typeface="Times New Roman" panose="02020603050405020304" pitchFamily="18" charset="0"/>
                <a:ea typeface="黑体" panose="02010609060101010101" pitchFamily="49" charset="-122"/>
              </a:defRPr>
            </a:lvl2pPr>
            <a:lvl3pPr marL="1143000" indent="-228600">
              <a:defRPr kumimoji="1" sz="2400" b="1">
                <a:solidFill>
                  <a:schemeClr val="tx1"/>
                </a:solidFill>
                <a:latin typeface="Times New Roman" panose="02020603050405020304" pitchFamily="18" charset="0"/>
                <a:ea typeface="黑体" panose="02010609060101010101" pitchFamily="49" charset="-122"/>
              </a:defRPr>
            </a:lvl3pPr>
            <a:lvl4pPr marL="1600200" indent="-228600">
              <a:defRPr kumimoji="1" sz="2400" b="1">
                <a:solidFill>
                  <a:schemeClr val="tx1"/>
                </a:solidFill>
                <a:latin typeface="Times New Roman" panose="02020603050405020304" pitchFamily="18" charset="0"/>
                <a:ea typeface="黑体" panose="02010609060101010101" pitchFamily="49" charset="-122"/>
              </a:defRPr>
            </a:lvl4pPr>
            <a:lvl5pPr marL="2057400" indent="-22860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rgbClr val="FFFFFF"/>
              </a:solidFill>
              <a:effectLst/>
              <a:uLnTx/>
              <a:uFillTx/>
              <a:latin typeface="Arial" panose="020B0604020202020204" pitchFamily="34" charset="0"/>
              <a:ea typeface="宋体" pitchFamily="2" charset="-122"/>
              <a:cs typeface="+mn-cs"/>
            </a:endParaRPr>
          </a:p>
        </p:txBody>
      </p:sp>
      <p:sp>
        <p:nvSpPr>
          <p:cNvPr id="2052" name="Rectangle 4"/>
          <p:cNvSpPr>
            <a:spLocks noChangeArrowheads="1"/>
          </p:cNvSpPr>
          <p:nvPr/>
        </p:nvSpPr>
        <p:spPr bwMode="ltGray">
          <a:xfrm>
            <a:off x="119063" y="1135063"/>
            <a:ext cx="11939587" cy="5265737"/>
          </a:xfrm>
          <a:prstGeom prst="rect">
            <a:avLst/>
          </a:prstGeom>
          <a:noFill/>
          <a:ln w="28575">
            <a:solidFill>
              <a:schemeClr val="bg2"/>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kumimoji="1" sz="2400" b="1">
                <a:solidFill>
                  <a:schemeClr val="tx1"/>
                </a:solidFill>
                <a:latin typeface="Times New Roman" panose="02020603050405020304" pitchFamily="18" charset="0"/>
                <a:ea typeface="黑体" panose="02010609060101010101" pitchFamily="49" charset="-122"/>
              </a:defRPr>
            </a:lvl1pPr>
            <a:lvl2pPr marL="742950" indent="-285750">
              <a:defRPr kumimoji="1" sz="2400" b="1">
                <a:solidFill>
                  <a:schemeClr val="tx1"/>
                </a:solidFill>
                <a:latin typeface="Times New Roman" panose="02020603050405020304" pitchFamily="18" charset="0"/>
                <a:ea typeface="黑体" panose="02010609060101010101" pitchFamily="49" charset="-122"/>
              </a:defRPr>
            </a:lvl2pPr>
            <a:lvl3pPr marL="1143000" indent="-228600">
              <a:defRPr kumimoji="1" sz="2400" b="1">
                <a:solidFill>
                  <a:schemeClr val="tx1"/>
                </a:solidFill>
                <a:latin typeface="Times New Roman" panose="02020603050405020304" pitchFamily="18" charset="0"/>
                <a:ea typeface="黑体" panose="02010609060101010101" pitchFamily="49" charset="-122"/>
              </a:defRPr>
            </a:lvl3pPr>
            <a:lvl4pPr marL="1600200" indent="-228600">
              <a:defRPr kumimoji="1" sz="2400" b="1">
                <a:solidFill>
                  <a:schemeClr val="tx1"/>
                </a:solidFill>
                <a:latin typeface="Times New Roman" panose="02020603050405020304" pitchFamily="18" charset="0"/>
                <a:ea typeface="黑体" panose="02010609060101010101" pitchFamily="49" charset="-122"/>
              </a:defRPr>
            </a:lvl4pPr>
            <a:lvl5pPr marL="2057400" indent="-22860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rgbClr val="FFFFFF"/>
              </a:solidFill>
              <a:effectLst/>
              <a:uLnTx/>
              <a:uFillTx/>
              <a:latin typeface="Arial" panose="020B0604020202020204" pitchFamily="34" charset="0"/>
              <a:ea typeface="宋体" pitchFamily="2" charset="-122"/>
              <a:cs typeface="+mn-cs"/>
            </a:endParaRPr>
          </a:p>
        </p:txBody>
      </p:sp>
      <p:sp>
        <p:nvSpPr>
          <p:cNvPr id="1029" name="Rectangle 5"/>
          <p:cNvSpPr>
            <a:spLocks noGrp="1" noChangeArrowheads="1"/>
          </p:cNvSpPr>
          <p:nvPr>
            <p:ph type="body" idx="1"/>
          </p:nvPr>
        </p:nvSpPr>
        <p:spPr bwMode="auto">
          <a:xfrm>
            <a:off x="609600" y="1304925"/>
            <a:ext cx="10972800" cy="494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9574" name="Rectangle 6"/>
          <p:cNvSpPr>
            <a:spLocks noGrp="1" noChangeArrowheads="1"/>
          </p:cNvSpPr>
          <p:nvPr>
            <p:ph type="dt" sz="half" idx="2"/>
          </p:nvPr>
        </p:nvSpPr>
        <p:spPr bwMode="auto">
          <a:xfrm>
            <a:off x="609600" y="6400800"/>
            <a:ext cx="2844800" cy="320675"/>
          </a:xfrm>
          <a:prstGeom prst="rect">
            <a:avLst/>
          </a:prstGeom>
          <a:noFill/>
          <a:ln w="9525">
            <a:noFill/>
            <a:miter lim="800000"/>
          </a:ln>
          <a:effectLst/>
        </p:spPr>
        <p:txBody>
          <a:bodyPr vert="horz" wrap="square" lIns="91440" tIns="45720" rIns="91440" bIns="45720" numCol="1" anchor="t" anchorCtr="0" compatLnSpc="1"/>
          <a:lstStyle>
            <a:lvl1pPr algn="l" eaLnBrk="1" hangingPunct="1">
              <a:spcBef>
                <a:spcPct val="0"/>
              </a:spcBef>
              <a:buFontTx/>
              <a:buNone/>
              <a:defRPr kumimoji="0" sz="1400" b="0">
                <a:solidFill>
                  <a:srgbClr val="002A00"/>
                </a:solidFill>
                <a:latin typeface="+mj-lt"/>
                <a:ea typeface="+mn-ea"/>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109575" name="Rectangle 7"/>
          <p:cNvSpPr>
            <a:spLocks noGrp="1" noChangeArrowheads="1"/>
          </p:cNvSpPr>
          <p:nvPr>
            <p:ph type="ftr" sz="quarter" idx="3"/>
          </p:nvPr>
        </p:nvSpPr>
        <p:spPr bwMode="auto">
          <a:xfrm>
            <a:off x="4165600" y="6400800"/>
            <a:ext cx="3860800" cy="320675"/>
          </a:xfrm>
          <a:prstGeom prst="rect">
            <a:avLst/>
          </a:prstGeom>
          <a:noFill/>
          <a:ln w="9525">
            <a:noFill/>
            <a:miter lim="800000"/>
          </a:ln>
          <a:effectLst/>
        </p:spPr>
        <p:txBody>
          <a:bodyPr vert="horz" wrap="square" lIns="91440" tIns="45720" rIns="91440" bIns="45720" numCol="1" anchor="t" anchorCtr="0" compatLnSpc="1"/>
          <a:lstStyle>
            <a:lvl1pPr algn="ctr" eaLnBrk="1" hangingPunct="1">
              <a:spcBef>
                <a:spcPct val="0"/>
              </a:spcBef>
              <a:buFontTx/>
              <a:buNone/>
              <a:defRPr kumimoji="0" sz="1400" b="0">
                <a:solidFill>
                  <a:srgbClr val="002A00"/>
                </a:solidFill>
                <a:latin typeface="+mj-lt"/>
                <a:ea typeface="+mn-ea"/>
                <a:cs typeface="+mn-cs"/>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109576" name="Rectangle 8"/>
          <p:cNvSpPr>
            <a:spLocks noGrp="1" noChangeArrowheads="1"/>
          </p:cNvSpPr>
          <p:nvPr>
            <p:ph type="sldNum" sz="quarter" idx="4"/>
          </p:nvPr>
        </p:nvSpPr>
        <p:spPr bwMode="auto">
          <a:xfrm>
            <a:off x="8737600" y="6524625"/>
            <a:ext cx="2844800" cy="152400"/>
          </a:xfrm>
          <a:prstGeom prst="rect">
            <a:avLst/>
          </a:prstGeom>
          <a:noFill/>
          <a:ln w="9525">
            <a:noFill/>
            <a:miter lim="800000"/>
          </a:ln>
          <a:effectLst/>
        </p:spPr>
        <p:txBody>
          <a:bodyPr vert="horz" wrap="square" lIns="91440" tIns="45720" rIns="91440" bIns="45720" numCol="1" anchor="t" anchorCtr="0" compatLnSpc="1"/>
          <a:lstStyle>
            <a:lvl1pPr algn="r" eaLnBrk="1" hangingPunct="1">
              <a:spcBef>
                <a:spcPct val="0"/>
              </a:spcBef>
              <a:buFontTx/>
              <a:buNone/>
              <a:defRPr kumimoji="0" sz="1000" b="1">
                <a:solidFill>
                  <a:srgbClr val="FFFFFF"/>
                </a:solidFill>
                <a:latin typeface="+mn-lt"/>
                <a:ea typeface="+mn-ea"/>
                <a:cs typeface="+mn-cs"/>
              </a:defRPr>
            </a:lvl1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rPr>
              <a:t>www.themegallery.com</a:t>
            </a:r>
            <a:endPar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endParaRPr>
          </a:p>
        </p:txBody>
      </p:sp>
      <p:sp>
        <p:nvSpPr>
          <p:cNvPr id="1033" name="Rectangle 9"/>
          <p:cNvSpPr>
            <a:spLocks noGrp="1" noChangeArrowheads="1"/>
          </p:cNvSpPr>
          <p:nvPr>
            <p:ph type="title"/>
          </p:nvPr>
        </p:nvSpPr>
        <p:spPr bwMode="white">
          <a:xfrm>
            <a:off x="609600" y="319088"/>
            <a:ext cx="108712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grpSp>
        <p:nvGrpSpPr>
          <p:cNvPr id="1034" name="Group 12"/>
          <p:cNvGrpSpPr/>
          <p:nvPr/>
        </p:nvGrpSpPr>
        <p:grpSpPr bwMode="auto">
          <a:xfrm>
            <a:off x="-7938" y="0"/>
            <a:ext cx="12206288" cy="6859588"/>
            <a:chOff x="0" y="0"/>
            <a:chExt cx="5764" cy="4321"/>
          </a:xfrm>
        </p:grpSpPr>
        <p:sp>
          <p:nvSpPr>
            <p:cNvPr id="2059" name="AutoShape 13"/>
            <p:cNvSpPr>
              <a:spLocks noChangeArrowheads="1"/>
            </p:cNvSpPr>
            <p:nvPr/>
          </p:nvSpPr>
          <p:spPr bwMode="white">
            <a:xfrm>
              <a:off x="27" y="24"/>
              <a:ext cx="5712" cy="4274"/>
            </a:xfrm>
            <a:prstGeom prst="roundRect">
              <a:avLst>
                <a:gd name="adj" fmla="val 6227"/>
              </a:avLst>
            </a:prstGeom>
            <a:noFill/>
            <a:ln w="7620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lvl1pPr>
                <a:defRPr kumimoji="1" sz="2400" b="1">
                  <a:solidFill>
                    <a:schemeClr val="tx1"/>
                  </a:solidFill>
                  <a:latin typeface="Times New Roman" panose="02020603050405020304" pitchFamily="18" charset="0"/>
                  <a:ea typeface="黑体" panose="02010609060101010101" pitchFamily="49" charset="-122"/>
                </a:defRPr>
              </a:lvl1pPr>
              <a:lvl2pPr marL="742950" indent="-285750">
                <a:defRPr kumimoji="1" sz="2400" b="1">
                  <a:solidFill>
                    <a:schemeClr val="tx1"/>
                  </a:solidFill>
                  <a:latin typeface="Times New Roman" panose="02020603050405020304" pitchFamily="18" charset="0"/>
                  <a:ea typeface="黑体" panose="02010609060101010101" pitchFamily="49" charset="-122"/>
                </a:defRPr>
              </a:lvl2pPr>
              <a:lvl3pPr marL="1143000" indent="-228600">
                <a:defRPr kumimoji="1" sz="2400" b="1">
                  <a:solidFill>
                    <a:schemeClr val="tx1"/>
                  </a:solidFill>
                  <a:latin typeface="Times New Roman" panose="02020603050405020304" pitchFamily="18" charset="0"/>
                  <a:ea typeface="黑体" panose="02010609060101010101" pitchFamily="49" charset="-122"/>
                </a:defRPr>
              </a:lvl3pPr>
              <a:lvl4pPr marL="1600200" indent="-228600">
                <a:defRPr kumimoji="1" sz="2400" b="1">
                  <a:solidFill>
                    <a:schemeClr val="tx1"/>
                  </a:solidFill>
                  <a:latin typeface="Times New Roman" panose="02020603050405020304" pitchFamily="18" charset="0"/>
                  <a:ea typeface="黑体" panose="02010609060101010101" pitchFamily="49" charset="-122"/>
                </a:defRPr>
              </a:lvl4pPr>
              <a:lvl5pPr marL="2057400" indent="-22860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rgbClr val="FFFFFF"/>
                </a:solidFill>
                <a:effectLst/>
                <a:uLnTx/>
                <a:uFillTx/>
                <a:latin typeface="Arial" panose="020B0604020202020204" pitchFamily="34" charset="0"/>
                <a:ea typeface="宋体" pitchFamily="2" charset="-122"/>
                <a:cs typeface="+mn-cs"/>
              </a:endParaRPr>
            </a:p>
          </p:txBody>
        </p:sp>
        <p:sp>
          <p:nvSpPr>
            <p:cNvPr id="1036" name="Freeform 14"/>
            <p:cNvSpPr/>
            <p:nvPr/>
          </p:nvSpPr>
          <p:spPr bwMode="white">
            <a:xfrm>
              <a:off x="0" y="0"/>
              <a:ext cx="288" cy="282"/>
            </a:xfrm>
            <a:custGeom>
              <a:avLst/>
              <a:gdLst>
                <a:gd name="T0" fmla="*/ 2 w 288"/>
                <a:gd name="T1" fmla="*/ 282 h 282"/>
                <a:gd name="T2" fmla="*/ 82 w 288"/>
                <a:gd name="T3" fmla="*/ 144 h 282"/>
                <a:gd name="T4" fmla="*/ 165 w 288"/>
                <a:gd name="T5" fmla="*/ 36 h 282"/>
                <a:gd name="T6" fmla="*/ 288 w 288"/>
                <a:gd name="T7" fmla="*/ 0 h 282"/>
                <a:gd name="T8" fmla="*/ 0 w 288"/>
                <a:gd name="T9" fmla="*/ 0 h 2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8" h="282">
                  <a:moveTo>
                    <a:pt x="2" y="282"/>
                  </a:moveTo>
                  <a:lnTo>
                    <a:pt x="82" y="144"/>
                  </a:lnTo>
                  <a:lnTo>
                    <a:pt x="165" y="36"/>
                  </a:lnTo>
                  <a:lnTo>
                    <a:pt x="288" y="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1037" name="Freeform 15"/>
            <p:cNvSpPr/>
            <p:nvPr/>
          </p:nvSpPr>
          <p:spPr bwMode="white">
            <a:xfrm>
              <a:off x="5" y="3985"/>
              <a:ext cx="244" cy="336"/>
            </a:xfrm>
            <a:custGeom>
              <a:avLst/>
              <a:gdLst>
                <a:gd name="T0" fmla="*/ 275 w 243"/>
                <a:gd name="T1" fmla="*/ 335 h 336"/>
                <a:gd name="T2" fmla="*/ 154 w 243"/>
                <a:gd name="T3" fmla="*/ 239 h 336"/>
                <a:gd name="T4" fmla="*/ 30 w 243"/>
                <a:gd name="T5" fmla="*/ 144 h 336"/>
                <a:gd name="T6" fmla="*/ 0 w 243"/>
                <a:gd name="T7" fmla="*/ 0 h 336"/>
                <a:gd name="T8" fmla="*/ 1 w 243"/>
                <a:gd name="T9" fmla="*/ 336 h 3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3" h="336">
                  <a:moveTo>
                    <a:pt x="243" y="335"/>
                  </a:moveTo>
                  <a:lnTo>
                    <a:pt x="122" y="239"/>
                  </a:lnTo>
                  <a:lnTo>
                    <a:pt x="30" y="144"/>
                  </a:lnTo>
                  <a:lnTo>
                    <a:pt x="0" y="0"/>
                  </a:lnTo>
                  <a:lnTo>
                    <a:pt x="1" y="33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1038" name="Freeform 16"/>
            <p:cNvSpPr/>
            <p:nvPr/>
          </p:nvSpPr>
          <p:spPr bwMode="white">
            <a:xfrm>
              <a:off x="5511" y="4029"/>
              <a:ext cx="253" cy="290"/>
            </a:xfrm>
            <a:custGeom>
              <a:avLst/>
              <a:gdLst>
                <a:gd name="T0" fmla="*/ 3676 w 232"/>
                <a:gd name="T1" fmla="*/ 0 h 290"/>
                <a:gd name="T2" fmla="*/ 2625 w 232"/>
                <a:gd name="T3" fmla="*/ 144 h 290"/>
                <a:gd name="T4" fmla="*/ 1586 w 232"/>
                <a:gd name="T5" fmla="*/ 253 h 290"/>
                <a:gd name="T6" fmla="*/ 0 w 232"/>
                <a:gd name="T7" fmla="*/ 290 h 290"/>
                <a:gd name="T8" fmla="*/ 3713 w 232"/>
                <a:gd name="T9" fmla="*/ 287 h 2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 h="290">
                  <a:moveTo>
                    <a:pt x="229" y="0"/>
                  </a:moveTo>
                  <a:lnTo>
                    <a:pt x="164" y="144"/>
                  </a:lnTo>
                  <a:lnTo>
                    <a:pt x="98" y="253"/>
                  </a:lnTo>
                  <a:lnTo>
                    <a:pt x="0" y="290"/>
                  </a:lnTo>
                  <a:lnTo>
                    <a:pt x="232" y="287"/>
                  </a:lnTo>
                </a:path>
              </a:pathLst>
            </a:custGeom>
            <a:solidFill>
              <a:schemeClr val="bg1"/>
            </a:solidFill>
            <a:ln w="9525">
              <a:solidFill>
                <a:schemeClr val="bg1"/>
              </a:solid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1039" name="Freeform 17"/>
            <p:cNvSpPr/>
            <p:nvPr/>
          </p:nvSpPr>
          <p:spPr bwMode="white">
            <a:xfrm>
              <a:off x="5472" y="0"/>
              <a:ext cx="288" cy="288"/>
            </a:xfrm>
            <a:custGeom>
              <a:avLst/>
              <a:gdLst>
                <a:gd name="T0" fmla="*/ 0 w 288"/>
                <a:gd name="T1" fmla="*/ 0 h 288"/>
                <a:gd name="T2" fmla="*/ 144 w 288"/>
                <a:gd name="T3" fmla="*/ 82 h 288"/>
                <a:gd name="T4" fmla="*/ 252 w 288"/>
                <a:gd name="T5" fmla="*/ 165 h 288"/>
                <a:gd name="T6" fmla="*/ 288 w 288"/>
                <a:gd name="T7" fmla="*/ 288 h 288"/>
                <a:gd name="T8" fmla="*/ 288 w 288"/>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8" h="288">
                  <a:moveTo>
                    <a:pt x="0" y="0"/>
                  </a:moveTo>
                  <a:lnTo>
                    <a:pt x="144" y="82"/>
                  </a:lnTo>
                  <a:lnTo>
                    <a:pt x="252" y="165"/>
                  </a:lnTo>
                  <a:lnTo>
                    <a:pt x="288" y="288"/>
                  </a:lnTo>
                  <a:lnTo>
                    <a:pt x="288"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grpSp>
    </p:spTree>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Lst>
  <p:txStyles>
    <p:titleStyle>
      <a:lvl1pPr algn="l" rtl="0" eaLnBrk="0" fontAlgn="base" hangingPunct="0">
        <a:spcBef>
          <a:spcPct val="0"/>
        </a:spcBef>
        <a:spcAft>
          <a:spcPct val="0"/>
        </a:spcAft>
        <a:defRPr sz="3600" b="1">
          <a:solidFill>
            <a:schemeClr val="bg1"/>
          </a:solidFill>
          <a:latin typeface="+mj-lt"/>
          <a:ea typeface="+mj-ea"/>
          <a:cs typeface="+mj-cs"/>
        </a:defRPr>
      </a:lvl1pPr>
      <a:lvl2pPr algn="l"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2pPr>
      <a:lvl3pPr algn="l"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3pPr>
      <a:lvl4pPr algn="l"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4pPr>
      <a:lvl5pPr algn="l"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5pPr>
      <a:lvl6pPr marL="457200" algn="l" rtl="0" fontAlgn="base">
        <a:spcBef>
          <a:spcPct val="0"/>
        </a:spcBef>
        <a:spcAft>
          <a:spcPct val="0"/>
        </a:spcAft>
        <a:defRPr sz="3600" b="1">
          <a:solidFill>
            <a:schemeClr val="bg1"/>
          </a:solidFill>
          <a:latin typeface="Arial" panose="020B0604020202020204" pitchFamily="34" charset="0"/>
          <a:ea typeface="宋体" pitchFamily="2" charset="-122"/>
        </a:defRPr>
      </a:lvl6pPr>
      <a:lvl7pPr marL="914400" algn="l" rtl="0" fontAlgn="base">
        <a:spcBef>
          <a:spcPct val="0"/>
        </a:spcBef>
        <a:spcAft>
          <a:spcPct val="0"/>
        </a:spcAft>
        <a:defRPr sz="3600" b="1">
          <a:solidFill>
            <a:schemeClr val="bg1"/>
          </a:solidFill>
          <a:latin typeface="Arial" panose="020B0604020202020204" pitchFamily="34" charset="0"/>
          <a:ea typeface="宋体" pitchFamily="2" charset="-122"/>
        </a:defRPr>
      </a:lvl7pPr>
      <a:lvl8pPr marL="1371600" algn="l" rtl="0" fontAlgn="base">
        <a:spcBef>
          <a:spcPct val="0"/>
        </a:spcBef>
        <a:spcAft>
          <a:spcPct val="0"/>
        </a:spcAft>
        <a:defRPr sz="3600" b="1">
          <a:solidFill>
            <a:schemeClr val="bg1"/>
          </a:solidFill>
          <a:latin typeface="Arial" panose="020B0604020202020204" pitchFamily="34" charset="0"/>
          <a:ea typeface="宋体" pitchFamily="2" charset="-122"/>
        </a:defRPr>
      </a:lvl8pPr>
      <a:lvl9pPr marL="1828800" algn="l" rtl="0" fontAlgn="base">
        <a:spcBef>
          <a:spcPct val="0"/>
        </a:spcBef>
        <a:spcAft>
          <a:spcPct val="0"/>
        </a:spcAft>
        <a:defRPr sz="3600" b="1">
          <a:solidFill>
            <a:schemeClr val="bg1"/>
          </a:solidFill>
          <a:latin typeface="Arial" panose="020B0604020202020204" pitchFamily="34" charset="0"/>
          <a:ea typeface="宋体" pitchFamily="2" charset="-122"/>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j-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ea typeface="+mn-ea"/>
        </a:defRPr>
      </a:lvl3pPr>
      <a:lvl4pPr marL="1600200" indent="-228600" algn="l" rtl="0" eaLnBrk="0" fontAlgn="base" hangingPunct="0">
        <a:spcBef>
          <a:spcPct val="20000"/>
        </a:spcBef>
        <a:spcAft>
          <a:spcPct val="0"/>
        </a:spcAft>
        <a:buChar char="–"/>
        <a:defRPr sz="2000">
          <a:solidFill>
            <a:schemeClr val="tx1"/>
          </a:solidFill>
          <a:latin typeface="+mj-lt"/>
          <a:ea typeface="+mn-ea"/>
        </a:defRPr>
      </a:lvl4pPr>
      <a:lvl5pPr marL="2057400" indent="-228600" algn="l" rtl="0" eaLnBrk="0" fontAlgn="base" hangingPunct="0">
        <a:spcBef>
          <a:spcPct val="20000"/>
        </a:spcBef>
        <a:spcAft>
          <a:spcPct val="0"/>
        </a:spcAft>
        <a:buChar char="»"/>
        <a:defRPr sz="2000">
          <a:solidFill>
            <a:schemeClr val="tx1"/>
          </a:solidFill>
          <a:latin typeface="+mj-lt"/>
          <a:ea typeface="+mn-ea"/>
        </a:defRPr>
      </a:lvl5pPr>
      <a:lvl6pPr marL="2514600" indent="-228600" algn="l" rtl="0" fontAlgn="base">
        <a:spcBef>
          <a:spcPct val="20000"/>
        </a:spcBef>
        <a:spcAft>
          <a:spcPct val="0"/>
        </a:spcAft>
        <a:buChar char="»"/>
        <a:defRPr sz="2000">
          <a:solidFill>
            <a:schemeClr val="tx1"/>
          </a:solidFill>
          <a:latin typeface="+mj-lt"/>
          <a:ea typeface="+mn-ea"/>
        </a:defRPr>
      </a:lvl6pPr>
      <a:lvl7pPr marL="2971800" indent="-228600" algn="l" rtl="0" fontAlgn="base">
        <a:spcBef>
          <a:spcPct val="20000"/>
        </a:spcBef>
        <a:spcAft>
          <a:spcPct val="0"/>
        </a:spcAft>
        <a:buChar char="»"/>
        <a:defRPr sz="2000">
          <a:solidFill>
            <a:schemeClr val="tx1"/>
          </a:solidFill>
          <a:latin typeface="+mj-lt"/>
          <a:ea typeface="+mn-ea"/>
        </a:defRPr>
      </a:lvl7pPr>
      <a:lvl8pPr marL="3429000" indent="-228600" algn="l" rtl="0" fontAlgn="base">
        <a:spcBef>
          <a:spcPct val="20000"/>
        </a:spcBef>
        <a:spcAft>
          <a:spcPct val="0"/>
        </a:spcAft>
        <a:buChar char="»"/>
        <a:defRPr sz="2000">
          <a:solidFill>
            <a:schemeClr val="tx1"/>
          </a:solidFill>
          <a:latin typeface="+mj-lt"/>
          <a:ea typeface="+mn-ea"/>
        </a:defRPr>
      </a:lvl8pPr>
      <a:lvl9pPr marL="3886200" indent="-228600" algn="l" rtl="0" fontAlgn="base">
        <a:spcBef>
          <a:spcPct val="20000"/>
        </a:spcBef>
        <a:spcAft>
          <a:spcPct val="0"/>
        </a:spcAft>
        <a:buChar char="»"/>
        <a:defRPr sz="20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050" name="Object 2"/>
          <p:cNvGraphicFramePr>
            <a:graphicFrameLocks noChangeAspect="1"/>
          </p:cNvGraphicFramePr>
          <p:nvPr/>
        </p:nvGraphicFramePr>
        <p:xfrm>
          <a:off x="96838" y="61913"/>
          <a:ext cx="12023725" cy="1031875"/>
        </p:xfrm>
        <a:graphic>
          <a:graphicData uri="http://schemas.openxmlformats.org/presentationml/2006/ole">
            <mc:AlternateContent xmlns:mc="http://schemas.openxmlformats.org/markup-compatibility/2006">
              <mc:Choice xmlns:v="urn:schemas-microsoft-com:vml" Requires="v">
                <p:oleObj spid="_x0000_s2083" name="Image" r:id="rId12" imgW="8610600" imgH="1308100" progId="Photoshop.Image.6">
                  <p:embed/>
                </p:oleObj>
              </mc:Choice>
              <mc:Fallback>
                <p:oleObj name="Image" r:id="rId12" imgW="8610600" imgH="1308100" progId="Photoshop.Image.6">
                  <p:embed/>
                  <p:pic>
                    <p:nvPicPr>
                      <p:cNvPr id="0" name="Object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6838" y="61913"/>
                        <a:ext cx="12023725"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1" name="Rectangle 3"/>
          <p:cNvSpPr>
            <a:spLocks noChangeArrowheads="1"/>
          </p:cNvSpPr>
          <p:nvPr/>
        </p:nvSpPr>
        <p:spPr bwMode="invGray">
          <a:xfrm>
            <a:off x="84138" y="6453188"/>
            <a:ext cx="11987212" cy="37306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itchFamily="2" charset="-122"/>
              </a:defRPr>
            </a:lvl1pPr>
            <a:lvl2pPr marL="742950" indent="-285750">
              <a:defRPr kumimoji="1" sz="2400">
                <a:solidFill>
                  <a:schemeClr val="tx1"/>
                </a:solidFill>
                <a:latin typeface="Times New Roman" panose="02020603050405020304" pitchFamily="18" charset="0"/>
                <a:ea typeface="宋体" pitchFamily="2" charset="-122"/>
              </a:defRPr>
            </a:lvl2pPr>
            <a:lvl3pPr marL="1143000" indent="-228600">
              <a:defRPr kumimoji="1" sz="2400">
                <a:solidFill>
                  <a:schemeClr val="tx1"/>
                </a:solidFill>
                <a:latin typeface="Times New Roman" panose="02020603050405020304" pitchFamily="18" charset="0"/>
                <a:ea typeface="宋体" pitchFamily="2" charset="-122"/>
              </a:defRPr>
            </a:lvl3pPr>
            <a:lvl4pPr marL="1600200" indent="-228600">
              <a:defRPr kumimoji="1" sz="2400">
                <a:solidFill>
                  <a:schemeClr val="tx1"/>
                </a:solidFill>
                <a:latin typeface="Times New Roman" panose="02020603050405020304" pitchFamily="18" charset="0"/>
                <a:ea typeface="宋体" pitchFamily="2" charset="-122"/>
              </a:defRPr>
            </a:lvl4pPr>
            <a:lvl5pPr marL="2057400" indent="-228600">
              <a:defRPr kumimoji="1"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9pPr>
          </a:lstStyle>
          <a:p>
            <a:pPr algn="ctr">
              <a:defRPr/>
            </a:pPr>
            <a:endParaRPr kumimoji="0" lang="zh-CN" altLang="en-US" sz="2000" b="1">
              <a:solidFill>
                <a:srgbClr val="FFFFFF"/>
              </a:solidFill>
              <a:latin typeface="Arial" panose="020B0604020202020204" pitchFamily="34" charset="0"/>
            </a:endParaRPr>
          </a:p>
        </p:txBody>
      </p:sp>
      <p:sp>
        <p:nvSpPr>
          <p:cNvPr id="2052" name="Rectangle 4"/>
          <p:cNvSpPr>
            <a:spLocks noChangeArrowheads="1"/>
          </p:cNvSpPr>
          <p:nvPr/>
        </p:nvSpPr>
        <p:spPr bwMode="ltGray">
          <a:xfrm>
            <a:off x="119063" y="1135063"/>
            <a:ext cx="11939587" cy="5265737"/>
          </a:xfrm>
          <a:prstGeom prst="rect">
            <a:avLst/>
          </a:prstGeom>
          <a:noFill/>
          <a:ln w="28575">
            <a:solidFill>
              <a:schemeClr val="bg2"/>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itchFamily="2" charset="-122"/>
              </a:defRPr>
            </a:lvl1pPr>
            <a:lvl2pPr marL="742950" indent="-285750">
              <a:defRPr kumimoji="1" sz="2400">
                <a:solidFill>
                  <a:schemeClr val="tx1"/>
                </a:solidFill>
                <a:latin typeface="Times New Roman" panose="02020603050405020304" pitchFamily="18" charset="0"/>
                <a:ea typeface="宋体" pitchFamily="2" charset="-122"/>
              </a:defRPr>
            </a:lvl2pPr>
            <a:lvl3pPr marL="1143000" indent="-228600">
              <a:defRPr kumimoji="1" sz="2400">
                <a:solidFill>
                  <a:schemeClr val="tx1"/>
                </a:solidFill>
                <a:latin typeface="Times New Roman" panose="02020603050405020304" pitchFamily="18" charset="0"/>
                <a:ea typeface="宋体" pitchFamily="2" charset="-122"/>
              </a:defRPr>
            </a:lvl3pPr>
            <a:lvl4pPr marL="1600200" indent="-228600">
              <a:defRPr kumimoji="1" sz="2400">
                <a:solidFill>
                  <a:schemeClr val="tx1"/>
                </a:solidFill>
                <a:latin typeface="Times New Roman" panose="02020603050405020304" pitchFamily="18" charset="0"/>
                <a:ea typeface="宋体" pitchFamily="2" charset="-122"/>
              </a:defRPr>
            </a:lvl4pPr>
            <a:lvl5pPr marL="2057400" indent="-228600">
              <a:defRPr kumimoji="1"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9pPr>
          </a:lstStyle>
          <a:p>
            <a:pPr algn="ctr">
              <a:defRPr/>
            </a:pPr>
            <a:endParaRPr kumimoji="0" lang="zh-CN" altLang="en-US" sz="2000" b="1">
              <a:solidFill>
                <a:srgbClr val="FFFFFF"/>
              </a:solidFill>
              <a:latin typeface="Arial" panose="020B0604020202020204" pitchFamily="34" charset="0"/>
            </a:endParaRPr>
          </a:p>
        </p:txBody>
      </p:sp>
      <p:sp>
        <p:nvSpPr>
          <p:cNvPr id="2053" name="Rectangle 5"/>
          <p:cNvSpPr>
            <a:spLocks noGrp="1" noChangeArrowheads="1"/>
          </p:cNvSpPr>
          <p:nvPr>
            <p:ph type="body" idx="1"/>
          </p:nvPr>
        </p:nvSpPr>
        <p:spPr bwMode="auto">
          <a:xfrm>
            <a:off x="609600" y="1304925"/>
            <a:ext cx="10972800" cy="494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9574" name="Rectangle 6"/>
          <p:cNvSpPr>
            <a:spLocks noGrp="1" noChangeArrowheads="1"/>
          </p:cNvSpPr>
          <p:nvPr>
            <p:ph type="dt" sz="half" idx="2"/>
          </p:nvPr>
        </p:nvSpPr>
        <p:spPr bwMode="auto">
          <a:xfrm>
            <a:off x="609600" y="6400800"/>
            <a:ext cx="2844800" cy="320675"/>
          </a:xfrm>
          <a:prstGeom prst="rect">
            <a:avLst/>
          </a:prstGeom>
          <a:noFill/>
          <a:ln w="9525">
            <a:noFill/>
            <a:miter lim="800000"/>
          </a:ln>
          <a:effectLst/>
        </p:spPr>
        <p:txBody>
          <a:bodyPr vert="horz" wrap="square" lIns="91440" tIns="45720" rIns="91440" bIns="45720" numCol="1" anchor="t" anchorCtr="0" compatLnSpc="1"/>
          <a:lstStyle>
            <a:lvl1pPr algn="l" eaLnBrk="1" hangingPunct="1">
              <a:defRPr kumimoji="0" sz="1400" b="0">
                <a:solidFill>
                  <a:srgbClr val="002A00"/>
                </a:solidFill>
                <a:latin typeface="+mj-lt"/>
                <a:ea typeface="+mn-ea"/>
              </a:defRPr>
            </a:lvl1pPr>
          </a:lstStyle>
          <a:p>
            <a:pPr>
              <a:defRPr/>
            </a:pPr>
            <a:endParaRPr lang="en-US" altLang="zh-CN"/>
          </a:p>
        </p:txBody>
      </p:sp>
      <p:sp>
        <p:nvSpPr>
          <p:cNvPr id="109575" name="Rectangle 7"/>
          <p:cNvSpPr>
            <a:spLocks noGrp="1" noChangeArrowheads="1"/>
          </p:cNvSpPr>
          <p:nvPr>
            <p:ph type="ftr" sz="quarter" idx="3"/>
          </p:nvPr>
        </p:nvSpPr>
        <p:spPr bwMode="auto">
          <a:xfrm>
            <a:off x="4165600" y="6400800"/>
            <a:ext cx="3860800" cy="320675"/>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kumimoji="0" sz="1400" b="0">
                <a:solidFill>
                  <a:srgbClr val="002A00"/>
                </a:solidFill>
                <a:latin typeface="+mj-lt"/>
                <a:ea typeface="+mn-ea"/>
              </a:defRPr>
            </a:lvl1pPr>
          </a:lstStyle>
          <a:p>
            <a:pPr>
              <a:defRPr/>
            </a:pPr>
            <a:endParaRPr lang="en-US" altLang="zh-CN"/>
          </a:p>
        </p:txBody>
      </p:sp>
      <p:sp>
        <p:nvSpPr>
          <p:cNvPr id="2056" name="Rectangle 9"/>
          <p:cNvSpPr>
            <a:spLocks noGrp="1" noChangeArrowheads="1"/>
          </p:cNvSpPr>
          <p:nvPr>
            <p:ph type="title"/>
          </p:nvPr>
        </p:nvSpPr>
        <p:spPr bwMode="white">
          <a:xfrm>
            <a:off x="609600" y="319088"/>
            <a:ext cx="108712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grpSp>
        <p:nvGrpSpPr>
          <p:cNvPr id="2057" name="Group 12"/>
          <p:cNvGrpSpPr/>
          <p:nvPr/>
        </p:nvGrpSpPr>
        <p:grpSpPr bwMode="auto">
          <a:xfrm>
            <a:off x="-7938" y="0"/>
            <a:ext cx="12206288" cy="6859588"/>
            <a:chOff x="0" y="0"/>
            <a:chExt cx="5764" cy="4321"/>
          </a:xfrm>
        </p:grpSpPr>
        <p:sp>
          <p:nvSpPr>
            <p:cNvPr id="2058" name="AutoShape 13"/>
            <p:cNvSpPr>
              <a:spLocks noChangeArrowheads="1"/>
            </p:cNvSpPr>
            <p:nvPr/>
          </p:nvSpPr>
          <p:spPr bwMode="white">
            <a:xfrm>
              <a:off x="27" y="24"/>
              <a:ext cx="5712" cy="4274"/>
            </a:xfrm>
            <a:prstGeom prst="roundRect">
              <a:avLst>
                <a:gd name="adj" fmla="val 6227"/>
              </a:avLst>
            </a:prstGeom>
            <a:noFill/>
            <a:ln w="7620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itchFamily="2" charset="-122"/>
                </a:defRPr>
              </a:lvl1pPr>
              <a:lvl2pPr marL="742950" indent="-285750">
                <a:defRPr kumimoji="1" sz="2400">
                  <a:solidFill>
                    <a:schemeClr val="tx1"/>
                  </a:solidFill>
                  <a:latin typeface="Times New Roman" panose="02020603050405020304" pitchFamily="18" charset="0"/>
                  <a:ea typeface="宋体" pitchFamily="2" charset="-122"/>
                </a:defRPr>
              </a:lvl2pPr>
              <a:lvl3pPr marL="1143000" indent="-228600">
                <a:defRPr kumimoji="1" sz="2400">
                  <a:solidFill>
                    <a:schemeClr val="tx1"/>
                  </a:solidFill>
                  <a:latin typeface="Times New Roman" panose="02020603050405020304" pitchFamily="18" charset="0"/>
                  <a:ea typeface="宋体" pitchFamily="2" charset="-122"/>
                </a:defRPr>
              </a:lvl3pPr>
              <a:lvl4pPr marL="1600200" indent="-228600">
                <a:defRPr kumimoji="1" sz="2400">
                  <a:solidFill>
                    <a:schemeClr val="tx1"/>
                  </a:solidFill>
                  <a:latin typeface="Times New Roman" panose="02020603050405020304" pitchFamily="18" charset="0"/>
                  <a:ea typeface="宋体" pitchFamily="2" charset="-122"/>
                </a:defRPr>
              </a:lvl4pPr>
              <a:lvl5pPr marL="2057400" indent="-228600">
                <a:defRPr kumimoji="1"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9pPr>
            </a:lstStyle>
            <a:p>
              <a:pPr algn="ctr">
                <a:defRPr/>
              </a:pPr>
              <a:endParaRPr kumimoji="0" lang="zh-CN" altLang="en-US" sz="2000" b="1">
                <a:solidFill>
                  <a:srgbClr val="FFFFFF"/>
                </a:solidFill>
                <a:latin typeface="Arial" panose="020B0604020202020204" pitchFamily="34" charset="0"/>
              </a:endParaRPr>
            </a:p>
          </p:txBody>
        </p:sp>
        <p:sp>
          <p:nvSpPr>
            <p:cNvPr id="2059" name="Freeform 14"/>
            <p:cNvSpPr/>
            <p:nvPr/>
          </p:nvSpPr>
          <p:spPr bwMode="white">
            <a:xfrm>
              <a:off x="0" y="0"/>
              <a:ext cx="288" cy="282"/>
            </a:xfrm>
            <a:custGeom>
              <a:avLst/>
              <a:gdLst>
                <a:gd name="T0" fmla="*/ 2 w 288"/>
                <a:gd name="T1" fmla="*/ 282 h 282"/>
                <a:gd name="T2" fmla="*/ 82 w 288"/>
                <a:gd name="T3" fmla="*/ 144 h 282"/>
                <a:gd name="T4" fmla="*/ 165 w 288"/>
                <a:gd name="T5" fmla="*/ 36 h 282"/>
                <a:gd name="T6" fmla="*/ 288 w 288"/>
                <a:gd name="T7" fmla="*/ 0 h 282"/>
                <a:gd name="T8" fmla="*/ 0 w 288"/>
                <a:gd name="T9" fmla="*/ 0 h 2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8" h="282">
                  <a:moveTo>
                    <a:pt x="2" y="282"/>
                  </a:moveTo>
                  <a:lnTo>
                    <a:pt x="82" y="144"/>
                  </a:lnTo>
                  <a:lnTo>
                    <a:pt x="165" y="36"/>
                  </a:lnTo>
                  <a:lnTo>
                    <a:pt x="288" y="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060" name="Freeform 15"/>
            <p:cNvSpPr/>
            <p:nvPr/>
          </p:nvSpPr>
          <p:spPr bwMode="white">
            <a:xfrm>
              <a:off x="5" y="3985"/>
              <a:ext cx="244" cy="336"/>
            </a:xfrm>
            <a:custGeom>
              <a:avLst/>
              <a:gdLst>
                <a:gd name="T0" fmla="*/ 246 w 243"/>
                <a:gd name="T1" fmla="*/ 335 h 336"/>
                <a:gd name="T2" fmla="*/ 125 w 243"/>
                <a:gd name="T3" fmla="*/ 239 h 336"/>
                <a:gd name="T4" fmla="*/ 30 w 243"/>
                <a:gd name="T5" fmla="*/ 144 h 336"/>
                <a:gd name="T6" fmla="*/ 0 w 243"/>
                <a:gd name="T7" fmla="*/ 0 h 336"/>
                <a:gd name="T8" fmla="*/ 1 w 243"/>
                <a:gd name="T9" fmla="*/ 336 h 3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3" h="336">
                  <a:moveTo>
                    <a:pt x="243" y="335"/>
                  </a:moveTo>
                  <a:lnTo>
                    <a:pt x="122" y="239"/>
                  </a:lnTo>
                  <a:lnTo>
                    <a:pt x="30" y="144"/>
                  </a:lnTo>
                  <a:lnTo>
                    <a:pt x="0" y="0"/>
                  </a:lnTo>
                  <a:lnTo>
                    <a:pt x="1" y="33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061" name="Freeform 16"/>
            <p:cNvSpPr/>
            <p:nvPr/>
          </p:nvSpPr>
          <p:spPr bwMode="white">
            <a:xfrm>
              <a:off x="5511" y="4029"/>
              <a:ext cx="253" cy="290"/>
            </a:xfrm>
            <a:custGeom>
              <a:avLst/>
              <a:gdLst>
                <a:gd name="T0" fmla="*/ 298 w 232"/>
                <a:gd name="T1" fmla="*/ 0 h 290"/>
                <a:gd name="T2" fmla="*/ 213 w 232"/>
                <a:gd name="T3" fmla="*/ 144 h 290"/>
                <a:gd name="T4" fmla="*/ 128 w 232"/>
                <a:gd name="T5" fmla="*/ 253 h 290"/>
                <a:gd name="T6" fmla="*/ 0 w 232"/>
                <a:gd name="T7" fmla="*/ 290 h 290"/>
                <a:gd name="T8" fmla="*/ 301 w 232"/>
                <a:gd name="T9" fmla="*/ 287 h 2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 h="290">
                  <a:moveTo>
                    <a:pt x="229" y="0"/>
                  </a:moveTo>
                  <a:lnTo>
                    <a:pt x="164" y="144"/>
                  </a:lnTo>
                  <a:lnTo>
                    <a:pt x="98" y="253"/>
                  </a:lnTo>
                  <a:lnTo>
                    <a:pt x="0" y="290"/>
                  </a:lnTo>
                  <a:lnTo>
                    <a:pt x="232" y="287"/>
                  </a:lnTo>
                </a:path>
              </a:pathLst>
            </a:custGeom>
            <a:solidFill>
              <a:schemeClr val="bg1"/>
            </a:solidFill>
            <a:ln w="9525">
              <a:solidFill>
                <a:schemeClr val="bg1"/>
              </a:solidFill>
              <a:round/>
            </a:ln>
          </p:spPr>
          <p:txBody>
            <a:bodyPr/>
            <a:lstStyle/>
            <a:p>
              <a:endParaRPr lang="zh-CN" altLang="en-US"/>
            </a:p>
          </p:txBody>
        </p:sp>
        <p:sp>
          <p:nvSpPr>
            <p:cNvPr id="2062" name="Freeform 17"/>
            <p:cNvSpPr/>
            <p:nvPr/>
          </p:nvSpPr>
          <p:spPr bwMode="white">
            <a:xfrm>
              <a:off x="5472" y="0"/>
              <a:ext cx="288" cy="288"/>
            </a:xfrm>
            <a:custGeom>
              <a:avLst/>
              <a:gdLst>
                <a:gd name="T0" fmla="*/ 0 w 288"/>
                <a:gd name="T1" fmla="*/ 0 h 288"/>
                <a:gd name="T2" fmla="*/ 144 w 288"/>
                <a:gd name="T3" fmla="*/ 82 h 288"/>
                <a:gd name="T4" fmla="*/ 252 w 288"/>
                <a:gd name="T5" fmla="*/ 165 h 288"/>
                <a:gd name="T6" fmla="*/ 288 w 288"/>
                <a:gd name="T7" fmla="*/ 288 h 288"/>
                <a:gd name="T8" fmla="*/ 288 w 288"/>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8" h="288">
                  <a:moveTo>
                    <a:pt x="0" y="0"/>
                  </a:moveTo>
                  <a:lnTo>
                    <a:pt x="144" y="82"/>
                  </a:lnTo>
                  <a:lnTo>
                    <a:pt x="252" y="165"/>
                  </a:lnTo>
                  <a:lnTo>
                    <a:pt x="288" y="288"/>
                  </a:lnTo>
                  <a:lnTo>
                    <a:pt x="288"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0" fontAlgn="base" hangingPunct="0">
        <a:spcBef>
          <a:spcPct val="0"/>
        </a:spcBef>
        <a:spcAft>
          <a:spcPct val="0"/>
        </a:spcAft>
        <a:defRPr sz="3600" b="1">
          <a:solidFill>
            <a:schemeClr val="bg1"/>
          </a:solidFill>
          <a:latin typeface="+mj-lt"/>
          <a:ea typeface="+mj-ea"/>
          <a:cs typeface="+mj-cs"/>
        </a:defRPr>
      </a:lvl1pPr>
      <a:lvl2pPr algn="l"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2pPr>
      <a:lvl3pPr algn="l"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3pPr>
      <a:lvl4pPr algn="l"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4pPr>
      <a:lvl5pPr algn="l"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5pPr>
      <a:lvl6pPr marL="457200" algn="l" rtl="0" fontAlgn="base">
        <a:spcBef>
          <a:spcPct val="0"/>
        </a:spcBef>
        <a:spcAft>
          <a:spcPct val="0"/>
        </a:spcAft>
        <a:defRPr sz="3600" b="1">
          <a:solidFill>
            <a:schemeClr val="bg1"/>
          </a:solidFill>
          <a:latin typeface="Arial" panose="020B0604020202020204" pitchFamily="34" charset="0"/>
          <a:ea typeface="宋体" pitchFamily="2" charset="-122"/>
        </a:defRPr>
      </a:lvl6pPr>
      <a:lvl7pPr marL="914400" algn="l" rtl="0" fontAlgn="base">
        <a:spcBef>
          <a:spcPct val="0"/>
        </a:spcBef>
        <a:spcAft>
          <a:spcPct val="0"/>
        </a:spcAft>
        <a:defRPr sz="3600" b="1">
          <a:solidFill>
            <a:schemeClr val="bg1"/>
          </a:solidFill>
          <a:latin typeface="Arial" panose="020B0604020202020204" pitchFamily="34" charset="0"/>
          <a:ea typeface="宋体" pitchFamily="2" charset="-122"/>
        </a:defRPr>
      </a:lvl7pPr>
      <a:lvl8pPr marL="1371600" algn="l" rtl="0" fontAlgn="base">
        <a:spcBef>
          <a:spcPct val="0"/>
        </a:spcBef>
        <a:spcAft>
          <a:spcPct val="0"/>
        </a:spcAft>
        <a:defRPr sz="3600" b="1">
          <a:solidFill>
            <a:schemeClr val="bg1"/>
          </a:solidFill>
          <a:latin typeface="Arial" panose="020B0604020202020204" pitchFamily="34" charset="0"/>
          <a:ea typeface="宋体" pitchFamily="2" charset="-122"/>
        </a:defRPr>
      </a:lvl8pPr>
      <a:lvl9pPr marL="1828800" algn="l" rtl="0" fontAlgn="base">
        <a:spcBef>
          <a:spcPct val="0"/>
        </a:spcBef>
        <a:spcAft>
          <a:spcPct val="0"/>
        </a:spcAft>
        <a:defRPr sz="3600" b="1">
          <a:solidFill>
            <a:schemeClr val="bg1"/>
          </a:solidFill>
          <a:latin typeface="Arial" panose="020B0604020202020204" pitchFamily="34" charset="0"/>
          <a:ea typeface="宋体" pitchFamily="2" charset="-122"/>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j-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ea typeface="+mn-ea"/>
        </a:defRPr>
      </a:lvl3pPr>
      <a:lvl4pPr marL="1600200" indent="-228600" algn="l" rtl="0" eaLnBrk="0" fontAlgn="base" hangingPunct="0">
        <a:spcBef>
          <a:spcPct val="20000"/>
        </a:spcBef>
        <a:spcAft>
          <a:spcPct val="0"/>
        </a:spcAft>
        <a:buChar char="–"/>
        <a:defRPr sz="2000">
          <a:solidFill>
            <a:schemeClr val="tx1"/>
          </a:solidFill>
          <a:latin typeface="+mj-lt"/>
          <a:ea typeface="+mn-ea"/>
        </a:defRPr>
      </a:lvl4pPr>
      <a:lvl5pPr marL="2057400" indent="-228600" algn="l" rtl="0" eaLnBrk="0" fontAlgn="base" hangingPunct="0">
        <a:spcBef>
          <a:spcPct val="20000"/>
        </a:spcBef>
        <a:spcAft>
          <a:spcPct val="0"/>
        </a:spcAft>
        <a:buChar char="»"/>
        <a:defRPr sz="2000">
          <a:solidFill>
            <a:schemeClr val="tx1"/>
          </a:solidFill>
          <a:latin typeface="+mj-lt"/>
          <a:ea typeface="+mn-ea"/>
        </a:defRPr>
      </a:lvl5pPr>
      <a:lvl6pPr marL="2514600" indent="-228600" algn="l" rtl="0" fontAlgn="base">
        <a:spcBef>
          <a:spcPct val="20000"/>
        </a:spcBef>
        <a:spcAft>
          <a:spcPct val="0"/>
        </a:spcAft>
        <a:buChar char="»"/>
        <a:defRPr sz="2000">
          <a:solidFill>
            <a:schemeClr val="tx1"/>
          </a:solidFill>
          <a:latin typeface="+mj-lt"/>
          <a:ea typeface="+mn-ea"/>
        </a:defRPr>
      </a:lvl6pPr>
      <a:lvl7pPr marL="2971800" indent="-228600" algn="l" rtl="0" fontAlgn="base">
        <a:spcBef>
          <a:spcPct val="20000"/>
        </a:spcBef>
        <a:spcAft>
          <a:spcPct val="0"/>
        </a:spcAft>
        <a:buChar char="»"/>
        <a:defRPr sz="2000">
          <a:solidFill>
            <a:schemeClr val="tx1"/>
          </a:solidFill>
          <a:latin typeface="+mj-lt"/>
          <a:ea typeface="+mn-ea"/>
        </a:defRPr>
      </a:lvl7pPr>
      <a:lvl8pPr marL="3429000" indent="-228600" algn="l" rtl="0" fontAlgn="base">
        <a:spcBef>
          <a:spcPct val="20000"/>
        </a:spcBef>
        <a:spcAft>
          <a:spcPct val="0"/>
        </a:spcAft>
        <a:buChar char="»"/>
        <a:defRPr sz="2000">
          <a:solidFill>
            <a:schemeClr val="tx1"/>
          </a:solidFill>
          <a:latin typeface="+mj-lt"/>
          <a:ea typeface="+mn-ea"/>
        </a:defRPr>
      </a:lvl8pPr>
      <a:lvl9pPr marL="3886200" indent="-228600" algn="l" rtl="0" fontAlgn="base">
        <a:spcBef>
          <a:spcPct val="20000"/>
        </a:spcBef>
        <a:spcAft>
          <a:spcPct val="0"/>
        </a:spcAft>
        <a:buChar char="»"/>
        <a:defRPr sz="20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122" name="Object 2"/>
          <p:cNvGraphicFramePr>
            <a:graphicFrameLocks noChangeAspect="1"/>
          </p:cNvGraphicFramePr>
          <p:nvPr/>
        </p:nvGraphicFramePr>
        <p:xfrm>
          <a:off x="96838" y="61913"/>
          <a:ext cx="12023725" cy="1031875"/>
        </p:xfrm>
        <a:graphic>
          <a:graphicData uri="http://schemas.openxmlformats.org/presentationml/2006/ole">
            <mc:AlternateContent xmlns:mc="http://schemas.openxmlformats.org/markup-compatibility/2006">
              <mc:Choice xmlns:v="urn:schemas-microsoft-com:vml" Requires="v">
                <p:oleObj spid="_x0000_s5155" name="Image" r:id="rId12" imgW="8610600" imgH="1308100" progId="Photoshop.Image.6">
                  <p:embed/>
                </p:oleObj>
              </mc:Choice>
              <mc:Fallback>
                <p:oleObj name="Image" r:id="rId12" imgW="8610600" imgH="1308100" progId="Photoshop.Image.6">
                  <p:embed/>
                  <p:pic>
                    <p:nvPicPr>
                      <p:cNvPr id="0" name="Object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6838" y="61913"/>
                        <a:ext cx="12023725"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1" name="Rectangle 3"/>
          <p:cNvSpPr>
            <a:spLocks noChangeArrowheads="1"/>
          </p:cNvSpPr>
          <p:nvPr/>
        </p:nvSpPr>
        <p:spPr bwMode="invGray">
          <a:xfrm>
            <a:off x="84138" y="6453188"/>
            <a:ext cx="11987212" cy="37306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itchFamily="2" charset="-122"/>
              </a:defRPr>
            </a:lvl1pPr>
            <a:lvl2pPr marL="742950" indent="-285750">
              <a:defRPr kumimoji="1" sz="2400">
                <a:solidFill>
                  <a:schemeClr val="tx1"/>
                </a:solidFill>
                <a:latin typeface="Times New Roman" panose="02020603050405020304" pitchFamily="18" charset="0"/>
                <a:ea typeface="宋体" pitchFamily="2" charset="-122"/>
              </a:defRPr>
            </a:lvl2pPr>
            <a:lvl3pPr marL="1143000" indent="-228600">
              <a:defRPr kumimoji="1" sz="2400">
                <a:solidFill>
                  <a:schemeClr val="tx1"/>
                </a:solidFill>
                <a:latin typeface="Times New Roman" panose="02020603050405020304" pitchFamily="18" charset="0"/>
                <a:ea typeface="宋体" pitchFamily="2" charset="-122"/>
              </a:defRPr>
            </a:lvl3pPr>
            <a:lvl4pPr marL="1600200" indent="-228600">
              <a:defRPr kumimoji="1" sz="2400">
                <a:solidFill>
                  <a:schemeClr val="tx1"/>
                </a:solidFill>
                <a:latin typeface="Times New Roman" panose="02020603050405020304" pitchFamily="18" charset="0"/>
                <a:ea typeface="宋体" pitchFamily="2" charset="-122"/>
              </a:defRPr>
            </a:lvl4pPr>
            <a:lvl5pPr marL="2057400" indent="-228600">
              <a:defRPr kumimoji="1"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9pPr>
          </a:lstStyle>
          <a:p>
            <a:pPr algn="ctr" defTabSz="685800">
              <a:defRPr/>
            </a:pPr>
            <a:endParaRPr kumimoji="0" lang="zh-CN" altLang="en-US" sz="1500" b="1">
              <a:solidFill>
                <a:srgbClr val="FFFFFF"/>
              </a:solidFill>
              <a:latin typeface="Arial" panose="020B0604020202020204" pitchFamily="34" charset="0"/>
            </a:endParaRPr>
          </a:p>
        </p:txBody>
      </p:sp>
      <p:sp>
        <p:nvSpPr>
          <p:cNvPr id="2052" name="Rectangle 4"/>
          <p:cNvSpPr>
            <a:spLocks noChangeArrowheads="1"/>
          </p:cNvSpPr>
          <p:nvPr/>
        </p:nvSpPr>
        <p:spPr bwMode="ltGray">
          <a:xfrm>
            <a:off x="119063" y="1135063"/>
            <a:ext cx="11939587" cy="5265737"/>
          </a:xfrm>
          <a:prstGeom prst="rect">
            <a:avLst/>
          </a:prstGeom>
          <a:noFill/>
          <a:ln w="28575">
            <a:solidFill>
              <a:schemeClr val="bg2"/>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itchFamily="2" charset="-122"/>
              </a:defRPr>
            </a:lvl1pPr>
            <a:lvl2pPr marL="742950" indent="-285750">
              <a:defRPr kumimoji="1" sz="2400">
                <a:solidFill>
                  <a:schemeClr val="tx1"/>
                </a:solidFill>
                <a:latin typeface="Times New Roman" panose="02020603050405020304" pitchFamily="18" charset="0"/>
                <a:ea typeface="宋体" pitchFamily="2" charset="-122"/>
              </a:defRPr>
            </a:lvl2pPr>
            <a:lvl3pPr marL="1143000" indent="-228600">
              <a:defRPr kumimoji="1" sz="2400">
                <a:solidFill>
                  <a:schemeClr val="tx1"/>
                </a:solidFill>
                <a:latin typeface="Times New Roman" panose="02020603050405020304" pitchFamily="18" charset="0"/>
                <a:ea typeface="宋体" pitchFamily="2" charset="-122"/>
              </a:defRPr>
            </a:lvl3pPr>
            <a:lvl4pPr marL="1600200" indent="-228600">
              <a:defRPr kumimoji="1" sz="2400">
                <a:solidFill>
                  <a:schemeClr val="tx1"/>
                </a:solidFill>
                <a:latin typeface="Times New Roman" panose="02020603050405020304" pitchFamily="18" charset="0"/>
                <a:ea typeface="宋体" pitchFamily="2" charset="-122"/>
              </a:defRPr>
            </a:lvl4pPr>
            <a:lvl5pPr marL="2057400" indent="-228600">
              <a:defRPr kumimoji="1"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9pPr>
          </a:lstStyle>
          <a:p>
            <a:pPr algn="ctr" defTabSz="685800">
              <a:defRPr/>
            </a:pPr>
            <a:endParaRPr kumimoji="0" lang="zh-CN" altLang="en-US" sz="1500" b="1">
              <a:solidFill>
                <a:srgbClr val="FFFFFF"/>
              </a:solidFill>
              <a:latin typeface="Arial" panose="020B0604020202020204" pitchFamily="34" charset="0"/>
            </a:endParaRPr>
          </a:p>
        </p:txBody>
      </p:sp>
      <p:sp>
        <p:nvSpPr>
          <p:cNvPr id="5125" name="Rectangle 5"/>
          <p:cNvSpPr>
            <a:spLocks noGrp="1" noChangeArrowheads="1"/>
          </p:cNvSpPr>
          <p:nvPr>
            <p:ph type="body" idx="1"/>
          </p:nvPr>
        </p:nvSpPr>
        <p:spPr bwMode="auto">
          <a:xfrm>
            <a:off x="609600" y="1304925"/>
            <a:ext cx="10972800" cy="494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9574" name="Rectangle 6"/>
          <p:cNvSpPr>
            <a:spLocks noGrp="1" noChangeArrowheads="1"/>
          </p:cNvSpPr>
          <p:nvPr>
            <p:ph type="dt" sz="half" idx="2"/>
          </p:nvPr>
        </p:nvSpPr>
        <p:spPr bwMode="auto">
          <a:xfrm>
            <a:off x="609600" y="6400800"/>
            <a:ext cx="2844800" cy="320675"/>
          </a:xfrm>
          <a:prstGeom prst="rect">
            <a:avLst/>
          </a:prstGeom>
          <a:noFill/>
          <a:ln w="9525">
            <a:noFill/>
            <a:miter lim="800000"/>
          </a:ln>
          <a:effectLst/>
        </p:spPr>
        <p:txBody>
          <a:bodyPr vert="horz" wrap="square" lIns="91440" tIns="45720" rIns="91440" bIns="45720" numCol="1" anchor="t" anchorCtr="0" compatLnSpc="1"/>
          <a:lstStyle>
            <a:lvl1pPr algn="l" defTabSz="685800" eaLnBrk="1" hangingPunct="1">
              <a:defRPr kumimoji="0" sz="1050" b="0">
                <a:solidFill>
                  <a:srgbClr val="002A00"/>
                </a:solidFill>
                <a:latin typeface="+mj-lt"/>
                <a:ea typeface="+mn-ea"/>
              </a:defRPr>
            </a:lvl1pPr>
          </a:lstStyle>
          <a:p>
            <a:pPr>
              <a:defRPr/>
            </a:pPr>
            <a:endParaRPr lang="en-US" altLang="zh-CN"/>
          </a:p>
        </p:txBody>
      </p:sp>
      <p:sp>
        <p:nvSpPr>
          <p:cNvPr id="109575" name="Rectangle 7"/>
          <p:cNvSpPr>
            <a:spLocks noGrp="1" noChangeArrowheads="1"/>
          </p:cNvSpPr>
          <p:nvPr>
            <p:ph type="ftr" sz="quarter" idx="3"/>
          </p:nvPr>
        </p:nvSpPr>
        <p:spPr bwMode="auto">
          <a:xfrm>
            <a:off x="4165600" y="6400800"/>
            <a:ext cx="3860800" cy="320675"/>
          </a:xfrm>
          <a:prstGeom prst="rect">
            <a:avLst/>
          </a:prstGeom>
          <a:noFill/>
          <a:ln w="9525">
            <a:noFill/>
            <a:miter lim="800000"/>
          </a:ln>
          <a:effectLst/>
        </p:spPr>
        <p:txBody>
          <a:bodyPr vert="horz" wrap="square" lIns="91440" tIns="45720" rIns="91440" bIns="45720" numCol="1" anchor="t" anchorCtr="0" compatLnSpc="1"/>
          <a:lstStyle>
            <a:lvl1pPr algn="ctr" defTabSz="685800" eaLnBrk="1" hangingPunct="1">
              <a:defRPr kumimoji="0" sz="1050" b="0">
                <a:solidFill>
                  <a:srgbClr val="002A00"/>
                </a:solidFill>
                <a:latin typeface="+mj-lt"/>
                <a:ea typeface="+mn-ea"/>
              </a:defRPr>
            </a:lvl1pPr>
          </a:lstStyle>
          <a:p>
            <a:pPr>
              <a:defRPr/>
            </a:pPr>
            <a:endParaRPr lang="en-US" altLang="zh-CN"/>
          </a:p>
        </p:txBody>
      </p:sp>
      <p:sp>
        <p:nvSpPr>
          <p:cNvPr id="5128" name="Rectangle 9"/>
          <p:cNvSpPr>
            <a:spLocks noGrp="1" noChangeArrowheads="1"/>
          </p:cNvSpPr>
          <p:nvPr>
            <p:ph type="title"/>
          </p:nvPr>
        </p:nvSpPr>
        <p:spPr bwMode="white">
          <a:xfrm>
            <a:off x="609600" y="319088"/>
            <a:ext cx="108712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grpSp>
        <p:nvGrpSpPr>
          <p:cNvPr id="5129" name="Group 12"/>
          <p:cNvGrpSpPr/>
          <p:nvPr/>
        </p:nvGrpSpPr>
        <p:grpSpPr bwMode="auto">
          <a:xfrm>
            <a:off x="-7938" y="0"/>
            <a:ext cx="12206288" cy="6859588"/>
            <a:chOff x="0" y="0"/>
            <a:chExt cx="5764" cy="4321"/>
          </a:xfrm>
        </p:grpSpPr>
        <p:sp>
          <p:nvSpPr>
            <p:cNvPr id="2058" name="AutoShape 13"/>
            <p:cNvSpPr>
              <a:spLocks noChangeArrowheads="1"/>
            </p:cNvSpPr>
            <p:nvPr/>
          </p:nvSpPr>
          <p:spPr bwMode="white">
            <a:xfrm>
              <a:off x="27" y="24"/>
              <a:ext cx="5712" cy="4274"/>
            </a:xfrm>
            <a:prstGeom prst="roundRect">
              <a:avLst>
                <a:gd name="adj" fmla="val 6227"/>
              </a:avLst>
            </a:prstGeom>
            <a:noFill/>
            <a:ln w="7620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Times New Roman" panose="02020603050405020304" pitchFamily="18" charset="0"/>
                  <a:ea typeface="宋体" pitchFamily="2" charset="-122"/>
                </a:defRPr>
              </a:lvl1pPr>
              <a:lvl2pPr marL="742950" indent="-285750">
                <a:defRPr kumimoji="1" sz="2400">
                  <a:solidFill>
                    <a:schemeClr val="tx1"/>
                  </a:solidFill>
                  <a:latin typeface="Times New Roman" panose="02020603050405020304" pitchFamily="18" charset="0"/>
                  <a:ea typeface="宋体" pitchFamily="2" charset="-122"/>
                </a:defRPr>
              </a:lvl2pPr>
              <a:lvl3pPr marL="1143000" indent="-228600">
                <a:defRPr kumimoji="1" sz="2400">
                  <a:solidFill>
                    <a:schemeClr val="tx1"/>
                  </a:solidFill>
                  <a:latin typeface="Times New Roman" panose="02020603050405020304" pitchFamily="18" charset="0"/>
                  <a:ea typeface="宋体" pitchFamily="2" charset="-122"/>
                </a:defRPr>
              </a:lvl3pPr>
              <a:lvl4pPr marL="1600200" indent="-228600">
                <a:defRPr kumimoji="1" sz="2400">
                  <a:solidFill>
                    <a:schemeClr val="tx1"/>
                  </a:solidFill>
                  <a:latin typeface="Times New Roman" panose="02020603050405020304" pitchFamily="18" charset="0"/>
                  <a:ea typeface="宋体" pitchFamily="2" charset="-122"/>
                </a:defRPr>
              </a:lvl4pPr>
              <a:lvl5pPr marL="2057400" indent="-228600">
                <a:defRPr kumimoji="1"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9pPr>
            </a:lstStyle>
            <a:p>
              <a:pPr algn="ctr" defTabSz="685800">
                <a:defRPr/>
              </a:pPr>
              <a:endParaRPr kumimoji="0" lang="zh-CN" altLang="en-US" sz="1500" b="1">
                <a:solidFill>
                  <a:srgbClr val="FFFFFF"/>
                </a:solidFill>
                <a:latin typeface="Arial" panose="020B0604020202020204" pitchFamily="34" charset="0"/>
              </a:endParaRPr>
            </a:p>
          </p:txBody>
        </p:sp>
        <p:sp>
          <p:nvSpPr>
            <p:cNvPr id="13323" name="Freeform 14"/>
            <p:cNvSpPr/>
            <p:nvPr/>
          </p:nvSpPr>
          <p:spPr bwMode="white">
            <a:xfrm>
              <a:off x="0" y="0"/>
              <a:ext cx="288" cy="282"/>
            </a:xfrm>
            <a:custGeom>
              <a:avLst/>
              <a:gdLst>
                <a:gd name="T0" fmla="*/ 2 w 288"/>
                <a:gd name="T1" fmla="*/ 282 h 282"/>
                <a:gd name="T2" fmla="*/ 82 w 288"/>
                <a:gd name="T3" fmla="*/ 144 h 282"/>
                <a:gd name="T4" fmla="*/ 165 w 288"/>
                <a:gd name="T5" fmla="*/ 36 h 282"/>
                <a:gd name="T6" fmla="*/ 288 w 288"/>
                <a:gd name="T7" fmla="*/ 0 h 282"/>
                <a:gd name="T8" fmla="*/ 0 w 288"/>
                <a:gd name="T9" fmla="*/ 0 h 2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8" h="282">
                  <a:moveTo>
                    <a:pt x="2" y="282"/>
                  </a:moveTo>
                  <a:lnTo>
                    <a:pt x="82" y="144"/>
                  </a:lnTo>
                  <a:lnTo>
                    <a:pt x="165" y="36"/>
                  </a:lnTo>
                  <a:lnTo>
                    <a:pt x="288" y="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kumimoji="0" lang="zh-CN" altLang="en-US" sz="1350">
                <a:solidFill>
                  <a:srgbClr val="002A00"/>
                </a:solidFill>
                <a:latin typeface="Arial" panose="020B0604020202020204" pitchFamily="34" charset="0"/>
              </a:endParaRPr>
            </a:p>
          </p:txBody>
        </p:sp>
        <p:sp>
          <p:nvSpPr>
            <p:cNvPr id="13324" name="Freeform 15"/>
            <p:cNvSpPr/>
            <p:nvPr/>
          </p:nvSpPr>
          <p:spPr bwMode="white">
            <a:xfrm>
              <a:off x="5" y="3985"/>
              <a:ext cx="244" cy="336"/>
            </a:xfrm>
            <a:custGeom>
              <a:avLst/>
              <a:gdLst>
                <a:gd name="T0" fmla="*/ 246 w 243"/>
                <a:gd name="T1" fmla="*/ 335 h 336"/>
                <a:gd name="T2" fmla="*/ 125 w 243"/>
                <a:gd name="T3" fmla="*/ 239 h 336"/>
                <a:gd name="T4" fmla="*/ 30 w 243"/>
                <a:gd name="T5" fmla="*/ 144 h 336"/>
                <a:gd name="T6" fmla="*/ 0 w 243"/>
                <a:gd name="T7" fmla="*/ 0 h 336"/>
                <a:gd name="T8" fmla="*/ 1 w 243"/>
                <a:gd name="T9" fmla="*/ 336 h 3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3" h="336">
                  <a:moveTo>
                    <a:pt x="243" y="335"/>
                  </a:moveTo>
                  <a:lnTo>
                    <a:pt x="122" y="239"/>
                  </a:lnTo>
                  <a:lnTo>
                    <a:pt x="30" y="144"/>
                  </a:lnTo>
                  <a:lnTo>
                    <a:pt x="0" y="0"/>
                  </a:lnTo>
                  <a:lnTo>
                    <a:pt x="1" y="33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kumimoji="0" lang="zh-CN" altLang="en-US" sz="1350">
                <a:solidFill>
                  <a:srgbClr val="002A00"/>
                </a:solidFill>
                <a:latin typeface="Arial" panose="020B0604020202020204" pitchFamily="34" charset="0"/>
              </a:endParaRPr>
            </a:p>
          </p:txBody>
        </p:sp>
        <p:sp>
          <p:nvSpPr>
            <p:cNvPr id="13325" name="Freeform 16"/>
            <p:cNvSpPr/>
            <p:nvPr/>
          </p:nvSpPr>
          <p:spPr bwMode="white">
            <a:xfrm>
              <a:off x="5511" y="4029"/>
              <a:ext cx="253" cy="290"/>
            </a:xfrm>
            <a:custGeom>
              <a:avLst/>
              <a:gdLst>
                <a:gd name="T0" fmla="*/ 298 w 232"/>
                <a:gd name="T1" fmla="*/ 0 h 290"/>
                <a:gd name="T2" fmla="*/ 213 w 232"/>
                <a:gd name="T3" fmla="*/ 144 h 290"/>
                <a:gd name="T4" fmla="*/ 128 w 232"/>
                <a:gd name="T5" fmla="*/ 253 h 290"/>
                <a:gd name="T6" fmla="*/ 0 w 232"/>
                <a:gd name="T7" fmla="*/ 290 h 290"/>
                <a:gd name="T8" fmla="*/ 301 w 232"/>
                <a:gd name="T9" fmla="*/ 287 h 2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 h="290">
                  <a:moveTo>
                    <a:pt x="229" y="0"/>
                  </a:moveTo>
                  <a:lnTo>
                    <a:pt x="164" y="144"/>
                  </a:lnTo>
                  <a:lnTo>
                    <a:pt x="98" y="253"/>
                  </a:lnTo>
                  <a:lnTo>
                    <a:pt x="0" y="290"/>
                  </a:lnTo>
                  <a:lnTo>
                    <a:pt x="232" y="287"/>
                  </a:lnTo>
                </a:path>
              </a:pathLst>
            </a:custGeom>
            <a:solidFill>
              <a:schemeClr val="bg1"/>
            </a:solidFill>
            <a:ln w="9525">
              <a:solidFill>
                <a:schemeClr val="bg1"/>
              </a:solidFill>
              <a:round/>
            </a:ln>
          </p:spPr>
          <p:txBody>
            <a:bodyPr/>
            <a:lstStyle/>
            <a:p>
              <a:pPr defTabSz="685800">
                <a:defRPr/>
              </a:pPr>
              <a:endParaRPr kumimoji="0" lang="zh-CN" altLang="en-US" sz="1350">
                <a:solidFill>
                  <a:srgbClr val="002A00"/>
                </a:solidFill>
                <a:latin typeface="Arial" panose="020B0604020202020204" pitchFamily="34" charset="0"/>
              </a:endParaRPr>
            </a:p>
          </p:txBody>
        </p:sp>
        <p:sp>
          <p:nvSpPr>
            <p:cNvPr id="13326" name="Freeform 17"/>
            <p:cNvSpPr/>
            <p:nvPr/>
          </p:nvSpPr>
          <p:spPr bwMode="white">
            <a:xfrm>
              <a:off x="5472" y="0"/>
              <a:ext cx="289" cy="288"/>
            </a:xfrm>
            <a:custGeom>
              <a:avLst/>
              <a:gdLst>
                <a:gd name="T0" fmla="*/ 0 w 288"/>
                <a:gd name="T1" fmla="*/ 0 h 288"/>
                <a:gd name="T2" fmla="*/ 144 w 288"/>
                <a:gd name="T3" fmla="*/ 82 h 288"/>
                <a:gd name="T4" fmla="*/ 252 w 288"/>
                <a:gd name="T5" fmla="*/ 165 h 288"/>
                <a:gd name="T6" fmla="*/ 288 w 288"/>
                <a:gd name="T7" fmla="*/ 288 h 288"/>
                <a:gd name="T8" fmla="*/ 288 w 288"/>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8" h="288">
                  <a:moveTo>
                    <a:pt x="0" y="0"/>
                  </a:moveTo>
                  <a:lnTo>
                    <a:pt x="144" y="82"/>
                  </a:lnTo>
                  <a:lnTo>
                    <a:pt x="252" y="165"/>
                  </a:lnTo>
                  <a:lnTo>
                    <a:pt x="288" y="288"/>
                  </a:lnTo>
                  <a:lnTo>
                    <a:pt x="288"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kumimoji="0" lang="zh-CN" altLang="en-US" sz="1350">
                <a:solidFill>
                  <a:srgbClr val="002A00"/>
                </a:solidFill>
                <a:latin typeface="Arial" panose="020B0604020202020204" pitchFamily="34" charset="0"/>
              </a:endParaRPr>
            </a:p>
          </p:txBody>
        </p:sp>
      </p:gr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0" fontAlgn="base" hangingPunct="0">
        <a:spcBef>
          <a:spcPct val="0"/>
        </a:spcBef>
        <a:spcAft>
          <a:spcPct val="0"/>
        </a:spcAft>
        <a:defRPr sz="2700" b="1">
          <a:solidFill>
            <a:schemeClr val="bg1"/>
          </a:solidFill>
          <a:latin typeface="+mj-lt"/>
          <a:ea typeface="+mj-ea"/>
          <a:cs typeface="+mj-cs"/>
        </a:defRPr>
      </a:lvl1pPr>
      <a:lvl2pPr algn="l" rtl="0" eaLnBrk="0" fontAlgn="base" hangingPunct="0">
        <a:spcBef>
          <a:spcPct val="0"/>
        </a:spcBef>
        <a:spcAft>
          <a:spcPct val="0"/>
        </a:spcAft>
        <a:defRPr sz="2700" b="1">
          <a:solidFill>
            <a:schemeClr val="bg1"/>
          </a:solidFill>
          <a:latin typeface="Arial" panose="020B0604020202020204" pitchFamily="34" charset="0"/>
          <a:ea typeface="宋体" pitchFamily="2" charset="-122"/>
        </a:defRPr>
      </a:lvl2pPr>
      <a:lvl3pPr algn="l" rtl="0" eaLnBrk="0" fontAlgn="base" hangingPunct="0">
        <a:spcBef>
          <a:spcPct val="0"/>
        </a:spcBef>
        <a:spcAft>
          <a:spcPct val="0"/>
        </a:spcAft>
        <a:defRPr sz="2700" b="1">
          <a:solidFill>
            <a:schemeClr val="bg1"/>
          </a:solidFill>
          <a:latin typeface="Arial" panose="020B0604020202020204" pitchFamily="34" charset="0"/>
          <a:ea typeface="宋体" pitchFamily="2" charset="-122"/>
        </a:defRPr>
      </a:lvl3pPr>
      <a:lvl4pPr algn="l" rtl="0" eaLnBrk="0" fontAlgn="base" hangingPunct="0">
        <a:spcBef>
          <a:spcPct val="0"/>
        </a:spcBef>
        <a:spcAft>
          <a:spcPct val="0"/>
        </a:spcAft>
        <a:defRPr sz="2700" b="1">
          <a:solidFill>
            <a:schemeClr val="bg1"/>
          </a:solidFill>
          <a:latin typeface="Arial" panose="020B0604020202020204" pitchFamily="34" charset="0"/>
          <a:ea typeface="宋体" pitchFamily="2" charset="-122"/>
        </a:defRPr>
      </a:lvl4pPr>
      <a:lvl5pPr algn="l" rtl="0" eaLnBrk="0" fontAlgn="base" hangingPunct="0">
        <a:spcBef>
          <a:spcPct val="0"/>
        </a:spcBef>
        <a:spcAft>
          <a:spcPct val="0"/>
        </a:spcAft>
        <a:defRPr sz="2700" b="1">
          <a:solidFill>
            <a:schemeClr val="bg1"/>
          </a:solidFill>
          <a:latin typeface="Arial" panose="020B0604020202020204" pitchFamily="34" charset="0"/>
          <a:ea typeface="宋体" pitchFamily="2" charset="-122"/>
        </a:defRPr>
      </a:lvl5pPr>
      <a:lvl6pPr marL="342900" algn="l" rtl="0" fontAlgn="base">
        <a:spcBef>
          <a:spcPct val="0"/>
        </a:spcBef>
        <a:spcAft>
          <a:spcPct val="0"/>
        </a:spcAft>
        <a:defRPr sz="2700" b="1">
          <a:solidFill>
            <a:schemeClr val="bg1"/>
          </a:solidFill>
          <a:latin typeface="Arial" panose="020B0604020202020204" pitchFamily="34" charset="0"/>
          <a:ea typeface="宋体" pitchFamily="2" charset="-122"/>
        </a:defRPr>
      </a:lvl6pPr>
      <a:lvl7pPr marL="685800" algn="l" rtl="0" fontAlgn="base">
        <a:spcBef>
          <a:spcPct val="0"/>
        </a:spcBef>
        <a:spcAft>
          <a:spcPct val="0"/>
        </a:spcAft>
        <a:defRPr sz="2700" b="1">
          <a:solidFill>
            <a:schemeClr val="bg1"/>
          </a:solidFill>
          <a:latin typeface="Arial" panose="020B0604020202020204" pitchFamily="34" charset="0"/>
          <a:ea typeface="宋体" pitchFamily="2" charset="-122"/>
        </a:defRPr>
      </a:lvl7pPr>
      <a:lvl8pPr marL="1028700" algn="l" rtl="0" fontAlgn="base">
        <a:spcBef>
          <a:spcPct val="0"/>
        </a:spcBef>
        <a:spcAft>
          <a:spcPct val="0"/>
        </a:spcAft>
        <a:defRPr sz="2700" b="1">
          <a:solidFill>
            <a:schemeClr val="bg1"/>
          </a:solidFill>
          <a:latin typeface="Arial" panose="020B0604020202020204" pitchFamily="34" charset="0"/>
          <a:ea typeface="宋体" pitchFamily="2" charset="-122"/>
        </a:defRPr>
      </a:lvl8pPr>
      <a:lvl9pPr marL="1371600" algn="l" rtl="0" fontAlgn="base">
        <a:spcBef>
          <a:spcPct val="0"/>
        </a:spcBef>
        <a:spcAft>
          <a:spcPct val="0"/>
        </a:spcAft>
        <a:defRPr sz="2700" b="1">
          <a:solidFill>
            <a:schemeClr val="bg1"/>
          </a:solidFill>
          <a:latin typeface="Arial" panose="020B0604020202020204" pitchFamily="34" charset="0"/>
          <a:ea typeface="宋体" pitchFamily="2" charset="-122"/>
        </a:defRPr>
      </a:lvl9pPr>
    </p:titleStyle>
    <p:bodyStyle>
      <a:lvl1pPr marL="257175" indent="-257175" algn="l" rtl="0" eaLnBrk="0" fontAlgn="base" hangingPunct="0">
        <a:spcBef>
          <a:spcPct val="20000"/>
        </a:spcBef>
        <a:spcAft>
          <a:spcPct val="0"/>
        </a:spcAft>
        <a:buClr>
          <a:schemeClr val="hlink"/>
        </a:buClr>
        <a:buFont typeface="Wingdings" panose="05000000000000000000" pitchFamily="2" charset="2"/>
        <a:buChar char="v"/>
        <a:defRPr sz="2100" b="1">
          <a:solidFill>
            <a:schemeClr val="tx1"/>
          </a:solidFill>
          <a:latin typeface="+mn-lt"/>
          <a:ea typeface="+mn-ea"/>
          <a:cs typeface="+mn-cs"/>
        </a:defRPr>
      </a:lvl1pPr>
      <a:lvl2pPr marL="557530" indent="-214630" algn="l" rtl="0" eaLnBrk="0" fontAlgn="base" hangingPunct="0">
        <a:spcBef>
          <a:spcPct val="20000"/>
        </a:spcBef>
        <a:spcAft>
          <a:spcPct val="0"/>
        </a:spcAft>
        <a:buClr>
          <a:schemeClr val="accent1"/>
        </a:buClr>
        <a:buFont typeface="Wingdings" panose="05000000000000000000" pitchFamily="2" charset="2"/>
        <a:buChar char="§"/>
        <a:defRPr sz="2100">
          <a:solidFill>
            <a:schemeClr val="tx1"/>
          </a:solidFill>
          <a:latin typeface="+mj-lt"/>
          <a:ea typeface="+mn-ea"/>
        </a:defRPr>
      </a:lvl2pPr>
      <a:lvl3pPr marL="857250" indent="-171450" algn="l" rtl="0" eaLnBrk="0" fontAlgn="base" hangingPunct="0">
        <a:spcBef>
          <a:spcPct val="20000"/>
        </a:spcBef>
        <a:spcAft>
          <a:spcPct val="0"/>
        </a:spcAft>
        <a:buClr>
          <a:schemeClr val="tx1"/>
        </a:buClr>
        <a:buChar char="•"/>
        <a:defRPr>
          <a:solidFill>
            <a:schemeClr val="tx1"/>
          </a:solidFill>
          <a:latin typeface="+mj-lt"/>
          <a:ea typeface="+mn-ea"/>
        </a:defRPr>
      </a:lvl3pPr>
      <a:lvl4pPr marL="1200150" indent="-171450" algn="l" rtl="0" eaLnBrk="0" fontAlgn="base" hangingPunct="0">
        <a:spcBef>
          <a:spcPct val="20000"/>
        </a:spcBef>
        <a:spcAft>
          <a:spcPct val="0"/>
        </a:spcAft>
        <a:buChar char="–"/>
        <a:defRPr sz="1500">
          <a:solidFill>
            <a:schemeClr val="tx1"/>
          </a:solidFill>
          <a:latin typeface="+mj-lt"/>
          <a:ea typeface="+mn-ea"/>
        </a:defRPr>
      </a:lvl4pPr>
      <a:lvl5pPr marL="1543050" indent="-171450" algn="l" rtl="0" eaLnBrk="0" fontAlgn="base" hangingPunct="0">
        <a:spcBef>
          <a:spcPct val="20000"/>
        </a:spcBef>
        <a:spcAft>
          <a:spcPct val="0"/>
        </a:spcAft>
        <a:buChar char="»"/>
        <a:defRPr sz="1500">
          <a:solidFill>
            <a:schemeClr val="tx1"/>
          </a:solidFill>
          <a:latin typeface="+mj-lt"/>
          <a:ea typeface="+mn-ea"/>
        </a:defRPr>
      </a:lvl5pPr>
      <a:lvl6pPr marL="1885950" indent="-171450" algn="l" rtl="0" fontAlgn="base">
        <a:spcBef>
          <a:spcPct val="20000"/>
        </a:spcBef>
        <a:spcAft>
          <a:spcPct val="0"/>
        </a:spcAft>
        <a:buChar char="»"/>
        <a:defRPr sz="1500">
          <a:solidFill>
            <a:schemeClr val="tx1"/>
          </a:solidFill>
          <a:latin typeface="+mj-lt"/>
          <a:ea typeface="+mn-ea"/>
        </a:defRPr>
      </a:lvl6pPr>
      <a:lvl7pPr marL="2228850" indent="-171450" algn="l" rtl="0" fontAlgn="base">
        <a:spcBef>
          <a:spcPct val="20000"/>
        </a:spcBef>
        <a:spcAft>
          <a:spcPct val="0"/>
        </a:spcAft>
        <a:buChar char="»"/>
        <a:defRPr sz="1500">
          <a:solidFill>
            <a:schemeClr val="tx1"/>
          </a:solidFill>
          <a:latin typeface="+mj-lt"/>
          <a:ea typeface="+mn-ea"/>
        </a:defRPr>
      </a:lvl7pPr>
      <a:lvl8pPr marL="2571750" indent="-171450" algn="l" rtl="0" fontAlgn="base">
        <a:spcBef>
          <a:spcPct val="20000"/>
        </a:spcBef>
        <a:spcAft>
          <a:spcPct val="0"/>
        </a:spcAft>
        <a:buChar char="»"/>
        <a:defRPr sz="1500">
          <a:solidFill>
            <a:schemeClr val="tx1"/>
          </a:solidFill>
          <a:latin typeface="+mj-lt"/>
          <a:ea typeface="+mn-ea"/>
        </a:defRPr>
      </a:lvl8pPr>
      <a:lvl9pPr marL="2914650" indent="-171450" algn="l" rtl="0" fontAlgn="base">
        <a:spcBef>
          <a:spcPct val="20000"/>
        </a:spcBef>
        <a:spcAft>
          <a:spcPct val="0"/>
        </a:spcAft>
        <a:buChar char="»"/>
        <a:defRPr sz="1500">
          <a:solidFill>
            <a:schemeClr val="tx1"/>
          </a:solidFill>
          <a:latin typeface="+mj-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Title Placeholder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8195"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ltLang="zh-C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ltLang="zh-C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mtClean="0">
                <a:solidFill>
                  <a:schemeClr val="tx1">
                    <a:tint val="75000"/>
                  </a:schemeClr>
                </a:solidFill>
              </a:defRPr>
            </a:lvl1pPr>
          </a:lstStyle>
          <a:p>
            <a:pPr>
              <a:defRPr/>
            </a:pPr>
            <a:fld id="{DE636049-7C9A-463B-8DB1-8F589F24994F}" type="slidenum">
              <a:rPr lang="zh-CN" altLang="en-US"/>
            </a:fld>
            <a:endParaRPr lang="en-US" altLang="zh-CN" sz="1400"/>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p:wipe dir="d"/>
  </p:transition>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9218" name="Object 17"/>
          <p:cNvGraphicFramePr>
            <a:graphicFrameLocks noChangeAspect="1"/>
          </p:cNvGraphicFramePr>
          <p:nvPr/>
        </p:nvGraphicFramePr>
        <p:xfrm>
          <a:off x="112713" y="52388"/>
          <a:ext cx="11972925" cy="4813300"/>
        </p:xfrm>
        <a:graphic>
          <a:graphicData uri="http://schemas.openxmlformats.org/presentationml/2006/ole">
            <mc:AlternateContent xmlns:mc="http://schemas.openxmlformats.org/markup-compatibility/2006">
              <mc:Choice xmlns:v="urn:schemas-microsoft-com:vml" Requires="v">
                <p:oleObj spid="_x0000_s9249" name="Image" r:id="rId12" imgW="8674100" imgH="4648200" progId="Photoshop.Image.6">
                  <p:embed/>
                </p:oleObj>
              </mc:Choice>
              <mc:Fallback>
                <p:oleObj name="Image" r:id="rId12" imgW="8674100" imgH="4648200" progId="Photoshop.Image.6">
                  <p:embed/>
                  <p:pic>
                    <p:nvPicPr>
                      <p:cNvPr id="0" name="Object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713" y="52388"/>
                        <a:ext cx="11972925" cy="481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47" name="Rectangle 18"/>
          <p:cNvSpPr>
            <a:spLocks noChangeArrowheads="1"/>
          </p:cNvSpPr>
          <p:nvPr/>
        </p:nvSpPr>
        <p:spPr bwMode="gray">
          <a:xfrm>
            <a:off x="44450" y="4868863"/>
            <a:ext cx="12122150" cy="193992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b="1">
                <a:solidFill>
                  <a:schemeClr val="tx1"/>
                </a:solidFill>
                <a:latin typeface="Times New Roman" panose="02020603050405020304" pitchFamily="18" charset="0"/>
                <a:ea typeface="黑体" panose="02010609060101010101" pitchFamily="49" charset="-122"/>
              </a:defRPr>
            </a:lvl1pPr>
            <a:lvl2pPr marL="742950" indent="-285750">
              <a:defRPr kumimoji="1" sz="2400" b="1">
                <a:solidFill>
                  <a:schemeClr val="tx1"/>
                </a:solidFill>
                <a:latin typeface="Times New Roman" panose="02020603050405020304" pitchFamily="18" charset="0"/>
                <a:ea typeface="黑体" panose="02010609060101010101" pitchFamily="49" charset="-122"/>
              </a:defRPr>
            </a:lvl2pPr>
            <a:lvl3pPr marL="1143000" indent="-228600">
              <a:defRPr kumimoji="1" sz="2400" b="1">
                <a:solidFill>
                  <a:schemeClr val="tx1"/>
                </a:solidFill>
                <a:latin typeface="Times New Roman" panose="02020603050405020304" pitchFamily="18" charset="0"/>
                <a:ea typeface="黑体" panose="02010609060101010101" pitchFamily="49" charset="-122"/>
              </a:defRPr>
            </a:lvl3pPr>
            <a:lvl4pPr marL="1600200" indent="-228600">
              <a:defRPr kumimoji="1" sz="2400" b="1">
                <a:solidFill>
                  <a:schemeClr val="tx1"/>
                </a:solidFill>
                <a:latin typeface="Times New Roman" panose="02020603050405020304" pitchFamily="18" charset="0"/>
                <a:ea typeface="黑体" panose="02010609060101010101" pitchFamily="49" charset="-122"/>
              </a:defRPr>
            </a:lvl4pPr>
            <a:lvl5pPr marL="2057400" indent="-22860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pPr algn="ctr">
              <a:defRPr/>
            </a:pPr>
            <a:endParaRPr kumimoji="0" lang="zh-CN" altLang="en-US" sz="2000">
              <a:solidFill>
                <a:srgbClr val="FFFFFF"/>
              </a:solidFill>
              <a:latin typeface="Arial" panose="020B0604020202020204" pitchFamily="34" charset="0"/>
              <a:ea typeface="宋体" pitchFamily="2" charset="-122"/>
            </a:endParaRPr>
          </a:p>
        </p:txBody>
      </p:sp>
      <p:sp>
        <p:nvSpPr>
          <p:cNvPr id="6148" name="Rectangle 26"/>
          <p:cNvSpPr>
            <a:spLocks noChangeArrowheads="1"/>
          </p:cNvSpPr>
          <p:nvPr/>
        </p:nvSpPr>
        <p:spPr bwMode="gray">
          <a:xfrm>
            <a:off x="3490913" y="4868863"/>
            <a:ext cx="8701087" cy="3841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b="1">
                <a:solidFill>
                  <a:schemeClr val="tx1"/>
                </a:solidFill>
                <a:latin typeface="Times New Roman" panose="02020603050405020304" pitchFamily="18" charset="0"/>
                <a:ea typeface="黑体" panose="02010609060101010101" pitchFamily="49" charset="-122"/>
              </a:defRPr>
            </a:lvl1pPr>
            <a:lvl2pPr marL="742950" indent="-285750">
              <a:defRPr kumimoji="1" sz="2400" b="1">
                <a:solidFill>
                  <a:schemeClr val="tx1"/>
                </a:solidFill>
                <a:latin typeface="Times New Roman" panose="02020603050405020304" pitchFamily="18" charset="0"/>
                <a:ea typeface="黑体" panose="02010609060101010101" pitchFamily="49" charset="-122"/>
              </a:defRPr>
            </a:lvl2pPr>
            <a:lvl3pPr marL="1143000" indent="-228600">
              <a:defRPr kumimoji="1" sz="2400" b="1">
                <a:solidFill>
                  <a:schemeClr val="tx1"/>
                </a:solidFill>
                <a:latin typeface="Times New Roman" panose="02020603050405020304" pitchFamily="18" charset="0"/>
                <a:ea typeface="黑体" panose="02010609060101010101" pitchFamily="49" charset="-122"/>
              </a:defRPr>
            </a:lvl3pPr>
            <a:lvl4pPr marL="1600200" indent="-228600">
              <a:defRPr kumimoji="1" sz="2400" b="1">
                <a:solidFill>
                  <a:schemeClr val="tx1"/>
                </a:solidFill>
                <a:latin typeface="Times New Roman" panose="02020603050405020304" pitchFamily="18" charset="0"/>
                <a:ea typeface="黑体" panose="02010609060101010101" pitchFamily="49" charset="-122"/>
              </a:defRPr>
            </a:lvl4pPr>
            <a:lvl5pPr marL="2057400" indent="-22860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pPr algn="ctr">
              <a:defRPr/>
            </a:pPr>
            <a:endParaRPr kumimoji="0" lang="zh-CN" altLang="en-US" sz="2000">
              <a:solidFill>
                <a:srgbClr val="FFFFFF"/>
              </a:solidFill>
              <a:latin typeface="Arial" panose="020B0604020202020204" pitchFamily="34" charset="0"/>
              <a:ea typeface="宋体" pitchFamily="2" charset="-122"/>
            </a:endParaRPr>
          </a:p>
        </p:txBody>
      </p:sp>
      <p:grpSp>
        <p:nvGrpSpPr>
          <p:cNvPr id="9221" name="Group 19"/>
          <p:cNvGrpSpPr/>
          <p:nvPr/>
        </p:nvGrpSpPr>
        <p:grpSpPr bwMode="auto">
          <a:xfrm>
            <a:off x="-7938" y="0"/>
            <a:ext cx="12206288" cy="6859588"/>
            <a:chOff x="0" y="0"/>
            <a:chExt cx="5764" cy="4321"/>
          </a:xfrm>
        </p:grpSpPr>
        <p:sp>
          <p:nvSpPr>
            <p:cNvPr id="6152" name="AutoShape 20"/>
            <p:cNvSpPr>
              <a:spLocks noChangeArrowheads="1"/>
            </p:cNvSpPr>
            <p:nvPr/>
          </p:nvSpPr>
          <p:spPr bwMode="gray">
            <a:xfrm>
              <a:off x="27" y="24"/>
              <a:ext cx="5712" cy="4274"/>
            </a:xfrm>
            <a:prstGeom prst="roundRect">
              <a:avLst>
                <a:gd name="adj" fmla="val 6227"/>
              </a:avLst>
            </a:prstGeom>
            <a:noFill/>
            <a:ln w="7620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lvl1pPr>
                <a:defRPr kumimoji="1" sz="2400" b="1">
                  <a:solidFill>
                    <a:schemeClr val="tx1"/>
                  </a:solidFill>
                  <a:latin typeface="Times New Roman" panose="02020603050405020304" pitchFamily="18" charset="0"/>
                  <a:ea typeface="黑体" panose="02010609060101010101" pitchFamily="49" charset="-122"/>
                </a:defRPr>
              </a:lvl1pPr>
              <a:lvl2pPr marL="742950" indent="-285750">
                <a:defRPr kumimoji="1" sz="2400" b="1">
                  <a:solidFill>
                    <a:schemeClr val="tx1"/>
                  </a:solidFill>
                  <a:latin typeface="Times New Roman" panose="02020603050405020304" pitchFamily="18" charset="0"/>
                  <a:ea typeface="黑体" panose="02010609060101010101" pitchFamily="49" charset="-122"/>
                </a:defRPr>
              </a:lvl2pPr>
              <a:lvl3pPr marL="1143000" indent="-228600">
                <a:defRPr kumimoji="1" sz="2400" b="1">
                  <a:solidFill>
                    <a:schemeClr val="tx1"/>
                  </a:solidFill>
                  <a:latin typeface="Times New Roman" panose="02020603050405020304" pitchFamily="18" charset="0"/>
                  <a:ea typeface="黑体" panose="02010609060101010101" pitchFamily="49" charset="-122"/>
                </a:defRPr>
              </a:lvl3pPr>
              <a:lvl4pPr marL="1600200" indent="-228600">
                <a:defRPr kumimoji="1" sz="2400" b="1">
                  <a:solidFill>
                    <a:schemeClr val="tx1"/>
                  </a:solidFill>
                  <a:latin typeface="Times New Roman" panose="02020603050405020304" pitchFamily="18" charset="0"/>
                  <a:ea typeface="黑体" panose="02010609060101010101" pitchFamily="49" charset="-122"/>
                </a:defRPr>
              </a:lvl4pPr>
              <a:lvl5pPr marL="2057400" indent="-22860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pPr algn="ctr">
                <a:defRPr/>
              </a:pPr>
              <a:endParaRPr kumimoji="0" lang="zh-CN" altLang="en-US" sz="2000">
                <a:solidFill>
                  <a:srgbClr val="FFFFFF"/>
                </a:solidFill>
                <a:latin typeface="Arial" panose="020B0604020202020204" pitchFamily="34" charset="0"/>
                <a:ea typeface="宋体" pitchFamily="2" charset="-122"/>
              </a:endParaRPr>
            </a:p>
          </p:txBody>
        </p:sp>
        <p:sp>
          <p:nvSpPr>
            <p:cNvPr id="9225" name="Freeform 21"/>
            <p:cNvSpPr/>
            <p:nvPr/>
          </p:nvSpPr>
          <p:spPr bwMode="gray">
            <a:xfrm>
              <a:off x="0" y="0"/>
              <a:ext cx="288" cy="282"/>
            </a:xfrm>
            <a:custGeom>
              <a:avLst/>
              <a:gdLst>
                <a:gd name="T0" fmla="*/ 2 w 288"/>
                <a:gd name="T1" fmla="*/ 282 h 282"/>
                <a:gd name="T2" fmla="*/ 82 w 288"/>
                <a:gd name="T3" fmla="*/ 144 h 282"/>
                <a:gd name="T4" fmla="*/ 165 w 288"/>
                <a:gd name="T5" fmla="*/ 36 h 282"/>
                <a:gd name="T6" fmla="*/ 288 w 288"/>
                <a:gd name="T7" fmla="*/ 0 h 282"/>
                <a:gd name="T8" fmla="*/ 0 w 288"/>
                <a:gd name="T9" fmla="*/ 0 h 2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8" h="282">
                  <a:moveTo>
                    <a:pt x="2" y="282"/>
                  </a:moveTo>
                  <a:lnTo>
                    <a:pt x="82" y="144"/>
                  </a:lnTo>
                  <a:lnTo>
                    <a:pt x="165" y="36"/>
                  </a:lnTo>
                  <a:lnTo>
                    <a:pt x="288" y="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226" name="Freeform 22"/>
            <p:cNvSpPr/>
            <p:nvPr/>
          </p:nvSpPr>
          <p:spPr bwMode="gray">
            <a:xfrm>
              <a:off x="5" y="3985"/>
              <a:ext cx="244" cy="336"/>
            </a:xfrm>
            <a:custGeom>
              <a:avLst/>
              <a:gdLst>
                <a:gd name="T0" fmla="*/ 272 w 243"/>
                <a:gd name="T1" fmla="*/ 335 h 336"/>
                <a:gd name="T2" fmla="*/ 151 w 243"/>
                <a:gd name="T3" fmla="*/ 239 h 336"/>
                <a:gd name="T4" fmla="*/ 30 w 243"/>
                <a:gd name="T5" fmla="*/ 144 h 336"/>
                <a:gd name="T6" fmla="*/ 0 w 243"/>
                <a:gd name="T7" fmla="*/ 0 h 336"/>
                <a:gd name="T8" fmla="*/ 1 w 243"/>
                <a:gd name="T9" fmla="*/ 336 h 3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3" h="336">
                  <a:moveTo>
                    <a:pt x="243" y="335"/>
                  </a:moveTo>
                  <a:lnTo>
                    <a:pt x="122" y="239"/>
                  </a:lnTo>
                  <a:lnTo>
                    <a:pt x="30" y="144"/>
                  </a:lnTo>
                  <a:lnTo>
                    <a:pt x="0" y="0"/>
                  </a:lnTo>
                  <a:lnTo>
                    <a:pt x="1" y="33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227" name="Freeform 23"/>
            <p:cNvSpPr/>
            <p:nvPr/>
          </p:nvSpPr>
          <p:spPr bwMode="gray">
            <a:xfrm>
              <a:off x="5511" y="4029"/>
              <a:ext cx="253" cy="290"/>
            </a:xfrm>
            <a:custGeom>
              <a:avLst/>
              <a:gdLst>
                <a:gd name="T0" fmla="*/ 2834 w 232"/>
                <a:gd name="T1" fmla="*/ 0 h 290"/>
                <a:gd name="T2" fmla="*/ 2024 w 232"/>
                <a:gd name="T3" fmla="*/ 144 h 290"/>
                <a:gd name="T4" fmla="*/ 1222 w 232"/>
                <a:gd name="T5" fmla="*/ 253 h 290"/>
                <a:gd name="T6" fmla="*/ 0 w 232"/>
                <a:gd name="T7" fmla="*/ 290 h 290"/>
                <a:gd name="T8" fmla="*/ 2863 w 232"/>
                <a:gd name="T9" fmla="*/ 287 h 2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 h="290">
                  <a:moveTo>
                    <a:pt x="229" y="0"/>
                  </a:moveTo>
                  <a:lnTo>
                    <a:pt x="164" y="144"/>
                  </a:lnTo>
                  <a:lnTo>
                    <a:pt x="98" y="253"/>
                  </a:lnTo>
                  <a:lnTo>
                    <a:pt x="0" y="290"/>
                  </a:lnTo>
                  <a:lnTo>
                    <a:pt x="232" y="287"/>
                  </a:lnTo>
                </a:path>
              </a:pathLst>
            </a:custGeom>
            <a:solidFill>
              <a:schemeClr val="bg1"/>
            </a:solidFill>
            <a:ln w="9525">
              <a:solidFill>
                <a:schemeClr val="bg1"/>
              </a:solidFill>
              <a:round/>
            </a:ln>
          </p:spPr>
          <p:txBody>
            <a:bodyPr/>
            <a:lstStyle/>
            <a:p>
              <a:endParaRPr lang="zh-CN" altLang="en-US"/>
            </a:p>
          </p:txBody>
        </p:sp>
        <p:sp>
          <p:nvSpPr>
            <p:cNvPr id="9228" name="Freeform 24"/>
            <p:cNvSpPr/>
            <p:nvPr/>
          </p:nvSpPr>
          <p:spPr bwMode="gray">
            <a:xfrm>
              <a:off x="5472" y="0"/>
              <a:ext cx="288" cy="288"/>
            </a:xfrm>
            <a:custGeom>
              <a:avLst/>
              <a:gdLst>
                <a:gd name="T0" fmla="*/ 0 w 288"/>
                <a:gd name="T1" fmla="*/ 0 h 288"/>
                <a:gd name="T2" fmla="*/ 144 w 288"/>
                <a:gd name="T3" fmla="*/ 82 h 288"/>
                <a:gd name="T4" fmla="*/ 252 w 288"/>
                <a:gd name="T5" fmla="*/ 165 h 288"/>
                <a:gd name="T6" fmla="*/ 288 w 288"/>
                <a:gd name="T7" fmla="*/ 288 h 288"/>
                <a:gd name="T8" fmla="*/ 288 w 288"/>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8" h="288">
                  <a:moveTo>
                    <a:pt x="0" y="0"/>
                  </a:moveTo>
                  <a:lnTo>
                    <a:pt x="144" y="82"/>
                  </a:lnTo>
                  <a:lnTo>
                    <a:pt x="252" y="165"/>
                  </a:lnTo>
                  <a:lnTo>
                    <a:pt x="288" y="288"/>
                  </a:lnTo>
                  <a:lnTo>
                    <a:pt x="288"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9222" name="Rectangle 3"/>
          <p:cNvSpPr>
            <a:spLocks noGrp="1" noChangeArrowheads="1"/>
          </p:cNvSpPr>
          <p:nvPr>
            <p:ph type="body" idx="1"/>
          </p:nvPr>
        </p:nvSpPr>
        <p:spPr bwMode="auto">
          <a:xfrm>
            <a:off x="609600" y="1304925"/>
            <a:ext cx="10972800" cy="494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223" name="Rectangle 2"/>
          <p:cNvSpPr>
            <a:spLocks noGrp="1" noChangeArrowheads="1"/>
          </p:cNvSpPr>
          <p:nvPr>
            <p:ph type="title"/>
          </p:nvPr>
        </p:nvSpPr>
        <p:spPr bwMode="white">
          <a:xfrm>
            <a:off x="609600" y="319088"/>
            <a:ext cx="108712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rtl="0" eaLnBrk="0" fontAlgn="base" hangingPunct="0">
        <a:spcBef>
          <a:spcPct val="0"/>
        </a:spcBef>
        <a:spcAft>
          <a:spcPct val="0"/>
        </a:spcAft>
        <a:defRPr sz="3600" b="1">
          <a:solidFill>
            <a:schemeClr val="bg1"/>
          </a:solidFill>
          <a:latin typeface="+mj-lt"/>
          <a:ea typeface="+mj-ea"/>
          <a:cs typeface="+mj-cs"/>
        </a:defRPr>
      </a:lvl1pPr>
      <a:lvl2pPr algn="l"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2pPr>
      <a:lvl3pPr algn="l"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3pPr>
      <a:lvl4pPr algn="l"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4pPr>
      <a:lvl5pPr algn="l"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5pPr>
      <a:lvl6pPr marL="457200" algn="l" rtl="0" fontAlgn="base">
        <a:spcBef>
          <a:spcPct val="0"/>
        </a:spcBef>
        <a:spcAft>
          <a:spcPct val="0"/>
        </a:spcAft>
        <a:defRPr sz="3600" b="1">
          <a:solidFill>
            <a:schemeClr val="bg1"/>
          </a:solidFill>
          <a:latin typeface="Arial" panose="020B0604020202020204" pitchFamily="34" charset="0"/>
          <a:ea typeface="宋体" pitchFamily="2" charset="-122"/>
        </a:defRPr>
      </a:lvl6pPr>
      <a:lvl7pPr marL="914400" algn="l" rtl="0" fontAlgn="base">
        <a:spcBef>
          <a:spcPct val="0"/>
        </a:spcBef>
        <a:spcAft>
          <a:spcPct val="0"/>
        </a:spcAft>
        <a:defRPr sz="3600" b="1">
          <a:solidFill>
            <a:schemeClr val="bg1"/>
          </a:solidFill>
          <a:latin typeface="Arial" panose="020B0604020202020204" pitchFamily="34" charset="0"/>
          <a:ea typeface="宋体" pitchFamily="2" charset="-122"/>
        </a:defRPr>
      </a:lvl7pPr>
      <a:lvl8pPr marL="1371600" algn="l" rtl="0" fontAlgn="base">
        <a:spcBef>
          <a:spcPct val="0"/>
        </a:spcBef>
        <a:spcAft>
          <a:spcPct val="0"/>
        </a:spcAft>
        <a:defRPr sz="3600" b="1">
          <a:solidFill>
            <a:schemeClr val="bg1"/>
          </a:solidFill>
          <a:latin typeface="Arial" panose="020B0604020202020204" pitchFamily="34" charset="0"/>
          <a:ea typeface="宋体" pitchFamily="2" charset="-122"/>
        </a:defRPr>
      </a:lvl8pPr>
      <a:lvl9pPr marL="1828800" algn="l" rtl="0" fontAlgn="base">
        <a:spcBef>
          <a:spcPct val="0"/>
        </a:spcBef>
        <a:spcAft>
          <a:spcPct val="0"/>
        </a:spcAft>
        <a:defRPr sz="3600" b="1">
          <a:solidFill>
            <a:schemeClr val="bg1"/>
          </a:solidFill>
          <a:latin typeface="Arial" panose="020B0604020202020204" pitchFamily="34" charset="0"/>
          <a:ea typeface="宋体" pitchFamily="2" charset="-122"/>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2" name="Rectangle 2"/>
          <p:cNvSpPr>
            <a:spLocks noGrp="1" noRot="1" noChangeArrowheads="1"/>
          </p:cNvSpPr>
          <p:nvPr>
            <p:ph type="title"/>
          </p:nvPr>
        </p:nvSpPr>
        <p:spPr bwMode="auto">
          <a:xfrm>
            <a:off x="431800" y="476250"/>
            <a:ext cx="1138713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43" name="Rectangle 3"/>
          <p:cNvSpPr>
            <a:spLocks noGrp="1" noRot="1" noChangeArrowheads="1"/>
          </p:cNvSpPr>
          <p:nvPr>
            <p:ph type="body" idx="1"/>
          </p:nvPr>
        </p:nvSpPr>
        <p:spPr bwMode="auto">
          <a:xfrm>
            <a:off x="406400" y="1981200"/>
            <a:ext cx="11387138"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2"/>
          </p:nvPr>
        </p:nvSpPr>
        <p:spPr bwMode="auto">
          <a:xfrm>
            <a:off x="401638" y="6076950"/>
            <a:ext cx="3052762" cy="476250"/>
          </a:xfrm>
          <a:prstGeom prst="rect">
            <a:avLst/>
          </a:prstGeom>
          <a:noFill/>
          <a:ln>
            <a:miter lim="800000"/>
          </a:ln>
        </p:spPr>
        <p:txBody>
          <a:bodyPr vert="horz" wrap="square" lIns="91440" tIns="45720" rIns="91440" bIns="45720" numCol="1" anchor="t" anchorCtr="0" compatLnSpc="1"/>
          <a:lstStyle>
            <a:lvl1pPr eaLnBrk="1" hangingPunct="1">
              <a:spcBef>
                <a:spcPct val="0"/>
              </a:spcBef>
              <a:defRPr kumimoji="0" sz="1400" b="0">
                <a:solidFill>
                  <a:srgbClr val="000000"/>
                </a:solidFill>
                <a:latin typeface="+mn-lt"/>
                <a:ea typeface="+mn-ea"/>
              </a:defRPr>
            </a:lvl1pPr>
          </a:lstStyle>
          <a:p>
            <a:pPr>
              <a:defRPr/>
            </a:pPr>
            <a:endParaRPr lang="en-US" altLang="zh-CN"/>
          </a:p>
        </p:txBody>
      </p:sp>
      <p:sp>
        <p:nvSpPr>
          <p:cNvPr id="8" name="Rectangle 5"/>
          <p:cNvSpPr>
            <a:spLocks noGrp="1" noChangeArrowheads="1"/>
          </p:cNvSpPr>
          <p:nvPr>
            <p:ph type="ftr" sz="quarter" idx="3"/>
          </p:nvPr>
        </p:nvSpPr>
        <p:spPr bwMode="auto">
          <a:xfrm>
            <a:off x="4165600" y="6076950"/>
            <a:ext cx="3860800" cy="476250"/>
          </a:xfrm>
          <a:prstGeom prst="rect">
            <a:avLst/>
          </a:prstGeom>
          <a:noFill/>
          <a:ln>
            <a:miter lim="800000"/>
          </a:ln>
        </p:spPr>
        <p:txBody>
          <a:bodyPr vert="horz" wrap="square" lIns="91440" tIns="45720" rIns="91440" bIns="45720" numCol="1" anchor="t" anchorCtr="0" compatLnSpc="1"/>
          <a:lstStyle>
            <a:lvl1pPr algn="ctr" eaLnBrk="1" hangingPunct="1">
              <a:spcBef>
                <a:spcPct val="0"/>
              </a:spcBef>
              <a:defRPr kumimoji="0" sz="1400" b="0">
                <a:solidFill>
                  <a:srgbClr val="000000"/>
                </a:solidFill>
                <a:latin typeface="+mn-lt"/>
                <a:ea typeface="+mn-ea"/>
              </a:defRPr>
            </a:lvl1pPr>
          </a:lstStyle>
          <a:p>
            <a:pPr>
              <a:defRPr/>
            </a:pPr>
            <a:endParaRPr lang="en-US" altLang="zh-CN"/>
          </a:p>
        </p:txBody>
      </p:sp>
      <p:sp>
        <p:nvSpPr>
          <p:cNvPr id="9" name="Rectangle 6"/>
          <p:cNvSpPr>
            <a:spLocks noGrp="1" noChangeArrowheads="1"/>
          </p:cNvSpPr>
          <p:nvPr>
            <p:ph type="sldNum" sz="quarter" idx="4"/>
          </p:nvPr>
        </p:nvSpPr>
        <p:spPr bwMode="auto">
          <a:xfrm>
            <a:off x="8737600" y="6076950"/>
            <a:ext cx="3052763" cy="476250"/>
          </a:xfrm>
          <a:prstGeom prst="rect">
            <a:avLst/>
          </a:prstGeom>
          <a:noFill/>
          <a:ln>
            <a:miter lim="800000"/>
          </a:ln>
        </p:spPr>
        <p:txBody>
          <a:bodyPr vert="horz" wrap="square" lIns="91440" tIns="45720" rIns="91440" bIns="45720" numCol="1" anchor="t" anchorCtr="0" compatLnSpc="1"/>
          <a:lstStyle>
            <a:lvl1pPr algn="r" eaLnBrk="1" hangingPunct="1">
              <a:spcBef>
                <a:spcPct val="0"/>
              </a:spcBef>
              <a:defRPr kumimoji="0" sz="1400" b="0">
                <a:solidFill>
                  <a:srgbClr val="000000"/>
                </a:solidFill>
                <a:latin typeface="Arial" panose="020B0604020202020204"/>
                <a:ea typeface="宋体"/>
              </a:defRPr>
            </a:lvl1pPr>
          </a:lstStyle>
          <a:p>
            <a:pPr>
              <a:defRPr/>
            </a:pPr>
            <a:fld id="{261BA703-A492-40DB-A9F0-3E5C2205F1BA}"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rtl="0" eaLnBrk="0" fontAlgn="base" hangingPunct="0">
        <a:spcBef>
          <a:spcPct val="0"/>
        </a:spcBef>
        <a:spcAft>
          <a:spcPct val="0"/>
        </a:spcAft>
        <a:defRPr sz="4400" b="1" kern="1200">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Arial" panose="020B0604020202020204" pitchFamily="34" charset="0"/>
          <a:ea typeface="宋体" pitchFamily="2" charset="-122"/>
        </a:defRPr>
      </a:lvl2pPr>
      <a:lvl3pPr algn="ctr" rtl="0" eaLnBrk="0" fontAlgn="base" hangingPunct="0">
        <a:spcBef>
          <a:spcPct val="0"/>
        </a:spcBef>
        <a:spcAft>
          <a:spcPct val="0"/>
        </a:spcAft>
        <a:defRPr sz="4400" b="1">
          <a:solidFill>
            <a:schemeClr val="tx2"/>
          </a:solidFill>
          <a:latin typeface="Arial" panose="020B0604020202020204" pitchFamily="34" charset="0"/>
          <a:ea typeface="宋体" pitchFamily="2" charset="-122"/>
        </a:defRPr>
      </a:lvl3pPr>
      <a:lvl4pPr algn="ctr" rtl="0" eaLnBrk="0" fontAlgn="base" hangingPunct="0">
        <a:spcBef>
          <a:spcPct val="0"/>
        </a:spcBef>
        <a:spcAft>
          <a:spcPct val="0"/>
        </a:spcAft>
        <a:defRPr sz="4400" b="1">
          <a:solidFill>
            <a:schemeClr val="tx2"/>
          </a:solidFill>
          <a:latin typeface="Arial" panose="020B0604020202020204" pitchFamily="34" charset="0"/>
          <a:ea typeface="宋体" pitchFamily="2" charset="-122"/>
        </a:defRPr>
      </a:lvl4pPr>
      <a:lvl5pPr algn="ctr" rtl="0" eaLnBrk="0" fontAlgn="base" hangingPunct="0">
        <a:spcBef>
          <a:spcPct val="0"/>
        </a:spcBef>
        <a:spcAft>
          <a:spcPct val="0"/>
        </a:spcAft>
        <a:defRPr sz="4400" b="1">
          <a:solidFill>
            <a:schemeClr val="tx2"/>
          </a:solidFill>
          <a:latin typeface="Arial" panose="020B0604020202020204" pitchFamily="34" charset="0"/>
          <a:ea typeface="宋体"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宋体"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宋体"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宋体"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宋体" pitchFamily="2" charset="-122"/>
        </a:defRPr>
      </a:lvl9pPr>
    </p:titleStyle>
    <p:body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b="1"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b="1"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b="1"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b="1"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nvGraphicFramePr>
        <p:xfrm>
          <a:off x="96838" y="61913"/>
          <a:ext cx="12023725" cy="1031875"/>
        </p:xfrm>
        <a:graphic>
          <a:graphicData uri="http://schemas.openxmlformats.org/presentationml/2006/ole">
            <mc:AlternateContent xmlns:mc="http://schemas.openxmlformats.org/markup-compatibility/2006">
              <mc:Choice xmlns:v="urn:schemas-microsoft-com:vml" Requires="v">
                <p:oleObj spid="_x0000_s175123" name="Image" r:id="rId12" imgW="8610600" imgH="1308100" progId="Photoshop.Image.6">
                  <p:embed/>
                </p:oleObj>
              </mc:Choice>
              <mc:Fallback>
                <p:oleObj name="Image" r:id="rId12" imgW="8610600" imgH="1308100" progId="Photoshop.Image.6">
                  <p:embed/>
                  <p:pic>
                    <p:nvPicPr>
                      <p:cNvPr id="0" name="Object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6838" y="61913"/>
                        <a:ext cx="12023725"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1" name="Rectangle 3"/>
          <p:cNvSpPr>
            <a:spLocks noChangeArrowheads="1"/>
          </p:cNvSpPr>
          <p:nvPr/>
        </p:nvSpPr>
        <p:spPr bwMode="invGray">
          <a:xfrm>
            <a:off x="84138" y="6453188"/>
            <a:ext cx="11987212" cy="37306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b="1">
                <a:solidFill>
                  <a:schemeClr val="tx1"/>
                </a:solidFill>
                <a:latin typeface="Times New Roman" panose="02020603050405020304" pitchFamily="18" charset="0"/>
                <a:ea typeface="黑体" panose="02010609060101010101" pitchFamily="49" charset="-122"/>
              </a:defRPr>
            </a:lvl1pPr>
            <a:lvl2pPr marL="742950" indent="-285750">
              <a:defRPr kumimoji="1" sz="2400" b="1">
                <a:solidFill>
                  <a:schemeClr val="tx1"/>
                </a:solidFill>
                <a:latin typeface="Times New Roman" panose="02020603050405020304" pitchFamily="18" charset="0"/>
                <a:ea typeface="黑体" panose="02010609060101010101" pitchFamily="49" charset="-122"/>
              </a:defRPr>
            </a:lvl2pPr>
            <a:lvl3pPr marL="1143000" indent="-228600">
              <a:defRPr kumimoji="1" sz="2400" b="1">
                <a:solidFill>
                  <a:schemeClr val="tx1"/>
                </a:solidFill>
                <a:latin typeface="Times New Roman" panose="02020603050405020304" pitchFamily="18" charset="0"/>
                <a:ea typeface="黑体" panose="02010609060101010101" pitchFamily="49" charset="-122"/>
              </a:defRPr>
            </a:lvl3pPr>
            <a:lvl4pPr marL="1600200" indent="-228600">
              <a:defRPr kumimoji="1" sz="2400" b="1">
                <a:solidFill>
                  <a:schemeClr val="tx1"/>
                </a:solidFill>
                <a:latin typeface="Times New Roman" panose="02020603050405020304" pitchFamily="18" charset="0"/>
                <a:ea typeface="黑体" panose="02010609060101010101" pitchFamily="49" charset="-122"/>
              </a:defRPr>
            </a:lvl4pPr>
            <a:lvl5pPr marL="2057400" indent="-22860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rgbClr val="FFFFFF"/>
              </a:solidFill>
              <a:effectLst/>
              <a:uLnTx/>
              <a:uFillTx/>
              <a:latin typeface="Arial" panose="020B0604020202020204" pitchFamily="34" charset="0"/>
              <a:ea typeface="宋体" pitchFamily="2" charset="-122"/>
              <a:cs typeface="+mn-cs"/>
            </a:endParaRPr>
          </a:p>
        </p:txBody>
      </p:sp>
      <p:sp>
        <p:nvSpPr>
          <p:cNvPr id="2052" name="Rectangle 4"/>
          <p:cNvSpPr>
            <a:spLocks noChangeArrowheads="1"/>
          </p:cNvSpPr>
          <p:nvPr/>
        </p:nvSpPr>
        <p:spPr bwMode="ltGray">
          <a:xfrm>
            <a:off x="119063" y="1135063"/>
            <a:ext cx="11939587" cy="5265737"/>
          </a:xfrm>
          <a:prstGeom prst="rect">
            <a:avLst/>
          </a:prstGeom>
          <a:noFill/>
          <a:ln w="28575">
            <a:solidFill>
              <a:schemeClr val="bg2"/>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kumimoji="1" sz="2400" b="1">
                <a:solidFill>
                  <a:schemeClr val="tx1"/>
                </a:solidFill>
                <a:latin typeface="Times New Roman" panose="02020603050405020304" pitchFamily="18" charset="0"/>
                <a:ea typeface="黑体" panose="02010609060101010101" pitchFamily="49" charset="-122"/>
              </a:defRPr>
            </a:lvl1pPr>
            <a:lvl2pPr marL="742950" indent="-285750">
              <a:defRPr kumimoji="1" sz="2400" b="1">
                <a:solidFill>
                  <a:schemeClr val="tx1"/>
                </a:solidFill>
                <a:latin typeface="Times New Roman" panose="02020603050405020304" pitchFamily="18" charset="0"/>
                <a:ea typeface="黑体" panose="02010609060101010101" pitchFamily="49" charset="-122"/>
              </a:defRPr>
            </a:lvl2pPr>
            <a:lvl3pPr marL="1143000" indent="-228600">
              <a:defRPr kumimoji="1" sz="2400" b="1">
                <a:solidFill>
                  <a:schemeClr val="tx1"/>
                </a:solidFill>
                <a:latin typeface="Times New Roman" panose="02020603050405020304" pitchFamily="18" charset="0"/>
                <a:ea typeface="黑体" panose="02010609060101010101" pitchFamily="49" charset="-122"/>
              </a:defRPr>
            </a:lvl3pPr>
            <a:lvl4pPr marL="1600200" indent="-228600">
              <a:defRPr kumimoji="1" sz="2400" b="1">
                <a:solidFill>
                  <a:schemeClr val="tx1"/>
                </a:solidFill>
                <a:latin typeface="Times New Roman" panose="02020603050405020304" pitchFamily="18" charset="0"/>
                <a:ea typeface="黑体" panose="02010609060101010101" pitchFamily="49" charset="-122"/>
              </a:defRPr>
            </a:lvl4pPr>
            <a:lvl5pPr marL="2057400" indent="-22860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rgbClr val="FFFFFF"/>
              </a:solidFill>
              <a:effectLst/>
              <a:uLnTx/>
              <a:uFillTx/>
              <a:latin typeface="Arial" panose="020B0604020202020204" pitchFamily="34" charset="0"/>
              <a:ea typeface="宋体" pitchFamily="2" charset="-122"/>
              <a:cs typeface="+mn-cs"/>
            </a:endParaRPr>
          </a:p>
        </p:txBody>
      </p:sp>
      <p:sp>
        <p:nvSpPr>
          <p:cNvPr id="1029" name="Rectangle 5"/>
          <p:cNvSpPr>
            <a:spLocks noGrp="1" noChangeArrowheads="1"/>
          </p:cNvSpPr>
          <p:nvPr>
            <p:ph type="body" idx="1"/>
          </p:nvPr>
        </p:nvSpPr>
        <p:spPr bwMode="auto">
          <a:xfrm>
            <a:off x="609600" y="1304925"/>
            <a:ext cx="10972800" cy="494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9574" name="Rectangle 6"/>
          <p:cNvSpPr>
            <a:spLocks noGrp="1" noChangeArrowheads="1"/>
          </p:cNvSpPr>
          <p:nvPr>
            <p:ph type="dt" sz="half" idx="2"/>
          </p:nvPr>
        </p:nvSpPr>
        <p:spPr bwMode="auto">
          <a:xfrm>
            <a:off x="609600" y="6400800"/>
            <a:ext cx="2844800" cy="320675"/>
          </a:xfrm>
          <a:prstGeom prst="rect">
            <a:avLst/>
          </a:prstGeom>
          <a:noFill/>
          <a:ln w="9525">
            <a:noFill/>
            <a:miter lim="800000"/>
          </a:ln>
          <a:effectLst/>
        </p:spPr>
        <p:txBody>
          <a:bodyPr vert="horz" wrap="square" lIns="91440" tIns="45720" rIns="91440" bIns="45720" numCol="1" anchor="t" anchorCtr="0" compatLnSpc="1"/>
          <a:lstStyle>
            <a:lvl1pPr algn="l" eaLnBrk="1" hangingPunct="1">
              <a:spcBef>
                <a:spcPct val="0"/>
              </a:spcBef>
              <a:buFontTx/>
              <a:buNone/>
              <a:defRPr kumimoji="0" sz="1400" b="0">
                <a:solidFill>
                  <a:srgbClr val="002A00"/>
                </a:solidFill>
                <a:latin typeface="+mj-lt"/>
                <a:ea typeface="+mn-ea"/>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109575" name="Rectangle 7"/>
          <p:cNvSpPr>
            <a:spLocks noGrp="1" noChangeArrowheads="1"/>
          </p:cNvSpPr>
          <p:nvPr>
            <p:ph type="ftr" sz="quarter" idx="3"/>
          </p:nvPr>
        </p:nvSpPr>
        <p:spPr bwMode="auto">
          <a:xfrm>
            <a:off x="4165600" y="6400800"/>
            <a:ext cx="3860800" cy="320675"/>
          </a:xfrm>
          <a:prstGeom prst="rect">
            <a:avLst/>
          </a:prstGeom>
          <a:noFill/>
          <a:ln w="9525">
            <a:noFill/>
            <a:miter lim="800000"/>
          </a:ln>
          <a:effectLst/>
        </p:spPr>
        <p:txBody>
          <a:bodyPr vert="horz" wrap="square" lIns="91440" tIns="45720" rIns="91440" bIns="45720" numCol="1" anchor="t" anchorCtr="0" compatLnSpc="1"/>
          <a:lstStyle>
            <a:lvl1pPr algn="ctr" eaLnBrk="1" hangingPunct="1">
              <a:spcBef>
                <a:spcPct val="0"/>
              </a:spcBef>
              <a:buFontTx/>
              <a:buNone/>
              <a:defRPr kumimoji="0" sz="1400" b="0">
                <a:solidFill>
                  <a:srgbClr val="002A00"/>
                </a:solidFill>
                <a:latin typeface="+mj-lt"/>
                <a:ea typeface="+mn-ea"/>
                <a:cs typeface="+mn-cs"/>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109576" name="Rectangle 8"/>
          <p:cNvSpPr>
            <a:spLocks noGrp="1" noChangeArrowheads="1"/>
          </p:cNvSpPr>
          <p:nvPr>
            <p:ph type="sldNum" sz="quarter" idx="4"/>
          </p:nvPr>
        </p:nvSpPr>
        <p:spPr bwMode="auto">
          <a:xfrm>
            <a:off x="8737600" y="6524625"/>
            <a:ext cx="2844800" cy="152400"/>
          </a:xfrm>
          <a:prstGeom prst="rect">
            <a:avLst/>
          </a:prstGeom>
          <a:noFill/>
          <a:ln w="9525">
            <a:noFill/>
            <a:miter lim="800000"/>
          </a:ln>
          <a:effectLst/>
        </p:spPr>
        <p:txBody>
          <a:bodyPr vert="horz" wrap="square" lIns="91440" tIns="45720" rIns="91440" bIns="45720" numCol="1" anchor="t" anchorCtr="0" compatLnSpc="1"/>
          <a:lstStyle>
            <a:lvl1pPr algn="r" eaLnBrk="1" hangingPunct="1">
              <a:spcBef>
                <a:spcPct val="0"/>
              </a:spcBef>
              <a:buFontTx/>
              <a:buNone/>
              <a:defRPr kumimoji="0" sz="1000" b="1">
                <a:solidFill>
                  <a:srgbClr val="FFFFFF"/>
                </a:solidFill>
                <a:latin typeface="+mn-lt"/>
                <a:ea typeface="+mn-ea"/>
                <a:cs typeface="+mn-cs"/>
              </a:defRPr>
            </a:lvl1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rPr>
              <a:t>www.themegallery.com</a:t>
            </a:r>
            <a:endPar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endParaRPr>
          </a:p>
        </p:txBody>
      </p:sp>
      <p:sp>
        <p:nvSpPr>
          <p:cNvPr id="1033" name="Rectangle 9"/>
          <p:cNvSpPr>
            <a:spLocks noGrp="1" noChangeArrowheads="1"/>
          </p:cNvSpPr>
          <p:nvPr>
            <p:ph type="title"/>
          </p:nvPr>
        </p:nvSpPr>
        <p:spPr bwMode="white">
          <a:xfrm>
            <a:off x="609600" y="319088"/>
            <a:ext cx="108712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grpSp>
        <p:nvGrpSpPr>
          <p:cNvPr id="1034" name="Group 12"/>
          <p:cNvGrpSpPr/>
          <p:nvPr/>
        </p:nvGrpSpPr>
        <p:grpSpPr bwMode="auto">
          <a:xfrm>
            <a:off x="-7938" y="0"/>
            <a:ext cx="12206288" cy="6859588"/>
            <a:chOff x="0" y="0"/>
            <a:chExt cx="5764" cy="4321"/>
          </a:xfrm>
        </p:grpSpPr>
        <p:sp>
          <p:nvSpPr>
            <p:cNvPr id="2059" name="AutoShape 13"/>
            <p:cNvSpPr>
              <a:spLocks noChangeArrowheads="1"/>
            </p:cNvSpPr>
            <p:nvPr/>
          </p:nvSpPr>
          <p:spPr bwMode="white">
            <a:xfrm>
              <a:off x="27" y="24"/>
              <a:ext cx="5712" cy="4274"/>
            </a:xfrm>
            <a:prstGeom prst="roundRect">
              <a:avLst>
                <a:gd name="adj" fmla="val 6227"/>
              </a:avLst>
            </a:prstGeom>
            <a:noFill/>
            <a:ln w="7620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lvl1pPr>
                <a:defRPr kumimoji="1" sz="2400" b="1">
                  <a:solidFill>
                    <a:schemeClr val="tx1"/>
                  </a:solidFill>
                  <a:latin typeface="Times New Roman" panose="02020603050405020304" pitchFamily="18" charset="0"/>
                  <a:ea typeface="黑体" panose="02010609060101010101" pitchFamily="49" charset="-122"/>
                </a:defRPr>
              </a:lvl1pPr>
              <a:lvl2pPr marL="742950" indent="-285750">
                <a:defRPr kumimoji="1" sz="2400" b="1">
                  <a:solidFill>
                    <a:schemeClr val="tx1"/>
                  </a:solidFill>
                  <a:latin typeface="Times New Roman" panose="02020603050405020304" pitchFamily="18" charset="0"/>
                  <a:ea typeface="黑体" panose="02010609060101010101" pitchFamily="49" charset="-122"/>
                </a:defRPr>
              </a:lvl2pPr>
              <a:lvl3pPr marL="1143000" indent="-228600">
                <a:defRPr kumimoji="1" sz="2400" b="1">
                  <a:solidFill>
                    <a:schemeClr val="tx1"/>
                  </a:solidFill>
                  <a:latin typeface="Times New Roman" panose="02020603050405020304" pitchFamily="18" charset="0"/>
                  <a:ea typeface="黑体" panose="02010609060101010101" pitchFamily="49" charset="-122"/>
                </a:defRPr>
              </a:lvl3pPr>
              <a:lvl4pPr marL="1600200" indent="-228600">
                <a:defRPr kumimoji="1" sz="2400" b="1">
                  <a:solidFill>
                    <a:schemeClr val="tx1"/>
                  </a:solidFill>
                  <a:latin typeface="Times New Roman" panose="02020603050405020304" pitchFamily="18" charset="0"/>
                  <a:ea typeface="黑体" panose="02010609060101010101" pitchFamily="49" charset="-122"/>
                </a:defRPr>
              </a:lvl4pPr>
              <a:lvl5pPr marL="2057400" indent="-22860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rgbClr val="FFFFFF"/>
                </a:solidFill>
                <a:effectLst/>
                <a:uLnTx/>
                <a:uFillTx/>
                <a:latin typeface="Arial" panose="020B0604020202020204" pitchFamily="34" charset="0"/>
                <a:ea typeface="宋体" pitchFamily="2" charset="-122"/>
                <a:cs typeface="+mn-cs"/>
              </a:endParaRPr>
            </a:p>
          </p:txBody>
        </p:sp>
        <p:sp>
          <p:nvSpPr>
            <p:cNvPr id="1036" name="Freeform 14"/>
            <p:cNvSpPr/>
            <p:nvPr/>
          </p:nvSpPr>
          <p:spPr bwMode="white">
            <a:xfrm>
              <a:off x="0" y="0"/>
              <a:ext cx="288" cy="282"/>
            </a:xfrm>
            <a:custGeom>
              <a:avLst/>
              <a:gdLst>
                <a:gd name="T0" fmla="*/ 2 w 288"/>
                <a:gd name="T1" fmla="*/ 282 h 282"/>
                <a:gd name="T2" fmla="*/ 82 w 288"/>
                <a:gd name="T3" fmla="*/ 144 h 282"/>
                <a:gd name="T4" fmla="*/ 165 w 288"/>
                <a:gd name="T5" fmla="*/ 36 h 282"/>
                <a:gd name="T6" fmla="*/ 288 w 288"/>
                <a:gd name="T7" fmla="*/ 0 h 282"/>
                <a:gd name="T8" fmla="*/ 0 w 288"/>
                <a:gd name="T9" fmla="*/ 0 h 2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8" h="282">
                  <a:moveTo>
                    <a:pt x="2" y="282"/>
                  </a:moveTo>
                  <a:lnTo>
                    <a:pt x="82" y="144"/>
                  </a:lnTo>
                  <a:lnTo>
                    <a:pt x="165" y="36"/>
                  </a:lnTo>
                  <a:lnTo>
                    <a:pt x="288" y="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1037" name="Freeform 15"/>
            <p:cNvSpPr/>
            <p:nvPr/>
          </p:nvSpPr>
          <p:spPr bwMode="white">
            <a:xfrm>
              <a:off x="5" y="3985"/>
              <a:ext cx="244" cy="336"/>
            </a:xfrm>
            <a:custGeom>
              <a:avLst/>
              <a:gdLst>
                <a:gd name="T0" fmla="*/ 275 w 243"/>
                <a:gd name="T1" fmla="*/ 335 h 336"/>
                <a:gd name="T2" fmla="*/ 154 w 243"/>
                <a:gd name="T3" fmla="*/ 239 h 336"/>
                <a:gd name="T4" fmla="*/ 30 w 243"/>
                <a:gd name="T5" fmla="*/ 144 h 336"/>
                <a:gd name="T6" fmla="*/ 0 w 243"/>
                <a:gd name="T7" fmla="*/ 0 h 336"/>
                <a:gd name="T8" fmla="*/ 1 w 243"/>
                <a:gd name="T9" fmla="*/ 336 h 3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3" h="336">
                  <a:moveTo>
                    <a:pt x="243" y="335"/>
                  </a:moveTo>
                  <a:lnTo>
                    <a:pt x="122" y="239"/>
                  </a:lnTo>
                  <a:lnTo>
                    <a:pt x="30" y="144"/>
                  </a:lnTo>
                  <a:lnTo>
                    <a:pt x="0" y="0"/>
                  </a:lnTo>
                  <a:lnTo>
                    <a:pt x="1" y="33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1038" name="Freeform 16"/>
            <p:cNvSpPr/>
            <p:nvPr/>
          </p:nvSpPr>
          <p:spPr bwMode="white">
            <a:xfrm>
              <a:off x="5511" y="4029"/>
              <a:ext cx="253" cy="290"/>
            </a:xfrm>
            <a:custGeom>
              <a:avLst/>
              <a:gdLst>
                <a:gd name="T0" fmla="*/ 3676 w 232"/>
                <a:gd name="T1" fmla="*/ 0 h 290"/>
                <a:gd name="T2" fmla="*/ 2625 w 232"/>
                <a:gd name="T3" fmla="*/ 144 h 290"/>
                <a:gd name="T4" fmla="*/ 1586 w 232"/>
                <a:gd name="T5" fmla="*/ 253 h 290"/>
                <a:gd name="T6" fmla="*/ 0 w 232"/>
                <a:gd name="T7" fmla="*/ 290 h 290"/>
                <a:gd name="T8" fmla="*/ 3713 w 232"/>
                <a:gd name="T9" fmla="*/ 287 h 2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 h="290">
                  <a:moveTo>
                    <a:pt x="229" y="0"/>
                  </a:moveTo>
                  <a:lnTo>
                    <a:pt x="164" y="144"/>
                  </a:lnTo>
                  <a:lnTo>
                    <a:pt x="98" y="253"/>
                  </a:lnTo>
                  <a:lnTo>
                    <a:pt x="0" y="290"/>
                  </a:lnTo>
                  <a:lnTo>
                    <a:pt x="232" y="287"/>
                  </a:lnTo>
                </a:path>
              </a:pathLst>
            </a:custGeom>
            <a:solidFill>
              <a:schemeClr val="bg1"/>
            </a:solidFill>
            <a:ln w="9525">
              <a:solidFill>
                <a:schemeClr val="bg1"/>
              </a:solid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1039" name="Freeform 17"/>
            <p:cNvSpPr/>
            <p:nvPr/>
          </p:nvSpPr>
          <p:spPr bwMode="white">
            <a:xfrm>
              <a:off x="5472" y="0"/>
              <a:ext cx="288" cy="288"/>
            </a:xfrm>
            <a:custGeom>
              <a:avLst/>
              <a:gdLst>
                <a:gd name="T0" fmla="*/ 0 w 288"/>
                <a:gd name="T1" fmla="*/ 0 h 288"/>
                <a:gd name="T2" fmla="*/ 144 w 288"/>
                <a:gd name="T3" fmla="*/ 82 h 288"/>
                <a:gd name="T4" fmla="*/ 252 w 288"/>
                <a:gd name="T5" fmla="*/ 165 h 288"/>
                <a:gd name="T6" fmla="*/ 288 w 288"/>
                <a:gd name="T7" fmla="*/ 288 h 288"/>
                <a:gd name="T8" fmla="*/ 288 w 288"/>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8" h="288">
                  <a:moveTo>
                    <a:pt x="0" y="0"/>
                  </a:moveTo>
                  <a:lnTo>
                    <a:pt x="144" y="82"/>
                  </a:lnTo>
                  <a:lnTo>
                    <a:pt x="252" y="165"/>
                  </a:lnTo>
                  <a:lnTo>
                    <a:pt x="288" y="288"/>
                  </a:lnTo>
                  <a:lnTo>
                    <a:pt x="288"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gr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0" fontAlgn="base" hangingPunct="0">
        <a:spcBef>
          <a:spcPct val="0"/>
        </a:spcBef>
        <a:spcAft>
          <a:spcPct val="0"/>
        </a:spcAft>
        <a:defRPr sz="3600" b="1">
          <a:solidFill>
            <a:schemeClr val="bg1"/>
          </a:solidFill>
          <a:latin typeface="+mj-lt"/>
          <a:ea typeface="+mj-ea"/>
          <a:cs typeface="+mj-cs"/>
        </a:defRPr>
      </a:lvl1pPr>
      <a:lvl2pPr algn="l"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2pPr>
      <a:lvl3pPr algn="l"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3pPr>
      <a:lvl4pPr algn="l"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4pPr>
      <a:lvl5pPr algn="l"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5pPr>
      <a:lvl6pPr marL="457200" algn="l" rtl="0" fontAlgn="base">
        <a:spcBef>
          <a:spcPct val="0"/>
        </a:spcBef>
        <a:spcAft>
          <a:spcPct val="0"/>
        </a:spcAft>
        <a:defRPr sz="3600" b="1">
          <a:solidFill>
            <a:schemeClr val="bg1"/>
          </a:solidFill>
          <a:latin typeface="Arial" panose="020B0604020202020204" pitchFamily="34" charset="0"/>
          <a:ea typeface="宋体" pitchFamily="2" charset="-122"/>
        </a:defRPr>
      </a:lvl6pPr>
      <a:lvl7pPr marL="914400" algn="l" rtl="0" fontAlgn="base">
        <a:spcBef>
          <a:spcPct val="0"/>
        </a:spcBef>
        <a:spcAft>
          <a:spcPct val="0"/>
        </a:spcAft>
        <a:defRPr sz="3600" b="1">
          <a:solidFill>
            <a:schemeClr val="bg1"/>
          </a:solidFill>
          <a:latin typeface="Arial" panose="020B0604020202020204" pitchFamily="34" charset="0"/>
          <a:ea typeface="宋体" pitchFamily="2" charset="-122"/>
        </a:defRPr>
      </a:lvl7pPr>
      <a:lvl8pPr marL="1371600" algn="l" rtl="0" fontAlgn="base">
        <a:spcBef>
          <a:spcPct val="0"/>
        </a:spcBef>
        <a:spcAft>
          <a:spcPct val="0"/>
        </a:spcAft>
        <a:defRPr sz="3600" b="1">
          <a:solidFill>
            <a:schemeClr val="bg1"/>
          </a:solidFill>
          <a:latin typeface="Arial" panose="020B0604020202020204" pitchFamily="34" charset="0"/>
          <a:ea typeface="宋体" pitchFamily="2" charset="-122"/>
        </a:defRPr>
      </a:lvl8pPr>
      <a:lvl9pPr marL="1828800" algn="l" rtl="0" fontAlgn="base">
        <a:spcBef>
          <a:spcPct val="0"/>
        </a:spcBef>
        <a:spcAft>
          <a:spcPct val="0"/>
        </a:spcAft>
        <a:defRPr sz="3600" b="1">
          <a:solidFill>
            <a:schemeClr val="bg1"/>
          </a:solidFill>
          <a:latin typeface="Arial" panose="020B0604020202020204" pitchFamily="34" charset="0"/>
          <a:ea typeface="宋体" pitchFamily="2" charset="-122"/>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j-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ea typeface="+mn-ea"/>
        </a:defRPr>
      </a:lvl3pPr>
      <a:lvl4pPr marL="1600200" indent="-228600" algn="l" rtl="0" eaLnBrk="0" fontAlgn="base" hangingPunct="0">
        <a:spcBef>
          <a:spcPct val="20000"/>
        </a:spcBef>
        <a:spcAft>
          <a:spcPct val="0"/>
        </a:spcAft>
        <a:buChar char="–"/>
        <a:defRPr sz="2000">
          <a:solidFill>
            <a:schemeClr val="tx1"/>
          </a:solidFill>
          <a:latin typeface="+mj-lt"/>
          <a:ea typeface="+mn-ea"/>
        </a:defRPr>
      </a:lvl4pPr>
      <a:lvl5pPr marL="2057400" indent="-228600" algn="l" rtl="0" eaLnBrk="0" fontAlgn="base" hangingPunct="0">
        <a:spcBef>
          <a:spcPct val="20000"/>
        </a:spcBef>
        <a:spcAft>
          <a:spcPct val="0"/>
        </a:spcAft>
        <a:buChar char="»"/>
        <a:defRPr sz="2000">
          <a:solidFill>
            <a:schemeClr val="tx1"/>
          </a:solidFill>
          <a:latin typeface="+mj-lt"/>
          <a:ea typeface="+mn-ea"/>
        </a:defRPr>
      </a:lvl5pPr>
      <a:lvl6pPr marL="2514600" indent="-228600" algn="l" rtl="0" fontAlgn="base">
        <a:spcBef>
          <a:spcPct val="20000"/>
        </a:spcBef>
        <a:spcAft>
          <a:spcPct val="0"/>
        </a:spcAft>
        <a:buChar char="»"/>
        <a:defRPr sz="2000">
          <a:solidFill>
            <a:schemeClr val="tx1"/>
          </a:solidFill>
          <a:latin typeface="+mj-lt"/>
          <a:ea typeface="+mn-ea"/>
        </a:defRPr>
      </a:lvl6pPr>
      <a:lvl7pPr marL="2971800" indent="-228600" algn="l" rtl="0" fontAlgn="base">
        <a:spcBef>
          <a:spcPct val="20000"/>
        </a:spcBef>
        <a:spcAft>
          <a:spcPct val="0"/>
        </a:spcAft>
        <a:buChar char="»"/>
        <a:defRPr sz="2000">
          <a:solidFill>
            <a:schemeClr val="tx1"/>
          </a:solidFill>
          <a:latin typeface="+mj-lt"/>
          <a:ea typeface="+mn-ea"/>
        </a:defRPr>
      </a:lvl7pPr>
      <a:lvl8pPr marL="3429000" indent="-228600" algn="l" rtl="0" fontAlgn="base">
        <a:spcBef>
          <a:spcPct val="20000"/>
        </a:spcBef>
        <a:spcAft>
          <a:spcPct val="0"/>
        </a:spcAft>
        <a:buChar char="»"/>
        <a:defRPr sz="2000">
          <a:solidFill>
            <a:schemeClr val="tx1"/>
          </a:solidFill>
          <a:latin typeface="+mj-lt"/>
          <a:ea typeface="+mn-ea"/>
        </a:defRPr>
      </a:lvl8pPr>
      <a:lvl9pPr marL="3886200" indent="-228600" algn="l" rtl="0" fontAlgn="base">
        <a:spcBef>
          <a:spcPct val="20000"/>
        </a:spcBef>
        <a:spcAft>
          <a:spcPct val="0"/>
        </a:spcAft>
        <a:buChar char="»"/>
        <a:defRPr sz="20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146" name="Object 2"/>
          <p:cNvGraphicFramePr>
            <a:graphicFrameLocks noChangeAspect="1"/>
          </p:cNvGraphicFramePr>
          <p:nvPr/>
        </p:nvGraphicFramePr>
        <p:xfrm>
          <a:off x="96838" y="61913"/>
          <a:ext cx="12023725" cy="1031875"/>
        </p:xfrm>
        <a:graphic>
          <a:graphicData uri="http://schemas.openxmlformats.org/presentationml/2006/ole">
            <mc:AlternateContent xmlns:mc="http://schemas.openxmlformats.org/markup-compatibility/2006">
              <mc:Choice xmlns:v="urn:schemas-microsoft-com:vml" Requires="v">
                <p:oleObj spid="_x0000_s176145" name="Image" r:id="rId12" imgW="8610600" imgH="1308100" progId="Photoshop.Image.6">
                  <p:embed/>
                </p:oleObj>
              </mc:Choice>
              <mc:Fallback>
                <p:oleObj name="Image" r:id="rId12" imgW="8610600" imgH="1308100" progId="Photoshop.Image.6">
                  <p:embed/>
                  <p:pic>
                    <p:nvPicPr>
                      <p:cNvPr id="0" name="Object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6838" y="61913"/>
                        <a:ext cx="12023725"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1" name="Rectangle 3"/>
          <p:cNvSpPr>
            <a:spLocks noChangeArrowheads="1"/>
          </p:cNvSpPr>
          <p:nvPr/>
        </p:nvSpPr>
        <p:spPr bwMode="invGray">
          <a:xfrm>
            <a:off x="84138" y="6453188"/>
            <a:ext cx="11987212" cy="37306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b="1">
                <a:solidFill>
                  <a:schemeClr val="tx1"/>
                </a:solidFill>
                <a:latin typeface="Times New Roman" panose="02020603050405020304" pitchFamily="18" charset="0"/>
                <a:ea typeface="黑体" panose="02010609060101010101" pitchFamily="49" charset="-122"/>
              </a:defRPr>
            </a:lvl1pPr>
            <a:lvl2pPr marL="742950" indent="-285750">
              <a:defRPr kumimoji="1" sz="2400" b="1">
                <a:solidFill>
                  <a:schemeClr val="tx1"/>
                </a:solidFill>
                <a:latin typeface="Times New Roman" panose="02020603050405020304" pitchFamily="18" charset="0"/>
                <a:ea typeface="黑体" panose="02010609060101010101" pitchFamily="49" charset="-122"/>
              </a:defRPr>
            </a:lvl2pPr>
            <a:lvl3pPr marL="1143000" indent="-228600">
              <a:defRPr kumimoji="1" sz="2400" b="1">
                <a:solidFill>
                  <a:schemeClr val="tx1"/>
                </a:solidFill>
                <a:latin typeface="Times New Roman" panose="02020603050405020304" pitchFamily="18" charset="0"/>
                <a:ea typeface="黑体" panose="02010609060101010101" pitchFamily="49" charset="-122"/>
              </a:defRPr>
            </a:lvl3pPr>
            <a:lvl4pPr marL="1600200" indent="-228600">
              <a:defRPr kumimoji="1" sz="2400" b="1">
                <a:solidFill>
                  <a:schemeClr val="tx1"/>
                </a:solidFill>
                <a:latin typeface="Times New Roman" panose="02020603050405020304" pitchFamily="18" charset="0"/>
                <a:ea typeface="黑体" panose="02010609060101010101" pitchFamily="49" charset="-122"/>
              </a:defRPr>
            </a:lvl4pPr>
            <a:lvl5pPr marL="2057400" indent="-22860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rgbClr val="FFFFFF"/>
              </a:solidFill>
              <a:effectLst/>
              <a:uLnTx/>
              <a:uFillTx/>
              <a:latin typeface="Arial" panose="020B0604020202020204" pitchFamily="34" charset="0"/>
              <a:ea typeface="宋体" pitchFamily="2" charset="-122"/>
              <a:cs typeface="+mn-cs"/>
            </a:endParaRPr>
          </a:p>
        </p:txBody>
      </p:sp>
      <p:sp>
        <p:nvSpPr>
          <p:cNvPr id="2052" name="Rectangle 4"/>
          <p:cNvSpPr>
            <a:spLocks noChangeArrowheads="1"/>
          </p:cNvSpPr>
          <p:nvPr/>
        </p:nvSpPr>
        <p:spPr bwMode="ltGray">
          <a:xfrm>
            <a:off x="119063" y="1135063"/>
            <a:ext cx="11939587" cy="5265737"/>
          </a:xfrm>
          <a:prstGeom prst="rect">
            <a:avLst/>
          </a:prstGeom>
          <a:noFill/>
          <a:ln w="28575">
            <a:solidFill>
              <a:schemeClr val="bg2"/>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kumimoji="1" sz="2400" b="1">
                <a:solidFill>
                  <a:schemeClr val="tx1"/>
                </a:solidFill>
                <a:latin typeface="Times New Roman" panose="02020603050405020304" pitchFamily="18" charset="0"/>
                <a:ea typeface="黑体" panose="02010609060101010101" pitchFamily="49" charset="-122"/>
              </a:defRPr>
            </a:lvl1pPr>
            <a:lvl2pPr marL="742950" indent="-285750">
              <a:defRPr kumimoji="1" sz="2400" b="1">
                <a:solidFill>
                  <a:schemeClr val="tx1"/>
                </a:solidFill>
                <a:latin typeface="Times New Roman" panose="02020603050405020304" pitchFamily="18" charset="0"/>
                <a:ea typeface="黑体" panose="02010609060101010101" pitchFamily="49" charset="-122"/>
              </a:defRPr>
            </a:lvl2pPr>
            <a:lvl3pPr marL="1143000" indent="-228600">
              <a:defRPr kumimoji="1" sz="2400" b="1">
                <a:solidFill>
                  <a:schemeClr val="tx1"/>
                </a:solidFill>
                <a:latin typeface="Times New Roman" panose="02020603050405020304" pitchFamily="18" charset="0"/>
                <a:ea typeface="黑体" panose="02010609060101010101" pitchFamily="49" charset="-122"/>
              </a:defRPr>
            </a:lvl3pPr>
            <a:lvl4pPr marL="1600200" indent="-228600">
              <a:defRPr kumimoji="1" sz="2400" b="1">
                <a:solidFill>
                  <a:schemeClr val="tx1"/>
                </a:solidFill>
                <a:latin typeface="Times New Roman" panose="02020603050405020304" pitchFamily="18" charset="0"/>
                <a:ea typeface="黑体" panose="02010609060101010101" pitchFamily="49" charset="-122"/>
              </a:defRPr>
            </a:lvl4pPr>
            <a:lvl5pPr marL="2057400" indent="-22860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rgbClr val="FFFFFF"/>
              </a:solidFill>
              <a:effectLst/>
              <a:uLnTx/>
              <a:uFillTx/>
              <a:latin typeface="Arial" panose="020B0604020202020204" pitchFamily="34" charset="0"/>
              <a:ea typeface="宋体" pitchFamily="2" charset="-122"/>
              <a:cs typeface="+mn-cs"/>
            </a:endParaRPr>
          </a:p>
        </p:txBody>
      </p:sp>
      <p:sp>
        <p:nvSpPr>
          <p:cNvPr id="6149" name="Rectangle 5"/>
          <p:cNvSpPr>
            <a:spLocks noGrp="1" noChangeArrowheads="1"/>
          </p:cNvSpPr>
          <p:nvPr>
            <p:ph type="body" idx="1"/>
          </p:nvPr>
        </p:nvSpPr>
        <p:spPr bwMode="auto">
          <a:xfrm>
            <a:off x="609600" y="1304925"/>
            <a:ext cx="10972800" cy="494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9574" name="Rectangle 6"/>
          <p:cNvSpPr>
            <a:spLocks noGrp="1" noChangeArrowheads="1"/>
          </p:cNvSpPr>
          <p:nvPr>
            <p:ph type="dt" sz="half" idx="2"/>
          </p:nvPr>
        </p:nvSpPr>
        <p:spPr bwMode="auto">
          <a:xfrm>
            <a:off x="609600" y="6400800"/>
            <a:ext cx="2844800" cy="320675"/>
          </a:xfrm>
          <a:prstGeom prst="rect">
            <a:avLst/>
          </a:prstGeom>
          <a:noFill/>
          <a:ln w="9525">
            <a:noFill/>
            <a:miter lim="800000"/>
          </a:ln>
          <a:effectLst/>
        </p:spPr>
        <p:txBody>
          <a:bodyPr vert="horz" wrap="square" lIns="91440" tIns="45720" rIns="91440" bIns="45720" numCol="1" anchor="t" anchorCtr="0" compatLnSpc="1"/>
          <a:lstStyle>
            <a:lvl1pPr algn="l" eaLnBrk="1" hangingPunct="1">
              <a:spcBef>
                <a:spcPct val="0"/>
              </a:spcBef>
              <a:buFontTx/>
              <a:buNone/>
              <a:defRPr kumimoji="0" sz="1400" b="0">
                <a:solidFill>
                  <a:srgbClr val="002A00"/>
                </a:solidFill>
                <a:latin typeface="+mj-lt"/>
                <a:ea typeface="+mn-ea"/>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109575" name="Rectangle 7"/>
          <p:cNvSpPr>
            <a:spLocks noGrp="1" noChangeArrowheads="1"/>
          </p:cNvSpPr>
          <p:nvPr>
            <p:ph type="ftr" sz="quarter" idx="3"/>
          </p:nvPr>
        </p:nvSpPr>
        <p:spPr bwMode="auto">
          <a:xfrm>
            <a:off x="4165600" y="6400800"/>
            <a:ext cx="3860800" cy="320675"/>
          </a:xfrm>
          <a:prstGeom prst="rect">
            <a:avLst/>
          </a:prstGeom>
          <a:noFill/>
          <a:ln w="9525">
            <a:noFill/>
            <a:miter lim="800000"/>
          </a:ln>
          <a:effectLst/>
        </p:spPr>
        <p:txBody>
          <a:bodyPr vert="horz" wrap="square" lIns="91440" tIns="45720" rIns="91440" bIns="45720" numCol="1" anchor="t" anchorCtr="0" compatLnSpc="1"/>
          <a:lstStyle>
            <a:lvl1pPr algn="ctr" eaLnBrk="1" hangingPunct="1">
              <a:spcBef>
                <a:spcPct val="0"/>
              </a:spcBef>
              <a:buFontTx/>
              <a:buNone/>
              <a:defRPr kumimoji="0" sz="1400" b="0">
                <a:solidFill>
                  <a:srgbClr val="002A00"/>
                </a:solidFill>
                <a:latin typeface="+mj-lt"/>
                <a:ea typeface="+mn-ea"/>
                <a:cs typeface="+mn-cs"/>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109576" name="Rectangle 8"/>
          <p:cNvSpPr>
            <a:spLocks noGrp="1" noChangeArrowheads="1"/>
          </p:cNvSpPr>
          <p:nvPr>
            <p:ph type="sldNum" sz="quarter" idx="4"/>
          </p:nvPr>
        </p:nvSpPr>
        <p:spPr bwMode="auto">
          <a:xfrm>
            <a:off x="8737600" y="6524625"/>
            <a:ext cx="2844800" cy="152400"/>
          </a:xfrm>
          <a:prstGeom prst="rect">
            <a:avLst/>
          </a:prstGeom>
          <a:noFill/>
          <a:ln w="9525">
            <a:noFill/>
            <a:miter lim="800000"/>
          </a:ln>
          <a:effectLst/>
        </p:spPr>
        <p:txBody>
          <a:bodyPr vert="horz" wrap="square" lIns="91440" tIns="45720" rIns="91440" bIns="45720" numCol="1" anchor="t" anchorCtr="0" compatLnSpc="1"/>
          <a:lstStyle>
            <a:lvl1pPr algn="r" eaLnBrk="1" hangingPunct="1">
              <a:spcBef>
                <a:spcPct val="0"/>
              </a:spcBef>
              <a:buFontTx/>
              <a:buNone/>
              <a:defRPr kumimoji="0" sz="1000" b="1">
                <a:solidFill>
                  <a:srgbClr val="FFFFFF"/>
                </a:solidFill>
                <a:latin typeface="+mn-lt"/>
                <a:ea typeface="+mn-ea"/>
                <a:cs typeface="+mn-cs"/>
              </a:defRPr>
            </a:lvl1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rPr>
              <a:t>www.themegallery.com</a:t>
            </a:r>
            <a:endPar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endParaRPr>
          </a:p>
        </p:txBody>
      </p:sp>
      <p:sp>
        <p:nvSpPr>
          <p:cNvPr id="6153" name="Rectangle 9"/>
          <p:cNvSpPr>
            <a:spLocks noGrp="1" noChangeArrowheads="1"/>
          </p:cNvSpPr>
          <p:nvPr>
            <p:ph type="title"/>
          </p:nvPr>
        </p:nvSpPr>
        <p:spPr bwMode="white">
          <a:xfrm>
            <a:off x="609600" y="319088"/>
            <a:ext cx="108712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grpSp>
        <p:nvGrpSpPr>
          <p:cNvPr id="6154" name="Group 12"/>
          <p:cNvGrpSpPr/>
          <p:nvPr/>
        </p:nvGrpSpPr>
        <p:grpSpPr bwMode="auto">
          <a:xfrm>
            <a:off x="-7938" y="0"/>
            <a:ext cx="12206288" cy="6859588"/>
            <a:chOff x="0" y="0"/>
            <a:chExt cx="5764" cy="4321"/>
          </a:xfrm>
        </p:grpSpPr>
        <p:sp>
          <p:nvSpPr>
            <p:cNvPr id="2059" name="AutoShape 13"/>
            <p:cNvSpPr>
              <a:spLocks noChangeArrowheads="1"/>
            </p:cNvSpPr>
            <p:nvPr/>
          </p:nvSpPr>
          <p:spPr bwMode="white">
            <a:xfrm>
              <a:off x="27" y="24"/>
              <a:ext cx="5712" cy="4274"/>
            </a:xfrm>
            <a:prstGeom prst="roundRect">
              <a:avLst>
                <a:gd name="adj" fmla="val 6227"/>
              </a:avLst>
            </a:prstGeom>
            <a:noFill/>
            <a:ln w="7620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lvl1pPr>
                <a:defRPr kumimoji="1" sz="2400" b="1">
                  <a:solidFill>
                    <a:schemeClr val="tx1"/>
                  </a:solidFill>
                  <a:latin typeface="Times New Roman" panose="02020603050405020304" pitchFamily="18" charset="0"/>
                  <a:ea typeface="黑体" panose="02010609060101010101" pitchFamily="49" charset="-122"/>
                </a:defRPr>
              </a:lvl1pPr>
              <a:lvl2pPr marL="742950" indent="-285750">
                <a:defRPr kumimoji="1" sz="2400" b="1">
                  <a:solidFill>
                    <a:schemeClr val="tx1"/>
                  </a:solidFill>
                  <a:latin typeface="Times New Roman" panose="02020603050405020304" pitchFamily="18" charset="0"/>
                  <a:ea typeface="黑体" panose="02010609060101010101" pitchFamily="49" charset="-122"/>
                </a:defRPr>
              </a:lvl2pPr>
              <a:lvl3pPr marL="1143000" indent="-228600">
                <a:defRPr kumimoji="1" sz="2400" b="1">
                  <a:solidFill>
                    <a:schemeClr val="tx1"/>
                  </a:solidFill>
                  <a:latin typeface="Times New Roman" panose="02020603050405020304" pitchFamily="18" charset="0"/>
                  <a:ea typeface="黑体" panose="02010609060101010101" pitchFamily="49" charset="-122"/>
                </a:defRPr>
              </a:lvl3pPr>
              <a:lvl4pPr marL="1600200" indent="-228600">
                <a:defRPr kumimoji="1" sz="2400" b="1">
                  <a:solidFill>
                    <a:schemeClr val="tx1"/>
                  </a:solidFill>
                  <a:latin typeface="Times New Roman" panose="02020603050405020304" pitchFamily="18" charset="0"/>
                  <a:ea typeface="黑体" panose="02010609060101010101" pitchFamily="49" charset="-122"/>
                </a:defRPr>
              </a:lvl4pPr>
              <a:lvl5pPr marL="2057400" indent="-22860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rgbClr val="FFFFFF"/>
                </a:solidFill>
                <a:effectLst/>
                <a:uLnTx/>
                <a:uFillTx/>
                <a:latin typeface="Arial" panose="020B0604020202020204" pitchFamily="34" charset="0"/>
                <a:ea typeface="宋体" pitchFamily="2" charset="-122"/>
                <a:cs typeface="+mn-cs"/>
              </a:endParaRPr>
            </a:p>
          </p:txBody>
        </p:sp>
        <p:sp>
          <p:nvSpPr>
            <p:cNvPr id="6156" name="Freeform 14"/>
            <p:cNvSpPr/>
            <p:nvPr/>
          </p:nvSpPr>
          <p:spPr bwMode="white">
            <a:xfrm>
              <a:off x="0" y="0"/>
              <a:ext cx="288" cy="282"/>
            </a:xfrm>
            <a:custGeom>
              <a:avLst/>
              <a:gdLst>
                <a:gd name="T0" fmla="*/ 2 w 288"/>
                <a:gd name="T1" fmla="*/ 282 h 282"/>
                <a:gd name="T2" fmla="*/ 82 w 288"/>
                <a:gd name="T3" fmla="*/ 144 h 282"/>
                <a:gd name="T4" fmla="*/ 165 w 288"/>
                <a:gd name="T5" fmla="*/ 36 h 282"/>
                <a:gd name="T6" fmla="*/ 288 w 288"/>
                <a:gd name="T7" fmla="*/ 0 h 282"/>
                <a:gd name="T8" fmla="*/ 0 w 288"/>
                <a:gd name="T9" fmla="*/ 0 h 2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8" h="282">
                  <a:moveTo>
                    <a:pt x="2" y="282"/>
                  </a:moveTo>
                  <a:lnTo>
                    <a:pt x="82" y="144"/>
                  </a:lnTo>
                  <a:lnTo>
                    <a:pt x="165" y="36"/>
                  </a:lnTo>
                  <a:lnTo>
                    <a:pt x="288" y="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157" name="Freeform 15"/>
            <p:cNvSpPr/>
            <p:nvPr/>
          </p:nvSpPr>
          <p:spPr bwMode="white">
            <a:xfrm>
              <a:off x="5" y="3985"/>
              <a:ext cx="244" cy="336"/>
            </a:xfrm>
            <a:custGeom>
              <a:avLst/>
              <a:gdLst>
                <a:gd name="T0" fmla="*/ 275 w 243"/>
                <a:gd name="T1" fmla="*/ 335 h 336"/>
                <a:gd name="T2" fmla="*/ 154 w 243"/>
                <a:gd name="T3" fmla="*/ 239 h 336"/>
                <a:gd name="T4" fmla="*/ 30 w 243"/>
                <a:gd name="T5" fmla="*/ 144 h 336"/>
                <a:gd name="T6" fmla="*/ 0 w 243"/>
                <a:gd name="T7" fmla="*/ 0 h 336"/>
                <a:gd name="T8" fmla="*/ 1 w 243"/>
                <a:gd name="T9" fmla="*/ 336 h 3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3" h="336">
                  <a:moveTo>
                    <a:pt x="243" y="335"/>
                  </a:moveTo>
                  <a:lnTo>
                    <a:pt x="122" y="239"/>
                  </a:lnTo>
                  <a:lnTo>
                    <a:pt x="30" y="144"/>
                  </a:lnTo>
                  <a:lnTo>
                    <a:pt x="0" y="0"/>
                  </a:lnTo>
                  <a:lnTo>
                    <a:pt x="1" y="33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158" name="Freeform 16"/>
            <p:cNvSpPr/>
            <p:nvPr/>
          </p:nvSpPr>
          <p:spPr bwMode="white">
            <a:xfrm>
              <a:off x="5511" y="4029"/>
              <a:ext cx="253" cy="290"/>
            </a:xfrm>
            <a:custGeom>
              <a:avLst/>
              <a:gdLst>
                <a:gd name="T0" fmla="*/ 3676 w 232"/>
                <a:gd name="T1" fmla="*/ 0 h 290"/>
                <a:gd name="T2" fmla="*/ 2625 w 232"/>
                <a:gd name="T3" fmla="*/ 144 h 290"/>
                <a:gd name="T4" fmla="*/ 1586 w 232"/>
                <a:gd name="T5" fmla="*/ 253 h 290"/>
                <a:gd name="T6" fmla="*/ 0 w 232"/>
                <a:gd name="T7" fmla="*/ 290 h 290"/>
                <a:gd name="T8" fmla="*/ 3713 w 232"/>
                <a:gd name="T9" fmla="*/ 287 h 2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 h="290">
                  <a:moveTo>
                    <a:pt x="229" y="0"/>
                  </a:moveTo>
                  <a:lnTo>
                    <a:pt x="164" y="144"/>
                  </a:lnTo>
                  <a:lnTo>
                    <a:pt x="98" y="253"/>
                  </a:lnTo>
                  <a:lnTo>
                    <a:pt x="0" y="290"/>
                  </a:lnTo>
                  <a:lnTo>
                    <a:pt x="232" y="287"/>
                  </a:lnTo>
                </a:path>
              </a:pathLst>
            </a:custGeom>
            <a:solidFill>
              <a:schemeClr val="bg1"/>
            </a:solidFill>
            <a:ln w="9525">
              <a:solidFill>
                <a:schemeClr val="bg1"/>
              </a:solid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159" name="Freeform 17"/>
            <p:cNvSpPr/>
            <p:nvPr/>
          </p:nvSpPr>
          <p:spPr bwMode="white">
            <a:xfrm>
              <a:off x="5472" y="0"/>
              <a:ext cx="288" cy="288"/>
            </a:xfrm>
            <a:custGeom>
              <a:avLst/>
              <a:gdLst>
                <a:gd name="T0" fmla="*/ 0 w 288"/>
                <a:gd name="T1" fmla="*/ 0 h 288"/>
                <a:gd name="T2" fmla="*/ 144 w 288"/>
                <a:gd name="T3" fmla="*/ 82 h 288"/>
                <a:gd name="T4" fmla="*/ 252 w 288"/>
                <a:gd name="T5" fmla="*/ 165 h 288"/>
                <a:gd name="T6" fmla="*/ 288 w 288"/>
                <a:gd name="T7" fmla="*/ 288 h 288"/>
                <a:gd name="T8" fmla="*/ 288 w 288"/>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8" h="288">
                  <a:moveTo>
                    <a:pt x="0" y="0"/>
                  </a:moveTo>
                  <a:lnTo>
                    <a:pt x="144" y="82"/>
                  </a:lnTo>
                  <a:lnTo>
                    <a:pt x="252" y="165"/>
                  </a:lnTo>
                  <a:lnTo>
                    <a:pt x="288" y="288"/>
                  </a:lnTo>
                  <a:lnTo>
                    <a:pt x="288"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gr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rtl="0" eaLnBrk="0" fontAlgn="base" hangingPunct="0">
        <a:spcBef>
          <a:spcPct val="0"/>
        </a:spcBef>
        <a:spcAft>
          <a:spcPct val="0"/>
        </a:spcAft>
        <a:defRPr sz="3600" b="1">
          <a:solidFill>
            <a:schemeClr val="bg1"/>
          </a:solidFill>
          <a:latin typeface="+mj-lt"/>
          <a:ea typeface="+mj-ea"/>
          <a:cs typeface="+mj-cs"/>
        </a:defRPr>
      </a:lvl1pPr>
      <a:lvl2pPr algn="l"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2pPr>
      <a:lvl3pPr algn="l"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3pPr>
      <a:lvl4pPr algn="l"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4pPr>
      <a:lvl5pPr algn="l"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5pPr>
      <a:lvl6pPr marL="457200" algn="l" rtl="0" fontAlgn="base">
        <a:spcBef>
          <a:spcPct val="0"/>
        </a:spcBef>
        <a:spcAft>
          <a:spcPct val="0"/>
        </a:spcAft>
        <a:defRPr sz="3600" b="1">
          <a:solidFill>
            <a:schemeClr val="bg1"/>
          </a:solidFill>
          <a:latin typeface="Arial" panose="020B0604020202020204" pitchFamily="34" charset="0"/>
          <a:ea typeface="宋体" pitchFamily="2" charset="-122"/>
        </a:defRPr>
      </a:lvl6pPr>
      <a:lvl7pPr marL="914400" algn="l" rtl="0" fontAlgn="base">
        <a:spcBef>
          <a:spcPct val="0"/>
        </a:spcBef>
        <a:spcAft>
          <a:spcPct val="0"/>
        </a:spcAft>
        <a:defRPr sz="3600" b="1">
          <a:solidFill>
            <a:schemeClr val="bg1"/>
          </a:solidFill>
          <a:latin typeface="Arial" panose="020B0604020202020204" pitchFamily="34" charset="0"/>
          <a:ea typeface="宋体" pitchFamily="2" charset="-122"/>
        </a:defRPr>
      </a:lvl7pPr>
      <a:lvl8pPr marL="1371600" algn="l" rtl="0" fontAlgn="base">
        <a:spcBef>
          <a:spcPct val="0"/>
        </a:spcBef>
        <a:spcAft>
          <a:spcPct val="0"/>
        </a:spcAft>
        <a:defRPr sz="3600" b="1">
          <a:solidFill>
            <a:schemeClr val="bg1"/>
          </a:solidFill>
          <a:latin typeface="Arial" panose="020B0604020202020204" pitchFamily="34" charset="0"/>
          <a:ea typeface="宋体" pitchFamily="2" charset="-122"/>
        </a:defRPr>
      </a:lvl8pPr>
      <a:lvl9pPr marL="1828800" algn="l" rtl="0" fontAlgn="base">
        <a:spcBef>
          <a:spcPct val="0"/>
        </a:spcBef>
        <a:spcAft>
          <a:spcPct val="0"/>
        </a:spcAft>
        <a:defRPr sz="3600" b="1">
          <a:solidFill>
            <a:schemeClr val="bg1"/>
          </a:solidFill>
          <a:latin typeface="Arial" panose="020B0604020202020204" pitchFamily="34" charset="0"/>
          <a:ea typeface="宋体" pitchFamily="2" charset="-122"/>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j-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ea typeface="+mn-ea"/>
        </a:defRPr>
      </a:lvl3pPr>
      <a:lvl4pPr marL="1600200" indent="-228600" algn="l" rtl="0" eaLnBrk="0" fontAlgn="base" hangingPunct="0">
        <a:spcBef>
          <a:spcPct val="20000"/>
        </a:spcBef>
        <a:spcAft>
          <a:spcPct val="0"/>
        </a:spcAft>
        <a:buChar char="–"/>
        <a:defRPr sz="2000">
          <a:solidFill>
            <a:schemeClr val="tx1"/>
          </a:solidFill>
          <a:latin typeface="+mj-lt"/>
          <a:ea typeface="+mn-ea"/>
        </a:defRPr>
      </a:lvl4pPr>
      <a:lvl5pPr marL="2057400" indent="-228600" algn="l" rtl="0" eaLnBrk="0" fontAlgn="base" hangingPunct="0">
        <a:spcBef>
          <a:spcPct val="20000"/>
        </a:spcBef>
        <a:spcAft>
          <a:spcPct val="0"/>
        </a:spcAft>
        <a:buChar char="»"/>
        <a:defRPr sz="2000">
          <a:solidFill>
            <a:schemeClr val="tx1"/>
          </a:solidFill>
          <a:latin typeface="+mj-lt"/>
          <a:ea typeface="+mn-ea"/>
        </a:defRPr>
      </a:lvl5pPr>
      <a:lvl6pPr marL="2514600" indent="-228600" algn="l" rtl="0" fontAlgn="base">
        <a:spcBef>
          <a:spcPct val="20000"/>
        </a:spcBef>
        <a:spcAft>
          <a:spcPct val="0"/>
        </a:spcAft>
        <a:buChar char="»"/>
        <a:defRPr sz="2000">
          <a:solidFill>
            <a:schemeClr val="tx1"/>
          </a:solidFill>
          <a:latin typeface="+mj-lt"/>
          <a:ea typeface="+mn-ea"/>
        </a:defRPr>
      </a:lvl6pPr>
      <a:lvl7pPr marL="2971800" indent="-228600" algn="l" rtl="0" fontAlgn="base">
        <a:spcBef>
          <a:spcPct val="20000"/>
        </a:spcBef>
        <a:spcAft>
          <a:spcPct val="0"/>
        </a:spcAft>
        <a:buChar char="»"/>
        <a:defRPr sz="2000">
          <a:solidFill>
            <a:schemeClr val="tx1"/>
          </a:solidFill>
          <a:latin typeface="+mj-lt"/>
          <a:ea typeface="+mn-ea"/>
        </a:defRPr>
      </a:lvl7pPr>
      <a:lvl8pPr marL="3429000" indent="-228600" algn="l" rtl="0" fontAlgn="base">
        <a:spcBef>
          <a:spcPct val="20000"/>
        </a:spcBef>
        <a:spcAft>
          <a:spcPct val="0"/>
        </a:spcAft>
        <a:buChar char="»"/>
        <a:defRPr sz="2000">
          <a:solidFill>
            <a:schemeClr val="tx1"/>
          </a:solidFill>
          <a:latin typeface="+mj-lt"/>
          <a:ea typeface="+mn-ea"/>
        </a:defRPr>
      </a:lvl8pPr>
      <a:lvl9pPr marL="3886200" indent="-228600" algn="l" rtl="0" fontAlgn="base">
        <a:spcBef>
          <a:spcPct val="20000"/>
        </a:spcBef>
        <a:spcAft>
          <a:spcPct val="0"/>
        </a:spcAft>
        <a:buChar char="»"/>
        <a:defRPr sz="20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nvGraphicFramePr>
        <p:xfrm>
          <a:off x="96838" y="61913"/>
          <a:ext cx="12023725" cy="1031875"/>
        </p:xfrm>
        <a:graphic>
          <a:graphicData uri="http://schemas.openxmlformats.org/presentationml/2006/ole">
            <mc:AlternateContent xmlns:mc="http://schemas.openxmlformats.org/markup-compatibility/2006">
              <mc:Choice xmlns:v="urn:schemas-microsoft-com:vml" Requires="v">
                <p:oleObj spid="_x0000_s177168" name="Image" r:id="rId12" imgW="8610600" imgH="1308100" progId="Photoshop.Image.6">
                  <p:embed/>
                </p:oleObj>
              </mc:Choice>
              <mc:Fallback>
                <p:oleObj name="Image" r:id="rId12" imgW="8610600" imgH="1308100" progId="Photoshop.Image.6">
                  <p:embed/>
                  <p:pic>
                    <p:nvPicPr>
                      <p:cNvPr id="0" name="Object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6838" y="61913"/>
                        <a:ext cx="12023725"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1" name="Rectangle 3"/>
          <p:cNvSpPr>
            <a:spLocks noChangeArrowheads="1"/>
          </p:cNvSpPr>
          <p:nvPr/>
        </p:nvSpPr>
        <p:spPr bwMode="invGray">
          <a:xfrm>
            <a:off x="84138" y="6453188"/>
            <a:ext cx="11987212" cy="37306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b="1">
                <a:solidFill>
                  <a:schemeClr val="tx1"/>
                </a:solidFill>
                <a:latin typeface="Times New Roman" panose="02020603050405020304" pitchFamily="18" charset="0"/>
                <a:ea typeface="黑体" panose="02010609060101010101" pitchFamily="49" charset="-122"/>
              </a:defRPr>
            </a:lvl1pPr>
            <a:lvl2pPr marL="742950" indent="-285750">
              <a:defRPr kumimoji="1" sz="2400" b="1">
                <a:solidFill>
                  <a:schemeClr val="tx1"/>
                </a:solidFill>
                <a:latin typeface="Times New Roman" panose="02020603050405020304" pitchFamily="18" charset="0"/>
                <a:ea typeface="黑体" panose="02010609060101010101" pitchFamily="49" charset="-122"/>
              </a:defRPr>
            </a:lvl2pPr>
            <a:lvl3pPr marL="1143000" indent="-228600">
              <a:defRPr kumimoji="1" sz="2400" b="1">
                <a:solidFill>
                  <a:schemeClr val="tx1"/>
                </a:solidFill>
                <a:latin typeface="Times New Roman" panose="02020603050405020304" pitchFamily="18" charset="0"/>
                <a:ea typeface="黑体" panose="02010609060101010101" pitchFamily="49" charset="-122"/>
              </a:defRPr>
            </a:lvl3pPr>
            <a:lvl4pPr marL="1600200" indent="-228600">
              <a:defRPr kumimoji="1" sz="2400" b="1">
                <a:solidFill>
                  <a:schemeClr val="tx1"/>
                </a:solidFill>
                <a:latin typeface="Times New Roman" panose="02020603050405020304" pitchFamily="18" charset="0"/>
                <a:ea typeface="黑体" panose="02010609060101010101" pitchFamily="49" charset="-122"/>
              </a:defRPr>
            </a:lvl4pPr>
            <a:lvl5pPr marL="2057400" indent="-22860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rgbClr val="FFFFFF"/>
              </a:solidFill>
              <a:effectLst/>
              <a:uLnTx/>
              <a:uFillTx/>
              <a:latin typeface="Arial" panose="020B0604020202020204" pitchFamily="34" charset="0"/>
              <a:ea typeface="宋体" pitchFamily="2" charset="-122"/>
              <a:cs typeface="+mn-cs"/>
            </a:endParaRPr>
          </a:p>
        </p:txBody>
      </p:sp>
      <p:sp>
        <p:nvSpPr>
          <p:cNvPr id="2052" name="Rectangle 4"/>
          <p:cNvSpPr>
            <a:spLocks noChangeArrowheads="1"/>
          </p:cNvSpPr>
          <p:nvPr/>
        </p:nvSpPr>
        <p:spPr bwMode="ltGray">
          <a:xfrm>
            <a:off x="119063" y="1135063"/>
            <a:ext cx="11939587" cy="5265737"/>
          </a:xfrm>
          <a:prstGeom prst="rect">
            <a:avLst/>
          </a:prstGeom>
          <a:noFill/>
          <a:ln w="28575">
            <a:solidFill>
              <a:schemeClr val="bg2"/>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kumimoji="1" sz="2400" b="1">
                <a:solidFill>
                  <a:schemeClr val="tx1"/>
                </a:solidFill>
                <a:latin typeface="Times New Roman" panose="02020603050405020304" pitchFamily="18" charset="0"/>
                <a:ea typeface="黑体" panose="02010609060101010101" pitchFamily="49" charset="-122"/>
              </a:defRPr>
            </a:lvl1pPr>
            <a:lvl2pPr marL="742950" indent="-285750">
              <a:defRPr kumimoji="1" sz="2400" b="1">
                <a:solidFill>
                  <a:schemeClr val="tx1"/>
                </a:solidFill>
                <a:latin typeface="Times New Roman" panose="02020603050405020304" pitchFamily="18" charset="0"/>
                <a:ea typeface="黑体" panose="02010609060101010101" pitchFamily="49" charset="-122"/>
              </a:defRPr>
            </a:lvl2pPr>
            <a:lvl3pPr marL="1143000" indent="-228600">
              <a:defRPr kumimoji="1" sz="2400" b="1">
                <a:solidFill>
                  <a:schemeClr val="tx1"/>
                </a:solidFill>
                <a:latin typeface="Times New Roman" panose="02020603050405020304" pitchFamily="18" charset="0"/>
                <a:ea typeface="黑体" panose="02010609060101010101" pitchFamily="49" charset="-122"/>
              </a:defRPr>
            </a:lvl3pPr>
            <a:lvl4pPr marL="1600200" indent="-228600">
              <a:defRPr kumimoji="1" sz="2400" b="1">
                <a:solidFill>
                  <a:schemeClr val="tx1"/>
                </a:solidFill>
                <a:latin typeface="Times New Roman" panose="02020603050405020304" pitchFamily="18" charset="0"/>
                <a:ea typeface="黑体" panose="02010609060101010101" pitchFamily="49" charset="-122"/>
              </a:defRPr>
            </a:lvl4pPr>
            <a:lvl5pPr marL="2057400" indent="-22860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rgbClr val="FFFFFF"/>
              </a:solidFill>
              <a:effectLst/>
              <a:uLnTx/>
              <a:uFillTx/>
              <a:latin typeface="Arial" panose="020B0604020202020204" pitchFamily="34" charset="0"/>
              <a:ea typeface="宋体" pitchFamily="2" charset="-122"/>
              <a:cs typeface="+mn-cs"/>
            </a:endParaRPr>
          </a:p>
        </p:txBody>
      </p:sp>
      <p:sp>
        <p:nvSpPr>
          <p:cNvPr id="1029" name="Rectangle 5"/>
          <p:cNvSpPr>
            <a:spLocks noGrp="1" noChangeArrowheads="1"/>
          </p:cNvSpPr>
          <p:nvPr>
            <p:ph type="body" idx="1"/>
          </p:nvPr>
        </p:nvSpPr>
        <p:spPr bwMode="auto">
          <a:xfrm>
            <a:off x="609600" y="1304925"/>
            <a:ext cx="10972800" cy="494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9574" name="Rectangle 6"/>
          <p:cNvSpPr>
            <a:spLocks noGrp="1" noChangeArrowheads="1"/>
          </p:cNvSpPr>
          <p:nvPr>
            <p:ph type="dt" sz="half" idx="2"/>
          </p:nvPr>
        </p:nvSpPr>
        <p:spPr bwMode="auto">
          <a:xfrm>
            <a:off x="609600" y="6400800"/>
            <a:ext cx="2844800" cy="320675"/>
          </a:xfrm>
          <a:prstGeom prst="rect">
            <a:avLst/>
          </a:prstGeom>
          <a:noFill/>
          <a:ln w="9525">
            <a:noFill/>
            <a:miter lim="800000"/>
          </a:ln>
          <a:effectLst/>
        </p:spPr>
        <p:txBody>
          <a:bodyPr vert="horz" wrap="square" lIns="91440" tIns="45720" rIns="91440" bIns="45720" numCol="1" anchor="t" anchorCtr="0" compatLnSpc="1"/>
          <a:lstStyle>
            <a:lvl1pPr algn="l" eaLnBrk="1" hangingPunct="1">
              <a:spcBef>
                <a:spcPct val="0"/>
              </a:spcBef>
              <a:buFontTx/>
              <a:buNone/>
              <a:defRPr kumimoji="0" sz="1400" b="0">
                <a:solidFill>
                  <a:srgbClr val="002A00"/>
                </a:solidFill>
                <a:latin typeface="+mj-lt"/>
                <a:ea typeface="+mn-ea"/>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109575" name="Rectangle 7"/>
          <p:cNvSpPr>
            <a:spLocks noGrp="1" noChangeArrowheads="1"/>
          </p:cNvSpPr>
          <p:nvPr>
            <p:ph type="ftr" sz="quarter" idx="3"/>
          </p:nvPr>
        </p:nvSpPr>
        <p:spPr bwMode="auto">
          <a:xfrm>
            <a:off x="4165600" y="6400800"/>
            <a:ext cx="3860800" cy="320675"/>
          </a:xfrm>
          <a:prstGeom prst="rect">
            <a:avLst/>
          </a:prstGeom>
          <a:noFill/>
          <a:ln w="9525">
            <a:noFill/>
            <a:miter lim="800000"/>
          </a:ln>
          <a:effectLst/>
        </p:spPr>
        <p:txBody>
          <a:bodyPr vert="horz" wrap="square" lIns="91440" tIns="45720" rIns="91440" bIns="45720" numCol="1" anchor="t" anchorCtr="0" compatLnSpc="1"/>
          <a:lstStyle>
            <a:lvl1pPr algn="ctr" eaLnBrk="1" hangingPunct="1">
              <a:spcBef>
                <a:spcPct val="0"/>
              </a:spcBef>
              <a:buFontTx/>
              <a:buNone/>
              <a:defRPr kumimoji="0" sz="1400" b="0">
                <a:solidFill>
                  <a:srgbClr val="002A00"/>
                </a:solidFill>
                <a:latin typeface="+mj-lt"/>
                <a:ea typeface="+mn-ea"/>
                <a:cs typeface="+mn-cs"/>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2A00"/>
              </a:solidFill>
              <a:effectLst/>
              <a:uLnTx/>
              <a:uFillTx/>
              <a:latin typeface="Arial" panose="020B0604020202020204"/>
              <a:ea typeface="宋体"/>
              <a:cs typeface="+mn-cs"/>
            </a:endParaRPr>
          </a:p>
        </p:txBody>
      </p:sp>
      <p:sp>
        <p:nvSpPr>
          <p:cNvPr id="109576" name="Rectangle 8"/>
          <p:cNvSpPr>
            <a:spLocks noGrp="1" noChangeArrowheads="1"/>
          </p:cNvSpPr>
          <p:nvPr>
            <p:ph type="sldNum" sz="quarter" idx="4"/>
          </p:nvPr>
        </p:nvSpPr>
        <p:spPr bwMode="auto">
          <a:xfrm>
            <a:off x="8737600" y="6524625"/>
            <a:ext cx="2844800" cy="152400"/>
          </a:xfrm>
          <a:prstGeom prst="rect">
            <a:avLst/>
          </a:prstGeom>
          <a:noFill/>
          <a:ln w="9525">
            <a:noFill/>
            <a:miter lim="800000"/>
          </a:ln>
          <a:effectLst/>
        </p:spPr>
        <p:txBody>
          <a:bodyPr vert="horz" wrap="square" lIns="91440" tIns="45720" rIns="91440" bIns="45720" numCol="1" anchor="t" anchorCtr="0" compatLnSpc="1"/>
          <a:lstStyle>
            <a:lvl1pPr algn="r" eaLnBrk="1" hangingPunct="1">
              <a:spcBef>
                <a:spcPct val="0"/>
              </a:spcBef>
              <a:buFontTx/>
              <a:buNone/>
              <a:defRPr kumimoji="0" sz="1000" b="1">
                <a:solidFill>
                  <a:srgbClr val="FFFFFF"/>
                </a:solidFill>
                <a:latin typeface="+mn-lt"/>
                <a:ea typeface="+mn-ea"/>
                <a:cs typeface="+mn-cs"/>
              </a:defRPr>
            </a:lvl1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rPr>
              <a:t>www.themegallery.com</a:t>
            </a:r>
            <a:endParaRPr kumimoji="0" lang="en-US" altLang="zh-CN" sz="1000" b="1" i="0" u="none" strike="noStrike" kern="1200" cap="none" spc="0" normalizeH="0" baseline="0" noProof="0">
              <a:ln>
                <a:noFill/>
              </a:ln>
              <a:solidFill>
                <a:srgbClr val="FFFFFF"/>
              </a:solidFill>
              <a:effectLst/>
              <a:uLnTx/>
              <a:uFillTx/>
              <a:latin typeface="Verdana" panose="020B0604030504040204"/>
              <a:ea typeface="宋体"/>
              <a:cs typeface="+mn-cs"/>
            </a:endParaRPr>
          </a:p>
        </p:txBody>
      </p:sp>
      <p:sp>
        <p:nvSpPr>
          <p:cNvPr id="1033" name="Rectangle 9"/>
          <p:cNvSpPr>
            <a:spLocks noGrp="1" noChangeArrowheads="1"/>
          </p:cNvSpPr>
          <p:nvPr>
            <p:ph type="title"/>
          </p:nvPr>
        </p:nvSpPr>
        <p:spPr bwMode="white">
          <a:xfrm>
            <a:off x="609600" y="319088"/>
            <a:ext cx="108712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grpSp>
        <p:nvGrpSpPr>
          <p:cNvPr id="1034" name="Group 12"/>
          <p:cNvGrpSpPr/>
          <p:nvPr/>
        </p:nvGrpSpPr>
        <p:grpSpPr bwMode="auto">
          <a:xfrm>
            <a:off x="-7938" y="0"/>
            <a:ext cx="12206288" cy="6859588"/>
            <a:chOff x="0" y="0"/>
            <a:chExt cx="5764" cy="4321"/>
          </a:xfrm>
        </p:grpSpPr>
        <p:sp>
          <p:nvSpPr>
            <p:cNvPr id="2059" name="AutoShape 13"/>
            <p:cNvSpPr>
              <a:spLocks noChangeArrowheads="1"/>
            </p:cNvSpPr>
            <p:nvPr/>
          </p:nvSpPr>
          <p:spPr bwMode="white">
            <a:xfrm>
              <a:off x="27" y="24"/>
              <a:ext cx="5712" cy="4274"/>
            </a:xfrm>
            <a:prstGeom prst="roundRect">
              <a:avLst>
                <a:gd name="adj" fmla="val 6227"/>
              </a:avLst>
            </a:prstGeom>
            <a:noFill/>
            <a:ln w="7620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lvl1pPr>
                <a:defRPr kumimoji="1" sz="2400" b="1">
                  <a:solidFill>
                    <a:schemeClr val="tx1"/>
                  </a:solidFill>
                  <a:latin typeface="Times New Roman" panose="02020603050405020304" pitchFamily="18" charset="0"/>
                  <a:ea typeface="黑体" panose="02010609060101010101" pitchFamily="49" charset="-122"/>
                </a:defRPr>
              </a:lvl1pPr>
              <a:lvl2pPr marL="742950" indent="-285750">
                <a:defRPr kumimoji="1" sz="2400" b="1">
                  <a:solidFill>
                    <a:schemeClr val="tx1"/>
                  </a:solidFill>
                  <a:latin typeface="Times New Roman" panose="02020603050405020304" pitchFamily="18" charset="0"/>
                  <a:ea typeface="黑体" panose="02010609060101010101" pitchFamily="49" charset="-122"/>
                </a:defRPr>
              </a:lvl2pPr>
              <a:lvl3pPr marL="1143000" indent="-228600">
                <a:defRPr kumimoji="1" sz="2400" b="1">
                  <a:solidFill>
                    <a:schemeClr val="tx1"/>
                  </a:solidFill>
                  <a:latin typeface="Times New Roman" panose="02020603050405020304" pitchFamily="18" charset="0"/>
                  <a:ea typeface="黑体" panose="02010609060101010101" pitchFamily="49" charset="-122"/>
                </a:defRPr>
              </a:lvl3pPr>
              <a:lvl4pPr marL="1600200" indent="-228600">
                <a:defRPr kumimoji="1" sz="2400" b="1">
                  <a:solidFill>
                    <a:schemeClr val="tx1"/>
                  </a:solidFill>
                  <a:latin typeface="Times New Roman" panose="02020603050405020304" pitchFamily="18" charset="0"/>
                  <a:ea typeface="黑体" panose="02010609060101010101" pitchFamily="49" charset="-122"/>
                </a:defRPr>
              </a:lvl4pPr>
              <a:lvl5pPr marL="2057400" indent="-22860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rgbClr val="FFFFFF"/>
                </a:solidFill>
                <a:effectLst/>
                <a:uLnTx/>
                <a:uFillTx/>
                <a:latin typeface="Arial" panose="020B0604020202020204" pitchFamily="34" charset="0"/>
                <a:ea typeface="宋体" pitchFamily="2" charset="-122"/>
                <a:cs typeface="+mn-cs"/>
              </a:endParaRPr>
            </a:p>
          </p:txBody>
        </p:sp>
        <p:sp>
          <p:nvSpPr>
            <p:cNvPr id="1036" name="Freeform 14"/>
            <p:cNvSpPr/>
            <p:nvPr/>
          </p:nvSpPr>
          <p:spPr bwMode="white">
            <a:xfrm>
              <a:off x="0" y="0"/>
              <a:ext cx="288" cy="282"/>
            </a:xfrm>
            <a:custGeom>
              <a:avLst/>
              <a:gdLst>
                <a:gd name="T0" fmla="*/ 2 w 288"/>
                <a:gd name="T1" fmla="*/ 282 h 282"/>
                <a:gd name="T2" fmla="*/ 82 w 288"/>
                <a:gd name="T3" fmla="*/ 144 h 282"/>
                <a:gd name="T4" fmla="*/ 165 w 288"/>
                <a:gd name="T5" fmla="*/ 36 h 282"/>
                <a:gd name="T6" fmla="*/ 288 w 288"/>
                <a:gd name="T7" fmla="*/ 0 h 282"/>
                <a:gd name="T8" fmla="*/ 0 w 288"/>
                <a:gd name="T9" fmla="*/ 0 h 2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8" h="282">
                  <a:moveTo>
                    <a:pt x="2" y="282"/>
                  </a:moveTo>
                  <a:lnTo>
                    <a:pt x="82" y="144"/>
                  </a:lnTo>
                  <a:lnTo>
                    <a:pt x="165" y="36"/>
                  </a:lnTo>
                  <a:lnTo>
                    <a:pt x="288" y="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1037" name="Freeform 15"/>
            <p:cNvSpPr/>
            <p:nvPr/>
          </p:nvSpPr>
          <p:spPr bwMode="white">
            <a:xfrm>
              <a:off x="5" y="3985"/>
              <a:ext cx="244" cy="336"/>
            </a:xfrm>
            <a:custGeom>
              <a:avLst/>
              <a:gdLst>
                <a:gd name="T0" fmla="*/ 275 w 243"/>
                <a:gd name="T1" fmla="*/ 335 h 336"/>
                <a:gd name="T2" fmla="*/ 154 w 243"/>
                <a:gd name="T3" fmla="*/ 239 h 336"/>
                <a:gd name="T4" fmla="*/ 30 w 243"/>
                <a:gd name="T5" fmla="*/ 144 h 336"/>
                <a:gd name="T6" fmla="*/ 0 w 243"/>
                <a:gd name="T7" fmla="*/ 0 h 336"/>
                <a:gd name="T8" fmla="*/ 1 w 243"/>
                <a:gd name="T9" fmla="*/ 336 h 3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3" h="336">
                  <a:moveTo>
                    <a:pt x="243" y="335"/>
                  </a:moveTo>
                  <a:lnTo>
                    <a:pt x="122" y="239"/>
                  </a:lnTo>
                  <a:lnTo>
                    <a:pt x="30" y="144"/>
                  </a:lnTo>
                  <a:lnTo>
                    <a:pt x="0" y="0"/>
                  </a:lnTo>
                  <a:lnTo>
                    <a:pt x="1" y="33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1038" name="Freeform 16"/>
            <p:cNvSpPr/>
            <p:nvPr/>
          </p:nvSpPr>
          <p:spPr bwMode="white">
            <a:xfrm>
              <a:off x="5511" y="4029"/>
              <a:ext cx="253" cy="290"/>
            </a:xfrm>
            <a:custGeom>
              <a:avLst/>
              <a:gdLst>
                <a:gd name="T0" fmla="*/ 3676 w 232"/>
                <a:gd name="T1" fmla="*/ 0 h 290"/>
                <a:gd name="T2" fmla="*/ 2625 w 232"/>
                <a:gd name="T3" fmla="*/ 144 h 290"/>
                <a:gd name="T4" fmla="*/ 1586 w 232"/>
                <a:gd name="T5" fmla="*/ 253 h 290"/>
                <a:gd name="T6" fmla="*/ 0 w 232"/>
                <a:gd name="T7" fmla="*/ 290 h 290"/>
                <a:gd name="T8" fmla="*/ 3713 w 232"/>
                <a:gd name="T9" fmla="*/ 287 h 2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 h="290">
                  <a:moveTo>
                    <a:pt x="229" y="0"/>
                  </a:moveTo>
                  <a:lnTo>
                    <a:pt x="164" y="144"/>
                  </a:lnTo>
                  <a:lnTo>
                    <a:pt x="98" y="253"/>
                  </a:lnTo>
                  <a:lnTo>
                    <a:pt x="0" y="290"/>
                  </a:lnTo>
                  <a:lnTo>
                    <a:pt x="232" y="287"/>
                  </a:lnTo>
                </a:path>
              </a:pathLst>
            </a:custGeom>
            <a:solidFill>
              <a:schemeClr val="bg1"/>
            </a:solidFill>
            <a:ln w="9525">
              <a:solidFill>
                <a:schemeClr val="bg1"/>
              </a:solid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1039" name="Freeform 17"/>
            <p:cNvSpPr/>
            <p:nvPr/>
          </p:nvSpPr>
          <p:spPr bwMode="white">
            <a:xfrm>
              <a:off x="5472" y="0"/>
              <a:ext cx="288" cy="288"/>
            </a:xfrm>
            <a:custGeom>
              <a:avLst/>
              <a:gdLst>
                <a:gd name="T0" fmla="*/ 0 w 288"/>
                <a:gd name="T1" fmla="*/ 0 h 288"/>
                <a:gd name="T2" fmla="*/ 144 w 288"/>
                <a:gd name="T3" fmla="*/ 82 h 288"/>
                <a:gd name="T4" fmla="*/ 252 w 288"/>
                <a:gd name="T5" fmla="*/ 165 h 288"/>
                <a:gd name="T6" fmla="*/ 288 w 288"/>
                <a:gd name="T7" fmla="*/ 288 h 288"/>
                <a:gd name="T8" fmla="*/ 288 w 288"/>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8" h="288">
                  <a:moveTo>
                    <a:pt x="0" y="0"/>
                  </a:moveTo>
                  <a:lnTo>
                    <a:pt x="144" y="82"/>
                  </a:lnTo>
                  <a:lnTo>
                    <a:pt x="252" y="165"/>
                  </a:lnTo>
                  <a:lnTo>
                    <a:pt x="288" y="288"/>
                  </a:lnTo>
                  <a:lnTo>
                    <a:pt x="288"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gr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rtl="0" eaLnBrk="0" fontAlgn="base" hangingPunct="0">
        <a:spcBef>
          <a:spcPct val="0"/>
        </a:spcBef>
        <a:spcAft>
          <a:spcPct val="0"/>
        </a:spcAft>
        <a:defRPr sz="3600" b="1">
          <a:solidFill>
            <a:schemeClr val="bg1"/>
          </a:solidFill>
          <a:latin typeface="+mj-lt"/>
          <a:ea typeface="+mj-ea"/>
          <a:cs typeface="+mj-cs"/>
        </a:defRPr>
      </a:lvl1pPr>
      <a:lvl2pPr algn="l"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2pPr>
      <a:lvl3pPr algn="l"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3pPr>
      <a:lvl4pPr algn="l"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4pPr>
      <a:lvl5pPr algn="l"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5pPr>
      <a:lvl6pPr marL="457200" algn="l" rtl="0" fontAlgn="base">
        <a:spcBef>
          <a:spcPct val="0"/>
        </a:spcBef>
        <a:spcAft>
          <a:spcPct val="0"/>
        </a:spcAft>
        <a:defRPr sz="3600" b="1">
          <a:solidFill>
            <a:schemeClr val="bg1"/>
          </a:solidFill>
          <a:latin typeface="Arial" panose="020B0604020202020204" pitchFamily="34" charset="0"/>
          <a:ea typeface="宋体" pitchFamily="2" charset="-122"/>
        </a:defRPr>
      </a:lvl6pPr>
      <a:lvl7pPr marL="914400" algn="l" rtl="0" fontAlgn="base">
        <a:spcBef>
          <a:spcPct val="0"/>
        </a:spcBef>
        <a:spcAft>
          <a:spcPct val="0"/>
        </a:spcAft>
        <a:defRPr sz="3600" b="1">
          <a:solidFill>
            <a:schemeClr val="bg1"/>
          </a:solidFill>
          <a:latin typeface="Arial" panose="020B0604020202020204" pitchFamily="34" charset="0"/>
          <a:ea typeface="宋体" pitchFamily="2" charset="-122"/>
        </a:defRPr>
      </a:lvl7pPr>
      <a:lvl8pPr marL="1371600" algn="l" rtl="0" fontAlgn="base">
        <a:spcBef>
          <a:spcPct val="0"/>
        </a:spcBef>
        <a:spcAft>
          <a:spcPct val="0"/>
        </a:spcAft>
        <a:defRPr sz="3600" b="1">
          <a:solidFill>
            <a:schemeClr val="bg1"/>
          </a:solidFill>
          <a:latin typeface="Arial" panose="020B0604020202020204" pitchFamily="34" charset="0"/>
          <a:ea typeface="宋体" pitchFamily="2" charset="-122"/>
        </a:defRPr>
      </a:lvl8pPr>
      <a:lvl9pPr marL="1828800" algn="l" rtl="0" fontAlgn="base">
        <a:spcBef>
          <a:spcPct val="0"/>
        </a:spcBef>
        <a:spcAft>
          <a:spcPct val="0"/>
        </a:spcAft>
        <a:defRPr sz="3600" b="1">
          <a:solidFill>
            <a:schemeClr val="bg1"/>
          </a:solidFill>
          <a:latin typeface="Arial" panose="020B0604020202020204" pitchFamily="34" charset="0"/>
          <a:ea typeface="宋体" pitchFamily="2" charset="-122"/>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j-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ea typeface="+mn-ea"/>
        </a:defRPr>
      </a:lvl3pPr>
      <a:lvl4pPr marL="1600200" indent="-228600" algn="l" rtl="0" eaLnBrk="0" fontAlgn="base" hangingPunct="0">
        <a:spcBef>
          <a:spcPct val="20000"/>
        </a:spcBef>
        <a:spcAft>
          <a:spcPct val="0"/>
        </a:spcAft>
        <a:buChar char="–"/>
        <a:defRPr sz="2000">
          <a:solidFill>
            <a:schemeClr val="tx1"/>
          </a:solidFill>
          <a:latin typeface="+mj-lt"/>
          <a:ea typeface="+mn-ea"/>
        </a:defRPr>
      </a:lvl4pPr>
      <a:lvl5pPr marL="2057400" indent="-228600" algn="l" rtl="0" eaLnBrk="0" fontAlgn="base" hangingPunct="0">
        <a:spcBef>
          <a:spcPct val="20000"/>
        </a:spcBef>
        <a:spcAft>
          <a:spcPct val="0"/>
        </a:spcAft>
        <a:buChar char="»"/>
        <a:defRPr sz="2000">
          <a:solidFill>
            <a:schemeClr val="tx1"/>
          </a:solidFill>
          <a:latin typeface="+mj-lt"/>
          <a:ea typeface="+mn-ea"/>
        </a:defRPr>
      </a:lvl5pPr>
      <a:lvl6pPr marL="2514600" indent="-228600" algn="l" rtl="0" fontAlgn="base">
        <a:spcBef>
          <a:spcPct val="20000"/>
        </a:spcBef>
        <a:spcAft>
          <a:spcPct val="0"/>
        </a:spcAft>
        <a:buChar char="»"/>
        <a:defRPr sz="2000">
          <a:solidFill>
            <a:schemeClr val="tx1"/>
          </a:solidFill>
          <a:latin typeface="+mj-lt"/>
          <a:ea typeface="+mn-ea"/>
        </a:defRPr>
      </a:lvl6pPr>
      <a:lvl7pPr marL="2971800" indent="-228600" algn="l" rtl="0" fontAlgn="base">
        <a:spcBef>
          <a:spcPct val="20000"/>
        </a:spcBef>
        <a:spcAft>
          <a:spcPct val="0"/>
        </a:spcAft>
        <a:buChar char="»"/>
        <a:defRPr sz="2000">
          <a:solidFill>
            <a:schemeClr val="tx1"/>
          </a:solidFill>
          <a:latin typeface="+mj-lt"/>
          <a:ea typeface="+mn-ea"/>
        </a:defRPr>
      </a:lvl7pPr>
      <a:lvl8pPr marL="3429000" indent="-228600" algn="l" rtl="0" fontAlgn="base">
        <a:spcBef>
          <a:spcPct val="20000"/>
        </a:spcBef>
        <a:spcAft>
          <a:spcPct val="0"/>
        </a:spcAft>
        <a:buChar char="»"/>
        <a:defRPr sz="2000">
          <a:solidFill>
            <a:schemeClr val="tx1"/>
          </a:solidFill>
          <a:latin typeface="+mj-lt"/>
          <a:ea typeface="+mn-ea"/>
        </a:defRPr>
      </a:lvl8pPr>
      <a:lvl9pPr marL="3886200" indent="-228600" algn="l" rtl="0" fontAlgn="base">
        <a:spcBef>
          <a:spcPct val="20000"/>
        </a:spcBef>
        <a:spcAft>
          <a:spcPct val="0"/>
        </a:spcAft>
        <a:buChar char="»"/>
        <a:defRPr sz="20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emf"/></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9.xml"/><Relationship Id="rId2" Type="http://schemas.openxmlformats.org/officeDocument/2006/relationships/image" Target="../media/image17.png"/><Relationship Id="rId1"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9.xml"/><Relationship Id="rId2" Type="http://schemas.openxmlformats.org/officeDocument/2006/relationships/image" Target="../media/image17.png"/><Relationship Id="rId1" Type="http://schemas.openxmlformats.org/officeDocument/2006/relationships/image" Target="../media/image16.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79.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79.xml"/><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image" Target="../media/image16.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9.xml"/><Relationship Id="rId1"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ctrTitle" idx="4294967295"/>
          </p:nvPr>
        </p:nvSpPr>
        <p:spPr bwMode="gray">
          <a:xfrm>
            <a:off x="3789363" y="476250"/>
            <a:ext cx="6875462" cy="2209800"/>
          </a:xfrm>
          <a:effectLst>
            <a:outerShdw dist="35921" dir="2700000" algn="ctr" rotWithShape="0">
              <a:schemeClr val="tx1"/>
            </a:outerShdw>
          </a:effectLst>
        </p:spPr>
        <p:txBody>
          <a:bodyPr/>
          <a:lstStyle/>
          <a:p>
            <a:pPr algn="ctr" eaLnBrk="1" hangingPunct="1"/>
            <a:r>
              <a:rPr lang="zh-CN" altLang="en-US" sz="5400" b="0">
                <a:solidFill>
                  <a:srgbClr val="FFFFE7"/>
                </a:solidFill>
                <a:ea typeface="黑体" panose="02010609060101010101" pitchFamily="49" charset="-122"/>
              </a:rPr>
              <a:t>会计学</a:t>
            </a:r>
            <a:br>
              <a:rPr lang="zh-CN" altLang="en-US" sz="5400" b="0">
                <a:solidFill>
                  <a:srgbClr val="FFFFE7"/>
                </a:solidFill>
                <a:ea typeface="黑体" panose="02010609060101010101" pitchFamily="49" charset="-122"/>
              </a:rPr>
            </a:br>
            <a:r>
              <a:rPr lang="en-US" altLang="zh-CN" sz="1800" b="0"/>
              <a:t>Accounting</a:t>
            </a:r>
            <a:endParaRPr lang="en-US" altLang="zh-CN" sz="1800" b="0"/>
          </a:p>
        </p:txBody>
      </p:sp>
      <p:sp>
        <p:nvSpPr>
          <p:cNvPr id="2051" name="Rectangle 3"/>
          <p:cNvSpPr>
            <a:spLocks noGrp="1" noChangeArrowheads="1"/>
          </p:cNvSpPr>
          <p:nvPr>
            <p:ph type="subTitle" idx="4294967295"/>
          </p:nvPr>
        </p:nvSpPr>
        <p:spPr bwMode="white">
          <a:xfrm>
            <a:off x="4419600" y="4797425"/>
            <a:ext cx="6248400" cy="784225"/>
          </a:xfrm>
        </p:spPr>
        <p:txBody>
          <a:bodyPr/>
          <a:lstStyle/>
          <a:p>
            <a:pPr marL="0" indent="0" eaLnBrk="1" hangingPunct="1">
              <a:buFont typeface="Wingdings" panose="05000000000000000000" pitchFamily="2" charset="2"/>
              <a:buNone/>
              <a:defRPr/>
            </a:pPr>
            <a:r>
              <a:rPr lang="zh-CN" altLang="en-US" sz="2400">
                <a:solidFill>
                  <a:srgbClr val="FFFF99"/>
                </a:solidFill>
                <a:effectLst>
                  <a:outerShdw blurRad="38100" dist="38100" dir="2700000" algn="tl">
                    <a:srgbClr val="C0C0C0"/>
                  </a:outerShdw>
                </a:effectLst>
                <a:latin typeface="隶书" panose="02010509060101010101" pitchFamily="49" charset="-122"/>
                <a:ea typeface="隶书" panose="02010509060101010101" pitchFamily="49" charset="-122"/>
              </a:rPr>
              <a:t>电子科技大学经济与管理学院</a:t>
            </a:r>
            <a:endParaRPr lang="en-US" altLang="zh-CN" sz="2400" b="0">
              <a:solidFill>
                <a:schemeClr val="bg1"/>
              </a:solidFill>
              <a:latin typeface="黑体" panose="02010609060101010101" pitchFamily="49" charset="-122"/>
              <a:ea typeface="黑体" panose="02010609060101010101" pitchFamily="49" charset="-122"/>
            </a:endParaRPr>
          </a:p>
        </p:txBody>
      </p:sp>
      <p:sp>
        <p:nvSpPr>
          <p:cNvPr id="2054" name="Text Box 6"/>
          <p:cNvSpPr txBox="1">
            <a:spLocks noChangeArrowheads="1"/>
          </p:cNvSpPr>
          <p:nvPr/>
        </p:nvSpPr>
        <p:spPr bwMode="white">
          <a:xfrm>
            <a:off x="2855913" y="5445125"/>
            <a:ext cx="6696075" cy="579438"/>
          </a:xfrm>
          <a:prstGeom prst="rect">
            <a:avLst/>
          </a:prstGeom>
          <a:noFill/>
          <a:ln w="9525">
            <a:noFill/>
            <a:miter lim="800000"/>
          </a:ln>
          <a:effectLst/>
        </p:spPr>
        <p:txBody>
          <a:bodyPr>
            <a:spAutoFit/>
          </a:bodyPr>
          <a:lstStyle/>
          <a:p>
            <a:pPr algn="ctr" eaLnBrk="1" hangingPunct="1">
              <a:defRPr/>
            </a:pPr>
            <a:r>
              <a:rPr kumimoji="0" lang="zh-CN" altLang="en-US" sz="3200" b="1">
                <a:solidFill>
                  <a:srgbClr val="FFFF00"/>
                </a:solidFill>
                <a:latin typeface="Verdana" panose="020B0604030504040204" pitchFamily="34" charset="0"/>
                <a:ea typeface="隶书" panose="02010509060101010101" pitchFamily="49" charset="-122"/>
              </a:rPr>
              <a:t>主讲教师   鲜文铎</a:t>
            </a:r>
            <a:endParaRPr kumimoji="0" lang="en-US" altLang="zh-CN" sz="3200" b="1" dirty="0">
              <a:solidFill>
                <a:srgbClr val="FFFF00"/>
              </a:solidFill>
              <a:effectLst>
                <a:outerShdw blurRad="38100" dist="38100" dir="2700000" algn="tl">
                  <a:srgbClr val="C0C0C0"/>
                </a:outerShdw>
              </a:effectLst>
              <a:latin typeface="Verdana" panose="020B0604030504040204" pitchFamily="34" charset="0"/>
              <a:ea typeface="隶书" panose="02010509060101010101" pitchFamily="49" charset="-122"/>
            </a:endParaRPr>
          </a:p>
        </p:txBody>
      </p:sp>
      <p:sp>
        <p:nvSpPr>
          <p:cNvPr id="384006" name="Rectangle 6"/>
          <p:cNvSpPr>
            <a:spLocks noChangeArrowheads="1"/>
          </p:cNvSpPr>
          <p:nvPr/>
        </p:nvSpPr>
        <p:spPr bwMode="auto">
          <a:xfrm>
            <a:off x="4800600" y="6092825"/>
            <a:ext cx="2801938" cy="457200"/>
          </a:xfrm>
          <a:prstGeom prst="rect">
            <a:avLst/>
          </a:prstGeom>
          <a:noFill/>
          <a:ln w="9525">
            <a:noFill/>
            <a:miter lim="800000"/>
          </a:ln>
          <a:effectLst>
            <a:prstShdw prst="shdw17" dist="17961" dir="2700000">
              <a:schemeClr val="accent1">
                <a:gamma/>
                <a:shade val="60000"/>
                <a:invGamma/>
              </a:schemeClr>
            </a:prstShdw>
          </a:effectLst>
        </p:spPr>
        <p:txBody>
          <a:bodyPr wrap="none">
            <a:spAutoFit/>
          </a:bodyPr>
          <a:lstStyle>
            <a:lvl1pPr eaLnBrk="0" hangingPunct="0">
              <a:defRPr kumimoji="1" sz="24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4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4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4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pPr eaLnBrk="1" hangingPunct="1">
              <a:defRPr/>
            </a:pPr>
            <a:r>
              <a:rPr kumimoji="0" lang="en-US" altLang="zh-CN">
                <a:solidFill>
                  <a:srgbClr val="FFFFFF"/>
                </a:solidFill>
                <a:latin typeface="黑体" panose="02010609060101010101" pitchFamily="49" charset="-122"/>
              </a:rPr>
              <a:t>1834577683@qq.com</a:t>
            </a:r>
            <a:endParaRPr kumimoji="0" lang="zh-CN" altLang="en-US">
              <a:solidFill>
                <a:srgbClr val="FFFFFF"/>
              </a:solidFill>
              <a:latin typeface="黑体" panose="02010609060101010101" pitchFamily="49" charset="-122"/>
            </a:endParaRPr>
          </a:p>
        </p:txBody>
      </p:sp>
      <p:sp>
        <p:nvSpPr>
          <p:cNvPr id="36870" name="文本框 1"/>
          <p:cNvSpPr txBox="1">
            <a:spLocks noChangeArrowheads="1"/>
          </p:cNvSpPr>
          <p:nvPr/>
        </p:nvSpPr>
        <p:spPr bwMode="auto">
          <a:xfrm>
            <a:off x="6096000" y="2978150"/>
            <a:ext cx="62452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 typeface="Wingdings" panose="05000000000000000000" pitchFamily="2" charset="2"/>
              <a:buNone/>
            </a:pPr>
            <a:r>
              <a:rPr lang="zh-CN" altLang="en-US" sz="4000">
                <a:solidFill>
                  <a:srgbClr val="FFFFFF"/>
                </a:solidFill>
                <a:latin typeface="Times New Roman" panose="02020603050405020304" pitchFamily="18" charset="0"/>
                <a:ea typeface="黑体" panose="02010609060101010101" pitchFamily="49" charset="-122"/>
              </a:rPr>
              <a:t>所有者权益</a:t>
            </a:r>
            <a:endParaRPr lang="zh-CN" altLang="en-US" sz="4000">
              <a:solidFill>
                <a:srgbClr val="FFFFFF"/>
              </a:solidFill>
              <a:latin typeface="Times New Roman" panose="02020603050405020304" pitchFamily="18" charset="0"/>
              <a:ea typeface="黑体" panose="02010609060101010101" pitchFamily="49" charset="-122"/>
            </a:endParaRPr>
          </a:p>
        </p:txBody>
      </p:sp>
    </p:spTree>
  </p:cSld>
  <p:clrMapOvr>
    <a:masterClrMapping/>
  </p:clrMapOvr>
  <p:transition>
    <p:dissolve/>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Rectangle 2"/>
          <p:cNvSpPr>
            <a:spLocks noGrp="1" noChangeArrowheads="1"/>
          </p:cNvSpPr>
          <p:nvPr>
            <p:ph type="body" idx="1"/>
          </p:nvPr>
        </p:nvSpPr>
        <p:spPr>
          <a:xfrm>
            <a:off x="2429318" y="178456"/>
            <a:ext cx="6840537" cy="1008062"/>
          </a:xfrm>
        </p:spPr>
        <p:txBody>
          <a:bodyPr/>
          <a:lstStyle/>
          <a:p>
            <a:pPr marL="812800" indent="-812800" eaLnBrk="1" hangingPunct="1">
              <a:buNone/>
            </a:pPr>
            <a:r>
              <a:rPr lang="zh-CN" altLang="en-US" sz="4400" b="1" dirty="0">
                <a:solidFill>
                  <a:srgbClr val="040404"/>
                </a:solidFill>
                <a:latin typeface="黑体" panose="02010609060101010101" pitchFamily="49" charset="-122"/>
                <a:ea typeface="黑体" panose="02010609060101010101" pitchFamily="49" charset="-122"/>
              </a:rPr>
              <a:t>第二节   资本公积</a:t>
            </a:r>
            <a:endParaRPr lang="zh-CN" altLang="en-US" dirty="0"/>
          </a:p>
        </p:txBody>
      </p:sp>
      <p:sp>
        <p:nvSpPr>
          <p:cNvPr id="43011" name="矩形 1"/>
          <p:cNvSpPr>
            <a:spLocks noChangeArrowheads="1"/>
          </p:cNvSpPr>
          <p:nvPr/>
        </p:nvSpPr>
        <p:spPr bwMode="auto">
          <a:xfrm>
            <a:off x="550863" y="1125707"/>
            <a:ext cx="110902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kumimoji="1" sz="2400">
                <a:solidFill>
                  <a:schemeClr val="tx1"/>
                </a:solidFill>
                <a:latin typeface="Times New Roman" panose="02020603050405020304" pitchFamily="18" charset="0"/>
                <a:ea typeface="宋体" pitchFamily="2" charset="-122"/>
              </a:defRPr>
            </a:lvl1pPr>
            <a:lvl2pPr marL="742950" indent="-285750">
              <a:defRPr kumimoji="1" sz="2400">
                <a:solidFill>
                  <a:schemeClr val="tx1"/>
                </a:solidFill>
                <a:latin typeface="Times New Roman" panose="02020603050405020304" pitchFamily="18" charset="0"/>
                <a:ea typeface="宋体" pitchFamily="2" charset="-122"/>
              </a:defRPr>
            </a:lvl2pPr>
            <a:lvl3pPr marL="1143000" indent="-228600">
              <a:defRPr kumimoji="1" sz="2400">
                <a:solidFill>
                  <a:schemeClr val="tx1"/>
                </a:solidFill>
                <a:latin typeface="Times New Roman" panose="02020603050405020304" pitchFamily="18" charset="0"/>
                <a:ea typeface="宋体" pitchFamily="2" charset="-122"/>
              </a:defRPr>
            </a:lvl3pPr>
            <a:lvl4pPr marL="1600200" indent="-228600">
              <a:defRPr kumimoji="1" sz="2400">
                <a:solidFill>
                  <a:schemeClr val="tx1"/>
                </a:solidFill>
                <a:latin typeface="Times New Roman" panose="02020603050405020304" pitchFamily="18" charset="0"/>
                <a:ea typeface="宋体" pitchFamily="2" charset="-122"/>
              </a:defRPr>
            </a:lvl4pPr>
            <a:lvl5pPr marL="2057400" indent="-228600">
              <a:defRPr kumimoji="1"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9pPr>
          </a:lstStyle>
          <a:p>
            <a:pPr lvl="0">
              <a:buFont typeface="Wingdings" panose="05000000000000000000" pitchFamily="2" charset="2"/>
              <a:buChar char="ü"/>
            </a:pPr>
            <a:r>
              <a:rPr lang="zh-CN" altLang="en-US" b="1" dirty="0">
                <a:solidFill>
                  <a:srgbClr val="000000"/>
                </a:solidFill>
              </a:rPr>
              <a:t>资本公积主要是指有限责任公司投资者的投资额超出其在企业注册资本中所占份额的部分（即</a:t>
            </a:r>
            <a:r>
              <a:rPr lang="zh-CN" altLang="en-US" b="1" dirty="0">
                <a:solidFill>
                  <a:srgbClr val="0000FF"/>
                </a:solidFill>
                <a:latin typeface="黑体" panose="02010609060101010101" pitchFamily="49" charset="-122"/>
                <a:ea typeface="黑体" panose="02010609060101010101" pitchFamily="49" charset="-122"/>
              </a:rPr>
              <a:t>资本溢价</a:t>
            </a:r>
            <a:r>
              <a:rPr lang="zh-CN" altLang="en-US" b="1" dirty="0">
                <a:solidFill>
                  <a:srgbClr val="000000"/>
                </a:solidFill>
              </a:rPr>
              <a:t>），或者是指股份有限公司的股票发行价格超过股票面值的部分（即</a:t>
            </a:r>
            <a:r>
              <a:rPr lang="zh-CN" altLang="en-US" b="1" dirty="0">
                <a:solidFill>
                  <a:srgbClr val="0000FF"/>
                </a:solidFill>
                <a:latin typeface="黑体" panose="02010609060101010101" pitchFamily="49" charset="-122"/>
                <a:ea typeface="黑体" panose="02010609060101010101" pitchFamily="49" charset="-122"/>
              </a:rPr>
              <a:t>股本溢价</a:t>
            </a:r>
            <a:r>
              <a:rPr lang="zh-CN" altLang="en-US" b="1" dirty="0">
                <a:solidFill>
                  <a:srgbClr val="000000"/>
                </a:solidFill>
              </a:rPr>
              <a:t>）。</a:t>
            </a:r>
            <a:endPar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itchFamily="2" charset="-122"/>
              <a:cs typeface="+mn-cs"/>
            </a:endParaRPr>
          </a:p>
        </p:txBody>
      </p:sp>
      <p:sp>
        <p:nvSpPr>
          <p:cNvPr id="43015" name="矩形 5"/>
          <p:cNvSpPr>
            <a:spLocks noChangeArrowheads="1"/>
          </p:cNvSpPr>
          <p:nvPr/>
        </p:nvSpPr>
        <p:spPr bwMode="auto">
          <a:xfrm>
            <a:off x="550862" y="2556668"/>
            <a:ext cx="1080172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kumimoji="1" sz="2400">
                <a:solidFill>
                  <a:schemeClr val="tx1"/>
                </a:solidFill>
                <a:latin typeface="Times New Roman" panose="02020603050405020304" pitchFamily="18" charset="0"/>
                <a:ea typeface="宋体" pitchFamily="2" charset="-122"/>
              </a:defRPr>
            </a:lvl1pPr>
            <a:lvl2pPr marL="742950" indent="-285750">
              <a:defRPr kumimoji="1" sz="2400">
                <a:solidFill>
                  <a:schemeClr val="tx1"/>
                </a:solidFill>
                <a:latin typeface="Times New Roman" panose="02020603050405020304" pitchFamily="18" charset="0"/>
                <a:ea typeface="宋体" pitchFamily="2" charset="-122"/>
              </a:defRPr>
            </a:lvl2pPr>
            <a:lvl3pPr marL="1143000" indent="-228600">
              <a:defRPr kumimoji="1" sz="2400">
                <a:solidFill>
                  <a:schemeClr val="tx1"/>
                </a:solidFill>
                <a:latin typeface="Times New Roman" panose="02020603050405020304" pitchFamily="18" charset="0"/>
                <a:ea typeface="宋体" pitchFamily="2" charset="-122"/>
              </a:defRPr>
            </a:lvl3pPr>
            <a:lvl4pPr marL="1600200" indent="-228600">
              <a:defRPr kumimoji="1" sz="2400">
                <a:solidFill>
                  <a:schemeClr val="tx1"/>
                </a:solidFill>
                <a:latin typeface="Times New Roman" panose="02020603050405020304" pitchFamily="18" charset="0"/>
                <a:ea typeface="宋体" pitchFamily="2" charset="-122"/>
              </a:defRPr>
            </a:lvl4pPr>
            <a:lvl5pPr marL="2057400" indent="-228600">
              <a:defRPr kumimoji="1"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9pPr>
          </a:lstStyle>
          <a:p>
            <a:pPr lvl="0">
              <a:buFont typeface="Wingdings" panose="05000000000000000000" pitchFamily="2" charset="2"/>
              <a:buChar char="ü"/>
            </a:pPr>
            <a:r>
              <a:rPr lang="zh-CN" altLang="en-US" b="1" dirty="0">
                <a:solidFill>
                  <a:srgbClr val="000000"/>
                </a:solidFill>
              </a:rPr>
              <a:t>此外，股份有限公司实施股票期权激励计划（会计准则称作股份支付）过程中也会出现资本公积（即其他资本公积）（</a:t>
            </a:r>
            <a:r>
              <a:rPr lang="zh-CN" altLang="en-US" b="1" dirty="0">
                <a:solidFill>
                  <a:srgbClr val="0000FF"/>
                </a:solidFill>
              </a:rPr>
              <a:t>不要求</a:t>
            </a:r>
            <a:r>
              <a:rPr lang="zh-CN" altLang="en-US" b="1" dirty="0">
                <a:solidFill>
                  <a:srgbClr val="000000"/>
                </a:solidFill>
              </a:rPr>
              <a:t>）。</a:t>
            </a:r>
            <a:endPar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itchFamily="2" charset="-122"/>
              <a:cs typeface="+mn-cs"/>
            </a:endParaRPr>
          </a:p>
        </p:txBody>
      </p:sp>
      <p:sp>
        <p:nvSpPr>
          <p:cNvPr id="4" name="矩形 3"/>
          <p:cNvSpPr/>
          <p:nvPr/>
        </p:nvSpPr>
        <p:spPr>
          <a:xfrm>
            <a:off x="695400" y="3906869"/>
            <a:ext cx="1094573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Font typeface="Wingdings" panose="05000000000000000000" pitchFamily="2" charset="2"/>
              <a:buChar char="ü"/>
            </a:pPr>
            <a:r>
              <a:rPr lang="en-US" altLang="zh-CN" b="1" dirty="0">
                <a:solidFill>
                  <a:srgbClr val="000000"/>
                </a:solidFill>
              </a:rPr>
              <a:t>《</a:t>
            </a:r>
            <a:r>
              <a:rPr lang="zh-CN" altLang="en-US" b="1" dirty="0">
                <a:solidFill>
                  <a:srgbClr val="000000"/>
                </a:solidFill>
              </a:rPr>
              <a:t>公司法</a:t>
            </a:r>
            <a:r>
              <a:rPr lang="en-US" altLang="zh-CN" b="1" dirty="0">
                <a:solidFill>
                  <a:srgbClr val="000000"/>
                </a:solidFill>
              </a:rPr>
              <a:t>》</a:t>
            </a:r>
            <a:r>
              <a:rPr lang="zh-CN" altLang="en-US" b="1" dirty="0">
                <a:solidFill>
                  <a:srgbClr val="000000"/>
                </a:solidFill>
              </a:rPr>
              <a:t>规定，资本公积可以转增公司资本。资本公积转增资本时，所留存的资本公积金不得少于转增前公司注册资本的</a:t>
            </a:r>
            <a:r>
              <a:rPr lang="en-US" altLang="zh-CN" b="1" dirty="0">
                <a:solidFill>
                  <a:srgbClr val="000000"/>
                </a:solidFill>
              </a:rPr>
              <a:t>25%</a:t>
            </a:r>
            <a:r>
              <a:rPr lang="zh-CN" altLang="en-US" b="1" dirty="0">
                <a:solidFill>
                  <a:srgbClr val="000000"/>
                </a:solidFill>
              </a:rPr>
              <a:t>。资本公积不得用于弥补公司的亏损。</a:t>
            </a:r>
            <a:endParaRPr lang="zh-CN" altLang="en-US" b="1" dirty="0">
              <a:solidFill>
                <a:srgbClr val="000000"/>
              </a:solidFill>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3011"/>
                                        </p:tgtEl>
                                        <p:attrNameLst>
                                          <p:attrName>style.visibility</p:attrName>
                                        </p:attrNameLst>
                                      </p:cBhvr>
                                      <p:to>
                                        <p:strVal val="visible"/>
                                      </p:to>
                                    </p:set>
                                    <p:animEffect transition="in" filter="dissolve">
                                      <p:cBhvr>
                                        <p:cTn id="7" dur="500"/>
                                        <p:tgtEl>
                                          <p:spTgt spid="430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3015"/>
                                        </p:tgtEl>
                                        <p:attrNameLst>
                                          <p:attrName>style.visibility</p:attrName>
                                        </p:attrNameLst>
                                      </p:cBhvr>
                                      <p:to>
                                        <p:strVal val="visible"/>
                                      </p:to>
                                    </p:set>
                                    <p:animEffect transition="in" filter="dissolve">
                                      <p:cBhvr>
                                        <p:cTn id="12" dur="500"/>
                                        <p:tgtEl>
                                          <p:spTgt spid="430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p:bldP spid="43015"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335360" y="116632"/>
            <a:ext cx="11089232" cy="1938992"/>
          </a:xfrm>
          <a:prstGeom prst="rect">
            <a:avLst/>
          </a:prstGeom>
          <a:solidFill>
            <a:srgbClr val="FFFF99"/>
          </a:solidFill>
        </p:spPr>
        <p:txBody>
          <a:bodyPr wrap="square">
            <a:spAutoFit/>
          </a:bodyPr>
          <a:lstStyle/>
          <a:p>
            <a:r>
              <a:rPr lang="en-US" altLang="zh-CN" b="1" dirty="0">
                <a:solidFill>
                  <a:srgbClr val="000000"/>
                </a:solidFill>
                <a:latin typeface="黑体" panose="02010609060101010101" pitchFamily="49" charset="-122"/>
                <a:ea typeface="黑体" panose="02010609060101010101" pitchFamily="49" charset="-122"/>
              </a:rPr>
              <a:t>2018</a:t>
            </a:r>
            <a:r>
              <a:rPr lang="zh-CN" altLang="en-US" b="1" dirty="0">
                <a:solidFill>
                  <a:srgbClr val="000000"/>
                </a:solidFill>
                <a:latin typeface="黑体" panose="02010609060101010101" pitchFamily="49" charset="-122"/>
                <a:ea typeface="黑体" panose="02010609060101010101" pitchFamily="49" charset="-122"/>
              </a:rPr>
              <a:t>年</a:t>
            </a:r>
            <a:r>
              <a:rPr lang="en-US" altLang="zh-CN" b="1" dirty="0">
                <a:solidFill>
                  <a:srgbClr val="000000"/>
                </a:solidFill>
                <a:latin typeface="黑体" panose="02010609060101010101" pitchFamily="49" charset="-122"/>
                <a:ea typeface="黑体" panose="02010609060101010101" pitchFamily="49" charset="-122"/>
              </a:rPr>
              <a:t>4</a:t>
            </a:r>
            <a:r>
              <a:rPr lang="zh-CN" altLang="en-US" b="1" dirty="0">
                <a:solidFill>
                  <a:srgbClr val="000000"/>
                </a:solidFill>
                <a:latin typeface="黑体" panose="02010609060101010101" pitchFamily="49" charset="-122"/>
                <a:ea typeface="黑体" panose="02010609060101010101" pitchFamily="49" charset="-122"/>
              </a:rPr>
              <a:t>月</a:t>
            </a:r>
            <a:r>
              <a:rPr lang="en-US" altLang="zh-CN" b="1" dirty="0">
                <a:solidFill>
                  <a:srgbClr val="000000"/>
                </a:solidFill>
                <a:latin typeface="黑体" panose="02010609060101010101" pitchFamily="49" charset="-122"/>
                <a:ea typeface="黑体" panose="02010609060101010101" pitchFamily="49" charset="-122"/>
              </a:rPr>
              <a:t>10</a:t>
            </a:r>
            <a:r>
              <a:rPr lang="zh-CN" altLang="en-US" b="1" dirty="0">
                <a:solidFill>
                  <a:srgbClr val="000000"/>
                </a:solidFill>
                <a:latin typeface="黑体" panose="02010609060101010101" pitchFamily="49" charset="-122"/>
                <a:ea typeface="黑体" panose="02010609060101010101" pitchFamily="49" charset="-122"/>
              </a:rPr>
              <a:t>日，东睦股份（</a:t>
            </a:r>
            <a:r>
              <a:rPr lang="en-US" altLang="zh-CN" b="1" dirty="0">
                <a:solidFill>
                  <a:srgbClr val="000000"/>
                </a:solidFill>
                <a:latin typeface="黑体" panose="02010609060101010101" pitchFamily="49" charset="-122"/>
                <a:ea typeface="黑体" panose="02010609060101010101" pitchFamily="49" charset="-122"/>
              </a:rPr>
              <a:t>600114</a:t>
            </a:r>
            <a:r>
              <a:rPr lang="zh-CN" altLang="en-US" b="1" dirty="0">
                <a:solidFill>
                  <a:srgbClr val="000000"/>
                </a:solidFill>
                <a:latin typeface="黑体" panose="02010609060101010101" pitchFamily="49" charset="-122"/>
                <a:ea typeface="黑体" panose="02010609060101010101" pitchFamily="49" charset="-122"/>
              </a:rPr>
              <a:t>）公司 </a:t>
            </a:r>
            <a:r>
              <a:rPr lang="en-US" altLang="zh-CN" b="1" dirty="0">
                <a:solidFill>
                  <a:srgbClr val="000000"/>
                </a:solidFill>
                <a:latin typeface="黑体" panose="02010609060101010101" pitchFamily="49" charset="-122"/>
                <a:ea typeface="黑体" panose="02010609060101010101" pitchFamily="49" charset="-122"/>
              </a:rPr>
              <a:t>2017</a:t>
            </a:r>
            <a:r>
              <a:rPr lang="zh-CN" altLang="en-US" b="1" dirty="0">
                <a:solidFill>
                  <a:srgbClr val="000000"/>
                </a:solidFill>
                <a:latin typeface="黑体" panose="02010609060101010101" pitchFamily="49" charset="-122"/>
                <a:ea typeface="黑体" panose="02010609060101010101" pitchFamily="49" charset="-122"/>
              </a:rPr>
              <a:t>年年度股东大会审议通过了</a:t>
            </a:r>
            <a:r>
              <a:rPr lang="en-US" altLang="zh-CN" b="1" dirty="0">
                <a:solidFill>
                  <a:srgbClr val="000000"/>
                </a:solidFill>
                <a:latin typeface="黑体" panose="02010609060101010101" pitchFamily="49" charset="-122"/>
                <a:ea typeface="黑体" panose="02010609060101010101" pitchFamily="49" charset="-122"/>
              </a:rPr>
              <a:t>《</a:t>
            </a:r>
            <a:r>
              <a:rPr lang="zh-CN" altLang="en-US" b="1" dirty="0">
                <a:solidFill>
                  <a:srgbClr val="000000"/>
                </a:solidFill>
                <a:latin typeface="黑体" panose="02010609060101010101" pitchFamily="49" charset="-122"/>
                <a:ea typeface="黑体" panose="02010609060101010101" pitchFamily="49" charset="-122"/>
              </a:rPr>
              <a:t>关于提请股东大会审议公司 </a:t>
            </a:r>
            <a:r>
              <a:rPr lang="en-US" altLang="zh-CN" b="1" dirty="0">
                <a:solidFill>
                  <a:srgbClr val="000000"/>
                </a:solidFill>
                <a:latin typeface="黑体" panose="02010609060101010101" pitchFamily="49" charset="-122"/>
                <a:ea typeface="黑体" panose="02010609060101010101" pitchFamily="49" charset="-122"/>
              </a:rPr>
              <a:t>2017 </a:t>
            </a:r>
            <a:r>
              <a:rPr lang="zh-CN" altLang="en-US" b="1" dirty="0">
                <a:solidFill>
                  <a:srgbClr val="000000"/>
                </a:solidFill>
                <a:latin typeface="黑体" panose="02010609060101010101" pitchFamily="49" charset="-122"/>
                <a:ea typeface="黑体" panose="02010609060101010101" pitchFamily="49" charset="-122"/>
              </a:rPr>
              <a:t>年度利润分配的预案</a:t>
            </a:r>
            <a:r>
              <a:rPr lang="en-US" altLang="zh-CN" b="1" dirty="0">
                <a:solidFill>
                  <a:srgbClr val="000000"/>
                </a:solidFill>
                <a:latin typeface="黑体" panose="02010609060101010101" pitchFamily="49" charset="-122"/>
                <a:ea typeface="黑体" panose="02010609060101010101" pitchFamily="49" charset="-122"/>
              </a:rPr>
              <a:t>》</a:t>
            </a:r>
            <a:r>
              <a:rPr lang="zh-CN" altLang="en-US" b="1" dirty="0">
                <a:solidFill>
                  <a:srgbClr val="000000"/>
                </a:solidFill>
                <a:latin typeface="黑体" panose="02010609060101010101" pitchFamily="49" charset="-122"/>
                <a:ea typeface="黑体" panose="02010609060101010101" pitchFamily="49" charset="-122"/>
              </a:rPr>
              <a:t>，同意以截至</a:t>
            </a:r>
            <a:r>
              <a:rPr lang="en-US" altLang="zh-CN" b="1" dirty="0">
                <a:solidFill>
                  <a:srgbClr val="000000"/>
                </a:solidFill>
                <a:latin typeface="黑体" panose="02010609060101010101" pitchFamily="49" charset="-122"/>
                <a:ea typeface="黑体" panose="02010609060101010101" pitchFamily="49" charset="-122"/>
              </a:rPr>
              <a:t>2017</a:t>
            </a:r>
            <a:r>
              <a:rPr lang="zh-CN" altLang="en-US" b="1" dirty="0">
                <a:solidFill>
                  <a:srgbClr val="000000"/>
                </a:solidFill>
                <a:latin typeface="黑体" panose="02010609060101010101" pitchFamily="49" charset="-122"/>
                <a:ea typeface="黑体" panose="02010609060101010101" pitchFamily="49" charset="-122"/>
              </a:rPr>
              <a:t>年</a:t>
            </a:r>
            <a:r>
              <a:rPr lang="en-US" altLang="zh-CN" b="1" dirty="0">
                <a:solidFill>
                  <a:srgbClr val="000000"/>
                </a:solidFill>
                <a:latin typeface="黑体" panose="02010609060101010101" pitchFamily="49" charset="-122"/>
                <a:ea typeface="黑体" panose="02010609060101010101" pitchFamily="49" charset="-122"/>
              </a:rPr>
              <a:t>12</a:t>
            </a:r>
            <a:r>
              <a:rPr lang="zh-CN" altLang="en-US" b="1" dirty="0">
                <a:solidFill>
                  <a:srgbClr val="000000"/>
                </a:solidFill>
                <a:latin typeface="黑体" panose="02010609060101010101" pitchFamily="49" charset="-122"/>
                <a:ea typeface="黑体" panose="02010609060101010101" pitchFamily="49" charset="-122"/>
              </a:rPr>
              <a:t>月 </a:t>
            </a:r>
            <a:r>
              <a:rPr lang="en-US" altLang="zh-CN" b="1" dirty="0">
                <a:solidFill>
                  <a:srgbClr val="000000"/>
                </a:solidFill>
                <a:latin typeface="黑体" panose="02010609060101010101" pitchFamily="49" charset="-122"/>
                <a:ea typeface="黑体" panose="02010609060101010101" pitchFamily="49" charset="-122"/>
              </a:rPr>
              <a:t>31</a:t>
            </a:r>
            <a:r>
              <a:rPr lang="zh-CN" altLang="en-US" b="1" dirty="0">
                <a:solidFill>
                  <a:srgbClr val="000000"/>
                </a:solidFill>
                <a:latin typeface="黑体" panose="02010609060101010101" pitchFamily="49" charset="-122"/>
                <a:ea typeface="黑体" panose="02010609060101010101" pitchFamily="49" charset="-122"/>
              </a:rPr>
              <a:t>日公司总股本</a:t>
            </a:r>
            <a:r>
              <a:rPr lang="en-US" altLang="zh-CN" b="1" dirty="0">
                <a:solidFill>
                  <a:srgbClr val="000000"/>
                </a:solidFill>
                <a:latin typeface="黑体" panose="02010609060101010101" pitchFamily="49" charset="-122"/>
                <a:ea typeface="黑体" panose="02010609060101010101" pitchFamily="49" charset="-122"/>
              </a:rPr>
              <a:t>436,347,649</a:t>
            </a:r>
            <a:r>
              <a:rPr lang="zh-CN" altLang="en-US" b="1" dirty="0">
                <a:solidFill>
                  <a:srgbClr val="000000"/>
                </a:solidFill>
                <a:latin typeface="黑体" panose="02010609060101010101" pitchFamily="49" charset="-122"/>
                <a:ea typeface="黑体" panose="02010609060101010101" pitchFamily="49" charset="-122"/>
              </a:rPr>
              <a:t>股为基数，以</a:t>
            </a:r>
            <a:r>
              <a:rPr lang="zh-CN" altLang="en-US" b="1" dirty="0">
                <a:solidFill>
                  <a:srgbClr val="0000FF"/>
                </a:solidFill>
                <a:latin typeface="黑体" panose="02010609060101010101" pitchFamily="49" charset="-122"/>
                <a:ea typeface="黑体" panose="02010609060101010101" pitchFamily="49" charset="-122"/>
              </a:rPr>
              <a:t>资本公积金转增股本</a:t>
            </a:r>
            <a:r>
              <a:rPr lang="zh-CN" altLang="en-US" b="1" dirty="0">
                <a:solidFill>
                  <a:srgbClr val="000000"/>
                </a:solidFill>
                <a:latin typeface="黑体" panose="02010609060101010101" pitchFamily="49" charset="-122"/>
                <a:ea typeface="黑体" panose="02010609060101010101" pitchFamily="49" charset="-122"/>
              </a:rPr>
              <a:t>，每</a:t>
            </a:r>
            <a:r>
              <a:rPr lang="en-US" altLang="zh-CN" b="1" dirty="0">
                <a:solidFill>
                  <a:srgbClr val="000000"/>
                </a:solidFill>
                <a:latin typeface="黑体" panose="02010609060101010101" pitchFamily="49" charset="-122"/>
                <a:ea typeface="黑体" panose="02010609060101010101" pitchFamily="49" charset="-122"/>
              </a:rPr>
              <a:t>10</a:t>
            </a:r>
            <a:r>
              <a:rPr lang="zh-CN" altLang="en-US" b="1" dirty="0">
                <a:solidFill>
                  <a:srgbClr val="000000"/>
                </a:solidFill>
                <a:latin typeface="黑体" panose="02010609060101010101" pitchFamily="49" charset="-122"/>
                <a:ea typeface="黑体" panose="02010609060101010101" pitchFamily="49" charset="-122"/>
              </a:rPr>
              <a:t>股转增</a:t>
            </a:r>
            <a:r>
              <a:rPr lang="en-US" altLang="zh-CN" b="1" dirty="0">
                <a:solidFill>
                  <a:srgbClr val="000000"/>
                </a:solidFill>
                <a:latin typeface="黑体" panose="02010609060101010101" pitchFamily="49" charset="-122"/>
                <a:ea typeface="黑体" panose="02010609060101010101" pitchFamily="49" charset="-122"/>
              </a:rPr>
              <a:t>4.80 </a:t>
            </a:r>
            <a:r>
              <a:rPr lang="zh-CN" altLang="en-US" b="1" dirty="0">
                <a:solidFill>
                  <a:srgbClr val="000000"/>
                </a:solidFill>
                <a:latin typeface="黑体" panose="02010609060101010101" pitchFamily="49" charset="-122"/>
                <a:ea typeface="黑体" panose="02010609060101010101" pitchFamily="49" charset="-122"/>
              </a:rPr>
              <a:t>股。公司于</a:t>
            </a:r>
            <a:r>
              <a:rPr lang="en-US" altLang="zh-CN" b="1" dirty="0">
                <a:solidFill>
                  <a:srgbClr val="000000"/>
                </a:solidFill>
                <a:latin typeface="黑体" panose="02010609060101010101" pitchFamily="49" charset="-122"/>
                <a:ea typeface="黑体" panose="02010609060101010101" pitchFamily="49" charset="-122"/>
              </a:rPr>
              <a:t>2018</a:t>
            </a:r>
            <a:r>
              <a:rPr lang="zh-CN" altLang="en-US" b="1" dirty="0">
                <a:solidFill>
                  <a:srgbClr val="000000"/>
                </a:solidFill>
                <a:latin typeface="黑体" panose="02010609060101010101" pitchFamily="49" charset="-122"/>
                <a:ea typeface="黑体" panose="02010609060101010101" pitchFamily="49" charset="-122"/>
              </a:rPr>
              <a:t>年</a:t>
            </a:r>
            <a:r>
              <a:rPr lang="en-US" altLang="zh-CN" b="1" dirty="0">
                <a:solidFill>
                  <a:srgbClr val="000000"/>
                </a:solidFill>
                <a:latin typeface="黑体" panose="02010609060101010101" pitchFamily="49" charset="-122"/>
                <a:ea typeface="黑体" panose="02010609060101010101" pitchFamily="49" charset="-122"/>
              </a:rPr>
              <a:t>4</a:t>
            </a:r>
            <a:r>
              <a:rPr lang="zh-CN" altLang="en-US" b="1" dirty="0">
                <a:solidFill>
                  <a:srgbClr val="000000"/>
                </a:solidFill>
                <a:latin typeface="黑体" panose="02010609060101010101" pitchFamily="49" charset="-122"/>
                <a:ea typeface="黑体" panose="02010609060101010101" pitchFamily="49" charset="-122"/>
              </a:rPr>
              <a:t>月</a:t>
            </a:r>
            <a:r>
              <a:rPr lang="en-US" altLang="zh-CN" b="1" dirty="0">
                <a:solidFill>
                  <a:srgbClr val="000000"/>
                </a:solidFill>
                <a:latin typeface="黑体" panose="02010609060101010101" pitchFamily="49" charset="-122"/>
                <a:ea typeface="黑体" panose="02010609060101010101" pitchFamily="49" charset="-122"/>
              </a:rPr>
              <a:t>26</a:t>
            </a:r>
            <a:r>
              <a:rPr lang="zh-CN" altLang="en-US" b="1" dirty="0">
                <a:solidFill>
                  <a:srgbClr val="000000"/>
                </a:solidFill>
                <a:latin typeface="黑体" panose="02010609060101010101" pitchFamily="49" charset="-122"/>
                <a:ea typeface="黑体" panose="02010609060101010101" pitchFamily="49" charset="-122"/>
              </a:rPr>
              <a:t>日实施了上述资本公积转增股本方案，公司总股本变更</a:t>
            </a:r>
            <a:r>
              <a:rPr lang="en-US" altLang="zh-CN" b="1" dirty="0">
                <a:solidFill>
                  <a:srgbClr val="000000"/>
                </a:solidFill>
                <a:latin typeface="黑体" panose="02010609060101010101" pitchFamily="49" charset="-122"/>
                <a:ea typeface="黑体" panose="02010609060101010101" pitchFamily="49" charset="-122"/>
              </a:rPr>
              <a:t>645,794,521 </a:t>
            </a:r>
            <a:r>
              <a:rPr lang="zh-CN" altLang="en-US" b="1" dirty="0">
                <a:solidFill>
                  <a:srgbClr val="000000"/>
                </a:solidFill>
                <a:latin typeface="黑体" panose="02010609060101010101" pitchFamily="49" charset="-122"/>
                <a:ea typeface="黑体" panose="02010609060101010101" pitchFamily="49" charset="-122"/>
              </a:rPr>
              <a:t>股。</a:t>
            </a:r>
            <a:endParaRPr lang="zh-CN" altLang="en-US" b="1" dirty="0">
              <a:solidFill>
                <a:srgbClr val="000000"/>
              </a:solidFill>
              <a:latin typeface="黑体" panose="02010609060101010101" pitchFamily="49" charset="-122"/>
              <a:ea typeface="黑体" panose="02010609060101010101" pitchFamily="49" charset="-122"/>
            </a:endParaRPr>
          </a:p>
        </p:txBody>
      </p:sp>
      <p:sp>
        <p:nvSpPr>
          <p:cNvPr id="3" name="矩形 2"/>
          <p:cNvSpPr/>
          <p:nvPr/>
        </p:nvSpPr>
        <p:spPr>
          <a:xfrm>
            <a:off x="1950089" y="2204864"/>
            <a:ext cx="7056784" cy="400110"/>
          </a:xfrm>
          <a:prstGeom prst="rect">
            <a:avLst/>
          </a:prstGeom>
        </p:spPr>
        <p:txBody>
          <a:bodyPr wrap="square">
            <a:spAutoFit/>
          </a:bodyPr>
          <a:lstStyle/>
          <a:p>
            <a:r>
              <a:rPr lang="zh-CN" altLang="en-US" sz="2000" b="1" dirty="0">
                <a:solidFill>
                  <a:srgbClr val="000000"/>
                </a:solidFill>
              </a:rPr>
              <a:t>共转增</a:t>
            </a:r>
            <a:r>
              <a:rPr lang="en-US" altLang="zh-CN" sz="2000" b="1" dirty="0">
                <a:solidFill>
                  <a:srgbClr val="000000"/>
                </a:solidFill>
              </a:rPr>
              <a:t>(436,347,649/10)  *4.80=209446872</a:t>
            </a:r>
            <a:r>
              <a:rPr lang="zh-CN" altLang="en-US" sz="2000" b="1" dirty="0">
                <a:solidFill>
                  <a:srgbClr val="000000"/>
                </a:solidFill>
              </a:rPr>
              <a:t>股</a:t>
            </a:r>
            <a:endParaRPr lang="zh-CN" altLang="en-US" sz="2000" b="1" dirty="0">
              <a:solidFill>
                <a:srgbClr val="000000"/>
              </a:solidFill>
            </a:endParaRPr>
          </a:p>
        </p:txBody>
      </p:sp>
      <p:sp>
        <p:nvSpPr>
          <p:cNvPr id="13" name="矩形 4"/>
          <p:cNvSpPr>
            <a:spLocks noChangeArrowheads="1"/>
          </p:cNvSpPr>
          <p:nvPr/>
        </p:nvSpPr>
        <p:spPr bwMode="auto">
          <a:xfrm>
            <a:off x="1847528" y="2785957"/>
            <a:ext cx="7560840" cy="830997"/>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Times New Roman" panose="02020603050405020304" pitchFamily="18" charset="0"/>
                <a:ea typeface="宋体" pitchFamily="2" charset="-122"/>
              </a:defRPr>
            </a:lvl1pPr>
            <a:lvl2pPr marL="742950" indent="-285750">
              <a:defRPr kumimoji="1" sz="2400">
                <a:solidFill>
                  <a:schemeClr val="tx1"/>
                </a:solidFill>
                <a:latin typeface="Times New Roman" panose="02020603050405020304" pitchFamily="18" charset="0"/>
                <a:ea typeface="宋体" pitchFamily="2" charset="-122"/>
              </a:defRPr>
            </a:lvl2pPr>
            <a:lvl3pPr marL="1143000" indent="-228600">
              <a:defRPr kumimoji="1" sz="2400">
                <a:solidFill>
                  <a:schemeClr val="tx1"/>
                </a:solidFill>
                <a:latin typeface="Times New Roman" panose="02020603050405020304" pitchFamily="18" charset="0"/>
                <a:ea typeface="宋体" pitchFamily="2" charset="-122"/>
              </a:defRPr>
            </a:lvl3pPr>
            <a:lvl4pPr marL="1600200" indent="-228600">
              <a:defRPr kumimoji="1" sz="2400">
                <a:solidFill>
                  <a:schemeClr val="tx1"/>
                </a:solidFill>
                <a:latin typeface="Times New Roman" panose="02020603050405020304" pitchFamily="18" charset="0"/>
                <a:ea typeface="宋体" pitchFamily="2" charset="-122"/>
              </a:defRPr>
            </a:lvl4pPr>
            <a:lvl5pPr marL="2057400" indent="-228600">
              <a:defRPr kumimoji="1"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9pPr>
          </a:lstStyle>
          <a:p>
            <a:r>
              <a:rPr lang="zh-CN" altLang="en-US" b="1" dirty="0">
                <a:solidFill>
                  <a:srgbClr val="000000"/>
                </a:solidFill>
                <a:latin typeface="黑体" panose="02010609060101010101" pitchFamily="49" charset="-122"/>
                <a:ea typeface="黑体" panose="02010609060101010101" pitchFamily="49" charset="-122"/>
              </a:rPr>
              <a:t>借：资本公积</a:t>
            </a:r>
            <a:r>
              <a:rPr lang="en-US" altLang="zh-CN" b="1" dirty="0">
                <a:solidFill>
                  <a:srgbClr val="000000"/>
                </a:solidFill>
                <a:latin typeface="黑体" panose="02010609060101010101" pitchFamily="49" charset="-122"/>
                <a:ea typeface="黑体" panose="02010609060101010101" pitchFamily="49" charset="-122"/>
              </a:rPr>
              <a:t>——</a:t>
            </a:r>
            <a:r>
              <a:rPr lang="zh-CN" altLang="en-US" b="1" dirty="0">
                <a:solidFill>
                  <a:srgbClr val="000000"/>
                </a:solidFill>
                <a:latin typeface="黑体" panose="02010609060101010101" pitchFamily="49" charset="-122"/>
                <a:ea typeface="黑体" panose="02010609060101010101" pitchFamily="49" charset="-122"/>
              </a:rPr>
              <a:t>股本溢价      </a:t>
            </a:r>
            <a:r>
              <a:rPr lang="en-US" altLang="zh-CN" b="1" dirty="0">
                <a:solidFill>
                  <a:srgbClr val="000000"/>
                </a:solidFill>
                <a:latin typeface="黑体" panose="02010609060101010101" pitchFamily="49" charset="-122"/>
                <a:ea typeface="黑体" panose="02010609060101010101" pitchFamily="49" charset="-122"/>
              </a:rPr>
              <a:t>209446872</a:t>
            </a:r>
            <a:endParaRPr lang="en-US" altLang="zh-CN" b="1" dirty="0">
              <a:solidFill>
                <a:srgbClr val="000000"/>
              </a:solidFill>
              <a:latin typeface="黑体" panose="02010609060101010101" pitchFamily="49" charset="-122"/>
              <a:ea typeface="黑体" panose="02010609060101010101" pitchFamily="49" charset="-122"/>
            </a:endParaRPr>
          </a:p>
          <a:p>
            <a:r>
              <a:rPr lang="zh-CN" altLang="en-US" b="1" dirty="0">
                <a:solidFill>
                  <a:srgbClr val="000000"/>
                </a:solidFill>
                <a:latin typeface="黑体" panose="02010609060101010101" pitchFamily="49" charset="-122"/>
                <a:ea typeface="黑体" panose="02010609060101010101" pitchFamily="49" charset="-122"/>
              </a:rPr>
              <a:t>    贷：股本                        </a:t>
            </a:r>
            <a:r>
              <a:rPr lang="en-US" altLang="zh-CN" b="1" dirty="0">
                <a:solidFill>
                  <a:srgbClr val="000000"/>
                </a:solidFill>
                <a:latin typeface="黑体" panose="02010609060101010101" pitchFamily="49" charset="-122"/>
                <a:ea typeface="黑体" panose="02010609060101010101" pitchFamily="49" charset="-122"/>
              </a:rPr>
              <a:t>209446872</a:t>
            </a:r>
            <a:r>
              <a:rPr lang="zh-CN" altLang="en-US" b="1" dirty="0">
                <a:solidFill>
                  <a:srgbClr val="000000"/>
                </a:solidFill>
                <a:latin typeface="黑体" panose="02010609060101010101" pitchFamily="49" charset="-122"/>
                <a:ea typeface="黑体" panose="02010609060101010101" pitchFamily="49" charset="-122"/>
              </a:rPr>
              <a:t>        </a:t>
            </a:r>
            <a:endParaRPr lang="en-US" altLang="zh-CN" b="1" dirty="0">
              <a:solidFill>
                <a:srgbClr val="000000"/>
              </a:solidFill>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1"/>
          <a:stretch>
            <a:fillRect/>
          </a:stretch>
        </p:blipFill>
        <p:spPr>
          <a:xfrm>
            <a:off x="438656" y="3797936"/>
            <a:ext cx="11489992" cy="28714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dissolv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695400" y="1412776"/>
            <a:ext cx="8496633" cy="5056875"/>
          </a:xfrm>
          <a:prstGeom prst="rect">
            <a:avLst/>
          </a:prstGeom>
        </p:spPr>
      </p:pic>
      <p:sp>
        <p:nvSpPr>
          <p:cNvPr id="4" name="矩形 3"/>
          <p:cNvSpPr/>
          <p:nvPr/>
        </p:nvSpPr>
        <p:spPr>
          <a:xfrm>
            <a:off x="935362" y="260648"/>
            <a:ext cx="8016708" cy="830997"/>
          </a:xfrm>
          <a:prstGeom prst="rect">
            <a:avLst/>
          </a:prstGeom>
        </p:spPr>
        <p:txBody>
          <a:bodyPr wrap="square">
            <a:spAutoFit/>
          </a:bodyPr>
          <a:lstStyle/>
          <a:p>
            <a:r>
              <a:rPr lang="en-US" altLang="zh-CN" b="1" dirty="0">
                <a:solidFill>
                  <a:srgbClr val="000000"/>
                </a:solidFill>
              </a:rPr>
              <a:t>2018</a:t>
            </a:r>
            <a:r>
              <a:rPr lang="zh-CN" altLang="en-US" b="1" dirty="0">
                <a:solidFill>
                  <a:srgbClr val="000000"/>
                </a:solidFill>
              </a:rPr>
              <a:t>年</a:t>
            </a:r>
            <a:r>
              <a:rPr lang="en-US" altLang="zh-CN" b="1" dirty="0">
                <a:solidFill>
                  <a:srgbClr val="000000"/>
                </a:solidFill>
              </a:rPr>
              <a:t>4</a:t>
            </a:r>
            <a:r>
              <a:rPr lang="zh-CN" altLang="en-US" b="1" dirty="0">
                <a:solidFill>
                  <a:srgbClr val="000000"/>
                </a:solidFill>
              </a:rPr>
              <a:t>月</a:t>
            </a:r>
            <a:r>
              <a:rPr lang="en-US" altLang="zh-CN" b="1" dirty="0">
                <a:solidFill>
                  <a:srgbClr val="000000"/>
                </a:solidFill>
              </a:rPr>
              <a:t>25</a:t>
            </a:r>
            <a:r>
              <a:rPr lang="zh-CN" altLang="en-US" b="1" dirty="0">
                <a:solidFill>
                  <a:srgbClr val="000000"/>
                </a:solidFill>
              </a:rPr>
              <a:t>日</a:t>
            </a:r>
            <a:r>
              <a:rPr lang="en-US" altLang="zh-CN" b="1" dirty="0">
                <a:solidFill>
                  <a:srgbClr val="000000"/>
                </a:solidFill>
              </a:rPr>
              <a:t>,</a:t>
            </a:r>
            <a:r>
              <a:rPr lang="zh-CN" altLang="en-US" b="1" dirty="0">
                <a:solidFill>
                  <a:srgbClr val="000000"/>
                </a:solidFill>
              </a:rPr>
              <a:t>东睦股份股价</a:t>
            </a:r>
            <a:r>
              <a:rPr lang="en-US" altLang="zh-CN" b="1" dirty="0">
                <a:solidFill>
                  <a:srgbClr val="000000"/>
                </a:solidFill>
              </a:rPr>
              <a:t>16.89</a:t>
            </a:r>
            <a:r>
              <a:rPr lang="zh-CN" altLang="en-US" b="1" dirty="0">
                <a:solidFill>
                  <a:srgbClr val="000000"/>
                </a:solidFill>
              </a:rPr>
              <a:t>元</a:t>
            </a:r>
            <a:r>
              <a:rPr lang="en-US" altLang="zh-CN" b="1" dirty="0">
                <a:solidFill>
                  <a:srgbClr val="000000"/>
                </a:solidFill>
              </a:rPr>
              <a:t>/</a:t>
            </a:r>
            <a:r>
              <a:rPr lang="zh-CN" altLang="en-US" b="1" dirty="0">
                <a:solidFill>
                  <a:srgbClr val="000000"/>
                </a:solidFill>
              </a:rPr>
              <a:t>股</a:t>
            </a:r>
            <a:r>
              <a:rPr lang="en-US" altLang="zh-CN" b="1" dirty="0">
                <a:solidFill>
                  <a:srgbClr val="000000"/>
                </a:solidFill>
              </a:rPr>
              <a:t>,</a:t>
            </a:r>
            <a:r>
              <a:rPr lang="zh-CN" altLang="en-US" b="1" dirty="0">
                <a:solidFill>
                  <a:srgbClr val="000000"/>
                </a:solidFill>
              </a:rPr>
              <a:t>公司总市值</a:t>
            </a:r>
            <a:r>
              <a:rPr lang="en-US" altLang="zh-CN" b="1" dirty="0">
                <a:solidFill>
                  <a:srgbClr val="000000"/>
                </a:solidFill>
              </a:rPr>
              <a:t>73.7</a:t>
            </a:r>
            <a:r>
              <a:rPr lang="zh-CN" altLang="en-US" b="1" dirty="0">
                <a:solidFill>
                  <a:srgbClr val="000000"/>
                </a:solidFill>
              </a:rPr>
              <a:t>亿元</a:t>
            </a:r>
            <a:r>
              <a:rPr lang="en-US" altLang="zh-CN" b="1" dirty="0">
                <a:solidFill>
                  <a:srgbClr val="000000"/>
                </a:solidFill>
              </a:rPr>
              <a:t>,</a:t>
            </a:r>
            <a:r>
              <a:rPr lang="zh-CN" altLang="en-US" b="1" dirty="0">
                <a:solidFill>
                  <a:srgbClr val="000000"/>
                </a:solidFill>
              </a:rPr>
              <a:t>转股后股价</a:t>
            </a:r>
            <a:r>
              <a:rPr lang="en-US" altLang="zh-CN" b="1" dirty="0">
                <a:solidFill>
                  <a:srgbClr val="000000"/>
                </a:solidFill>
              </a:rPr>
              <a:t>11.41</a:t>
            </a:r>
            <a:r>
              <a:rPr lang="zh-CN" altLang="en-US" b="1" dirty="0">
                <a:solidFill>
                  <a:srgbClr val="000000"/>
                </a:solidFill>
              </a:rPr>
              <a:t>元</a:t>
            </a:r>
            <a:r>
              <a:rPr lang="en-US" altLang="zh-CN" b="1" dirty="0">
                <a:solidFill>
                  <a:srgbClr val="000000"/>
                </a:solidFill>
              </a:rPr>
              <a:t>/</a:t>
            </a:r>
            <a:r>
              <a:rPr lang="zh-CN" altLang="en-US" b="1" dirty="0">
                <a:solidFill>
                  <a:srgbClr val="000000"/>
                </a:solidFill>
              </a:rPr>
              <a:t>股</a:t>
            </a:r>
            <a:r>
              <a:rPr lang="en-US" altLang="zh-CN" b="1" dirty="0">
                <a:solidFill>
                  <a:srgbClr val="000000"/>
                </a:solidFill>
              </a:rPr>
              <a:t>,</a:t>
            </a:r>
            <a:r>
              <a:rPr lang="zh-CN" altLang="en-US" b="1" dirty="0">
                <a:solidFill>
                  <a:srgbClr val="000000"/>
                </a:solidFill>
              </a:rPr>
              <a:t>总市值不变</a:t>
            </a:r>
            <a:endParaRPr lang="zh-CN" altLang="en-US" b="1" dirty="0">
              <a:solidFill>
                <a:srgbClr val="000000"/>
              </a:solidFill>
            </a:endParaRPr>
          </a:p>
        </p:txBody>
      </p:sp>
      <p:sp>
        <p:nvSpPr>
          <p:cNvPr id="5" name="文本框 4"/>
          <p:cNvSpPr txBox="1"/>
          <p:nvPr/>
        </p:nvSpPr>
        <p:spPr>
          <a:xfrm>
            <a:off x="9624392" y="1268760"/>
            <a:ext cx="2016224" cy="707886"/>
          </a:xfrm>
          <a:prstGeom prst="rect">
            <a:avLst/>
          </a:prstGeom>
          <a:noFill/>
        </p:spPr>
        <p:txBody>
          <a:bodyPr wrap="square" rtlCol="0">
            <a:spAutoFit/>
          </a:bodyPr>
          <a:lstStyle/>
          <a:p>
            <a:r>
              <a:rPr lang="en-US" altLang="zh-CN" sz="2000" b="1" dirty="0">
                <a:solidFill>
                  <a:srgbClr val="000000"/>
                </a:solidFill>
              </a:rPr>
              <a:t>16.89/1.48=11.41</a:t>
            </a:r>
            <a:r>
              <a:rPr lang="zh-CN" altLang="en-US" sz="2000" b="1" dirty="0">
                <a:solidFill>
                  <a:srgbClr val="000000"/>
                </a:solidFill>
              </a:rPr>
              <a:t>元</a:t>
            </a:r>
            <a:r>
              <a:rPr lang="en-US" altLang="zh-CN" sz="2000" b="1" dirty="0">
                <a:solidFill>
                  <a:srgbClr val="000000"/>
                </a:solidFill>
              </a:rPr>
              <a:t>/</a:t>
            </a:r>
            <a:r>
              <a:rPr lang="zh-CN" altLang="en-US" sz="2000" b="1" dirty="0">
                <a:solidFill>
                  <a:srgbClr val="000000"/>
                </a:solidFill>
              </a:rPr>
              <a:t>股</a:t>
            </a:r>
            <a:endParaRPr lang="zh-CN" altLang="en-US" sz="2000" b="1"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1828800" y="0"/>
            <a:ext cx="8534400" cy="914400"/>
          </a:xfrm>
        </p:spPr>
        <p:txBody>
          <a:bodyPr/>
          <a:lstStyle/>
          <a:p>
            <a:pPr eaLnBrk="1" hangingPunct="1"/>
            <a:r>
              <a:rPr lang="zh-CN" altLang="en-US"/>
              <a:t>  </a:t>
            </a:r>
            <a:endParaRPr lang="zh-CN" altLang="en-US"/>
          </a:p>
        </p:txBody>
      </p:sp>
      <p:sp>
        <p:nvSpPr>
          <p:cNvPr id="4" name="矩形 3"/>
          <p:cNvSpPr/>
          <p:nvPr/>
        </p:nvSpPr>
        <p:spPr>
          <a:xfrm>
            <a:off x="2807933" y="368982"/>
            <a:ext cx="456086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4000" b="1" dirty="0">
                <a:solidFill>
                  <a:srgbClr val="0C0406"/>
                </a:solidFill>
                <a:latin typeface="黑体" panose="02010609060101010101" pitchFamily="49" charset="-122"/>
                <a:ea typeface="黑体" panose="02010609060101010101" pitchFamily="49" charset="-122"/>
              </a:rPr>
              <a:t> 第三节  盈余公积</a:t>
            </a:r>
            <a:endParaRPr lang="zh-CN" altLang="en-US" sz="4000" b="1" dirty="0">
              <a:solidFill>
                <a:srgbClr val="0C0406"/>
              </a:solidFill>
              <a:latin typeface="黑体" panose="02010609060101010101" pitchFamily="49" charset="-122"/>
              <a:ea typeface="黑体" panose="02010609060101010101" pitchFamily="49" charset="-122"/>
            </a:endParaRPr>
          </a:p>
        </p:txBody>
      </p:sp>
      <p:sp>
        <p:nvSpPr>
          <p:cNvPr id="5" name="矩形 4"/>
          <p:cNvSpPr/>
          <p:nvPr/>
        </p:nvSpPr>
        <p:spPr>
          <a:xfrm>
            <a:off x="839416" y="1445850"/>
            <a:ext cx="952378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Font typeface="Wingdings" panose="05000000000000000000" pitchFamily="2" charset="2"/>
              <a:buChar char="ü"/>
            </a:pPr>
            <a:r>
              <a:rPr lang="en-US" altLang="zh-CN" b="1" dirty="0">
                <a:solidFill>
                  <a:srgbClr val="000000"/>
                </a:solidFill>
              </a:rPr>
              <a:t>《</a:t>
            </a:r>
            <a:r>
              <a:rPr lang="zh-CN" altLang="en-US" b="1" dirty="0">
                <a:solidFill>
                  <a:srgbClr val="000000"/>
                </a:solidFill>
              </a:rPr>
              <a:t>公司法</a:t>
            </a:r>
            <a:r>
              <a:rPr lang="en-US" altLang="zh-CN" b="1" dirty="0">
                <a:solidFill>
                  <a:srgbClr val="000000"/>
                </a:solidFill>
              </a:rPr>
              <a:t>》</a:t>
            </a:r>
            <a:r>
              <a:rPr lang="zh-CN" altLang="en-US" b="1" dirty="0">
                <a:solidFill>
                  <a:srgbClr val="000000"/>
                </a:solidFill>
              </a:rPr>
              <a:t>规定，公司分配当年税后利润时，应当提取利润的</a:t>
            </a:r>
            <a:r>
              <a:rPr lang="en-US" altLang="zh-CN" b="1" dirty="0">
                <a:solidFill>
                  <a:srgbClr val="000000"/>
                </a:solidFill>
              </a:rPr>
              <a:t>10%</a:t>
            </a:r>
            <a:r>
              <a:rPr lang="zh-CN" altLang="en-US" b="1" dirty="0">
                <a:solidFill>
                  <a:srgbClr val="000000"/>
                </a:solidFill>
              </a:rPr>
              <a:t>列入公司</a:t>
            </a:r>
            <a:r>
              <a:rPr lang="zh-CN" altLang="en-US" b="1" dirty="0">
                <a:solidFill>
                  <a:srgbClr val="0000FF"/>
                </a:solidFill>
              </a:rPr>
              <a:t>法定公积金</a:t>
            </a:r>
            <a:r>
              <a:rPr lang="zh-CN" altLang="en-US" b="1" dirty="0">
                <a:solidFill>
                  <a:srgbClr val="000000"/>
                </a:solidFill>
              </a:rPr>
              <a:t>。</a:t>
            </a:r>
            <a:endParaRPr lang="zh-CN" altLang="en-US" b="1" dirty="0">
              <a:solidFill>
                <a:srgbClr val="000000"/>
              </a:solidFill>
            </a:endParaRPr>
          </a:p>
        </p:txBody>
      </p:sp>
      <p:sp>
        <p:nvSpPr>
          <p:cNvPr id="6" name="矩形 5"/>
          <p:cNvSpPr/>
          <p:nvPr/>
        </p:nvSpPr>
        <p:spPr>
          <a:xfrm>
            <a:off x="839416" y="2808297"/>
            <a:ext cx="102971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Font typeface="Wingdings" panose="05000000000000000000" pitchFamily="2" charset="2"/>
              <a:buChar char="ü"/>
            </a:pPr>
            <a:r>
              <a:rPr lang="zh-CN" altLang="en-US" b="1" dirty="0">
                <a:solidFill>
                  <a:srgbClr val="000000"/>
                </a:solidFill>
              </a:rPr>
              <a:t>公司法定公积金累计额为公司注册资本的</a:t>
            </a:r>
            <a:r>
              <a:rPr lang="en-US" altLang="zh-CN" b="1" dirty="0">
                <a:solidFill>
                  <a:srgbClr val="000000"/>
                </a:solidFill>
              </a:rPr>
              <a:t>50%</a:t>
            </a:r>
            <a:r>
              <a:rPr lang="zh-CN" altLang="en-US" b="1" dirty="0">
                <a:solidFill>
                  <a:srgbClr val="000000"/>
                </a:solidFill>
              </a:rPr>
              <a:t>以上的，可以不再提取。</a:t>
            </a:r>
            <a:endParaRPr lang="zh-CN" altLang="en-US" b="1" dirty="0">
              <a:solidFill>
                <a:srgbClr val="000000"/>
              </a:solidFill>
            </a:endParaRPr>
          </a:p>
        </p:txBody>
      </p:sp>
      <p:sp>
        <p:nvSpPr>
          <p:cNvPr id="7" name="矩形 6"/>
          <p:cNvSpPr/>
          <p:nvPr/>
        </p:nvSpPr>
        <p:spPr>
          <a:xfrm>
            <a:off x="839416" y="3805069"/>
            <a:ext cx="993710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Font typeface="Wingdings" panose="05000000000000000000" pitchFamily="2" charset="2"/>
              <a:buChar char="ü"/>
            </a:pPr>
            <a:r>
              <a:rPr lang="zh-CN" altLang="en-US" b="1" dirty="0">
                <a:solidFill>
                  <a:srgbClr val="000000"/>
                </a:solidFill>
              </a:rPr>
              <a:t>公司从税后利润中提取法定公积金后，经股东会或者股东大会决议，还可以从税后利润中提取</a:t>
            </a:r>
            <a:r>
              <a:rPr lang="zh-CN" altLang="en-US" b="1" dirty="0">
                <a:solidFill>
                  <a:srgbClr val="0000FF"/>
                </a:solidFill>
              </a:rPr>
              <a:t>任意公积金</a:t>
            </a:r>
            <a:r>
              <a:rPr lang="zh-CN" altLang="en-US" b="1" dirty="0">
                <a:solidFill>
                  <a:srgbClr val="000000"/>
                </a:solidFill>
              </a:rPr>
              <a:t>。</a:t>
            </a:r>
            <a:endParaRPr lang="zh-CN" altLang="en-US" b="1" dirty="0">
              <a:solidFill>
                <a:srgbClr val="000000"/>
              </a:solidFill>
            </a:endParaRPr>
          </a:p>
        </p:txBody>
      </p:sp>
      <p:sp>
        <p:nvSpPr>
          <p:cNvPr id="8" name="矩形 7"/>
          <p:cNvSpPr/>
          <p:nvPr/>
        </p:nvSpPr>
        <p:spPr>
          <a:xfrm>
            <a:off x="839416" y="5171173"/>
            <a:ext cx="986509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Font typeface="Wingdings" panose="05000000000000000000" pitchFamily="2" charset="2"/>
              <a:buChar char="ü"/>
            </a:pPr>
            <a:r>
              <a:rPr lang="zh-CN" altLang="en-US" b="1" dirty="0">
                <a:solidFill>
                  <a:srgbClr val="000000"/>
                </a:solidFill>
              </a:rPr>
              <a:t>公司应设置“</a:t>
            </a:r>
            <a:r>
              <a:rPr lang="zh-CN" altLang="en-US" b="1" dirty="0">
                <a:solidFill>
                  <a:srgbClr val="0000FF"/>
                </a:solidFill>
              </a:rPr>
              <a:t>盈余公积</a:t>
            </a:r>
            <a:r>
              <a:rPr lang="zh-CN" altLang="en-US" b="1" dirty="0">
                <a:solidFill>
                  <a:srgbClr val="000000"/>
                </a:solidFill>
              </a:rPr>
              <a:t>”科目并区分“</a:t>
            </a:r>
            <a:r>
              <a:rPr lang="zh-CN" altLang="en-US" b="1" dirty="0">
                <a:solidFill>
                  <a:srgbClr val="0000FF"/>
                </a:solidFill>
              </a:rPr>
              <a:t>法定盈余公积</a:t>
            </a:r>
            <a:r>
              <a:rPr lang="zh-CN" altLang="en-US" b="1" dirty="0">
                <a:solidFill>
                  <a:srgbClr val="000000"/>
                </a:solidFill>
              </a:rPr>
              <a:t>”和“</a:t>
            </a:r>
            <a:r>
              <a:rPr lang="zh-CN" altLang="en-US" b="1" dirty="0">
                <a:solidFill>
                  <a:srgbClr val="0000FF"/>
                </a:solidFill>
              </a:rPr>
              <a:t>任意盈余公积</a:t>
            </a:r>
            <a:r>
              <a:rPr lang="zh-CN" altLang="en-US" b="1" dirty="0">
                <a:solidFill>
                  <a:srgbClr val="000000"/>
                </a:solidFill>
              </a:rPr>
              <a:t>”来核算</a:t>
            </a:r>
            <a:r>
              <a:rPr lang="en-US" altLang="zh-CN" b="1" dirty="0">
                <a:solidFill>
                  <a:srgbClr val="000000"/>
                </a:solidFill>
              </a:rPr>
              <a:t>《</a:t>
            </a:r>
            <a:r>
              <a:rPr lang="zh-CN" altLang="en-US" b="1" dirty="0">
                <a:solidFill>
                  <a:srgbClr val="000000"/>
                </a:solidFill>
              </a:rPr>
              <a:t>公司法</a:t>
            </a:r>
            <a:r>
              <a:rPr lang="en-US" altLang="zh-CN" b="1" dirty="0">
                <a:solidFill>
                  <a:srgbClr val="000000"/>
                </a:solidFill>
              </a:rPr>
              <a:t>》</a:t>
            </a:r>
            <a:r>
              <a:rPr lang="zh-CN" altLang="en-US" b="1" dirty="0">
                <a:solidFill>
                  <a:srgbClr val="000000"/>
                </a:solidFill>
              </a:rPr>
              <a:t>所称的“法定公积金”和“任意公积金”。 </a:t>
            </a:r>
            <a:endParaRPr lang="zh-CN" altLang="en-US" b="1" dirty="0">
              <a:solidFill>
                <a:srgbClr val="000000"/>
              </a:solidFill>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8709" name="Group 37"/>
          <p:cNvGraphicFramePr>
            <a:graphicFrameLocks noGrp="1"/>
          </p:cNvGraphicFramePr>
          <p:nvPr/>
        </p:nvGraphicFramePr>
        <p:xfrm>
          <a:off x="983432" y="1556792"/>
          <a:ext cx="10153128" cy="3968496"/>
        </p:xfrm>
        <a:graphic>
          <a:graphicData uri="http://schemas.openxmlformats.org/drawingml/2006/table">
            <a:tbl>
              <a:tblPr/>
              <a:tblGrid>
                <a:gridCol w="804538"/>
                <a:gridCol w="2533039"/>
                <a:gridCol w="6815551"/>
              </a:tblGrid>
              <a:tr h="1981200">
                <a:tc rowSpan="2">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endParaRPr kumimoji="1" lang="en-US" altLang="zh-CN" sz="2400" b="1" i="0" u="none" strike="noStrike" cap="none" normalizeH="0" baseline="0" dirty="0">
                        <a:ln>
                          <a:noFill/>
                        </a:ln>
                        <a:solidFill>
                          <a:srgbClr val="361DF1"/>
                        </a:solidFill>
                        <a:effectLst/>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endParaRPr kumimoji="1" lang="en-US" altLang="zh-CN" sz="2400" b="1" i="0" u="none" strike="noStrike" cap="none" normalizeH="0" baseline="0" dirty="0">
                        <a:ln>
                          <a:noFill/>
                        </a:ln>
                        <a:solidFill>
                          <a:srgbClr val="361DF1"/>
                        </a:solidFill>
                        <a:effectLst/>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1" lang="zh-CN" altLang="en-US" sz="2400" b="1" i="0" u="none" strike="noStrike" cap="none" normalizeH="0" baseline="0" dirty="0">
                          <a:ln>
                            <a:noFill/>
                          </a:ln>
                          <a:solidFill>
                            <a:srgbClr val="361DF1"/>
                          </a:solidFill>
                          <a:effectLst/>
                          <a:latin typeface="黑体" panose="02010609060101010101" pitchFamily="49" charset="-122"/>
                          <a:ea typeface="黑体" panose="02010609060101010101" pitchFamily="49" charset="-122"/>
                        </a:rPr>
                        <a:t>盈</a:t>
                      </a:r>
                      <a:endParaRPr kumimoji="1" lang="zh-CN" altLang="en-US" sz="2400" b="1" i="0" u="none" strike="noStrike" cap="none" normalizeH="0" baseline="0" dirty="0">
                        <a:ln>
                          <a:noFill/>
                        </a:ln>
                        <a:solidFill>
                          <a:srgbClr val="361DF1"/>
                        </a:solidFill>
                        <a:effectLst/>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1" lang="zh-CN" altLang="en-US" sz="2400" b="1" i="0" u="none" strike="noStrike" cap="none" normalizeH="0" baseline="0" dirty="0">
                          <a:ln>
                            <a:noFill/>
                          </a:ln>
                          <a:solidFill>
                            <a:srgbClr val="361DF1"/>
                          </a:solidFill>
                          <a:effectLst/>
                          <a:latin typeface="黑体" panose="02010609060101010101" pitchFamily="49" charset="-122"/>
                          <a:ea typeface="黑体" panose="02010609060101010101" pitchFamily="49" charset="-122"/>
                        </a:rPr>
                        <a:t>余</a:t>
                      </a:r>
                      <a:endParaRPr kumimoji="1" lang="zh-CN" altLang="en-US" sz="2400" b="1" i="0" u="none" strike="noStrike" cap="none" normalizeH="0" baseline="0" dirty="0">
                        <a:ln>
                          <a:noFill/>
                        </a:ln>
                        <a:solidFill>
                          <a:srgbClr val="361DF1"/>
                        </a:solidFill>
                        <a:effectLst/>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1" lang="zh-CN" altLang="en-US" sz="2400" b="1" i="0" u="none" strike="noStrike" cap="none" normalizeH="0" baseline="0" dirty="0">
                          <a:ln>
                            <a:noFill/>
                          </a:ln>
                          <a:solidFill>
                            <a:srgbClr val="361DF1"/>
                          </a:solidFill>
                          <a:effectLst/>
                          <a:latin typeface="黑体" panose="02010609060101010101" pitchFamily="49" charset="-122"/>
                          <a:ea typeface="黑体" panose="02010609060101010101" pitchFamily="49" charset="-122"/>
                        </a:rPr>
                        <a:t>公</a:t>
                      </a:r>
                      <a:endParaRPr kumimoji="1" lang="zh-CN" altLang="en-US" sz="2400" b="1" i="0" u="none" strike="noStrike" cap="none" normalizeH="0" baseline="0" dirty="0">
                        <a:ln>
                          <a:noFill/>
                        </a:ln>
                        <a:solidFill>
                          <a:srgbClr val="361DF1"/>
                        </a:solidFill>
                        <a:effectLst/>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1" lang="zh-CN" altLang="en-US" sz="2400" b="1" i="0" u="none" strike="noStrike" cap="none" normalizeH="0" baseline="0" dirty="0">
                          <a:ln>
                            <a:noFill/>
                          </a:ln>
                          <a:solidFill>
                            <a:srgbClr val="361DF1"/>
                          </a:solidFill>
                          <a:effectLst/>
                          <a:latin typeface="黑体" panose="02010609060101010101" pitchFamily="49" charset="-122"/>
                          <a:ea typeface="黑体" panose="02010609060101010101" pitchFamily="49" charset="-122"/>
                        </a:rPr>
                        <a:t>积</a:t>
                      </a:r>
                      <a:endParaRPr kumimoji="1" lang="en-US" altLang="zh-CN" sz="2400" b="1" i="0" u="none" strike="noStrike" cap="none" normalizeH="0" baseline="0" dirty="0">
                        <a:ln>
                          <a:noFill/>
                        </a:ln>
                        <a:solidFill>
                          <a:srgbClr val="361DF1"/>
                        </a:solidFill>
                        <a:effectLst/>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1" lang="zh-CN" altLang="en-US" sz="2400" b="1" i="0" u="none" strike="noStrike" cap="none" normalizeH="0" baseline="0" dirty="0">
                          <a:ln>
                            <a:noFill/>
                          </a:ln>
                          <a:solidFill>
                            <a:srgbClr val="361DF1"/>
                          </a:solidFill>
                          <a:effectLst/>
                          <a:latin typeface="黑体" panose="02010609060101010101" pitchFamily="49" charset="-122"/>
                          <a:ea typeface="黑体" panose="02010609060101010101" pitchFamily="49" charset="-122"/>
                        </a:rPr>
                        <a:t>用</a:t>
                      </a:r>
                      <a:endParaRPr kumimoji="1" lang="en-US" altLang="zh-CN" sz="2400" b="1" i="0" u="none" strike="noStrike" cap="none" normalizeH="0" baseline="0" dirty="0">
                        <a:ln>
                          <a:noFill/>
                        </a:ln>
                        <a:solidFill>
                          <a:srgbClr val="361DF1"/>
                        </a:solidFill>
                        <a:effectLst/>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1" lang="zh-CN" altLang="en-US" sz="2400" b="1" i="0" u="none" strike="noStrike" cap="none" normalizeH="0" baseline="0" dirty="0">
                          <a:ln>
                            <a:noFill/>
                          </a:ln>
                          <a:solidFill>
                            <a:srgbClr val="361DF1"/>
                          </a:solidFill>
                          <a:effectLst/>
                          <a:latin typeface="黑体" panose="02010609060101010101" pitchFamily="49" charset="-122"/>
                          <a:ea typeface="黑体" panose="02010609060101010101" pitchFamily="49" charset="-122"/>
                        </a:rPr>
                        <a:t>途</a:t>
                      </a:r>
                      <a:endParaRPr kumimoji="1" lang="zh-CN" altLang="en-US" sz="2400" b="1" i="0" u="none" strike="noStrike" cap="none" normalizeH="0" baseline="0" dirty="0">
                        <a:ln>
                          <a:noFill/>
                        </a:ln>
                        <a:solidFill>
                          <a:srgbClr val="361DF1"/>
                        </a:solidFill>
                        <a:effectLst/>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endParaRPr kumimoji="1" lang="zh-CN" altLang="en-US" sz="2400" b="1" i="0" u="none" strike="noStrike" cap="none" normalizeH="0" baseline="0" dirty="0">
                        <a:ln>
                          <a:noFill/>
                        </a:ln>
                        <a:solidFill>
                          <a:srgbClr val="2937E9"/>
                        </a:solidFill>
                        <a:effectLst/>
                        <a:latin typeface="黑体" panose="02010609060101010101" pitchFamily="49" charset="-122"/>
                        <a:ea typeface="黑体" panose="02010609060101010101" pitchFamily="49"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FFCC"/>
                    </a:solid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endParaRPr kumimoji="1" lang="zh-CN" altLang="en-US" sz="2400" b="1" i="0" u="none" strike="noStrike" cap="none" normalizeH="0" baseline="0">
                        <a:ln>
                          <a:noFill/>
                        </a:ln>
                        <a:solidFill>
                          <a:srgbClr val="0C0406"/>
                        </a:solidFill>
                        <a:effectLst/>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10000"/>
                        </a:lnSpc>
                        <a:spcBef>
                          <a:spcPct val="20000"/>
                        </a:spcBef>
                        <a:spcAft>
                          <a:spcPct val="0"/>
                        </a:spcAft>
                        <a:buClr>
                          <a:srgbClr val="A50021"/>
                        </a:buClr>
                        <a:buSzPct val="75000"/>
                        <a:buFont typeface="Wingdings" panose="05000000000000000000" pitchFamily="2" charset="2"/>
                        <a:buNone/>
                      </a:pPr>
                      <a:r>
                        <a:rPr kumimoji="1" lang="zh-CN" altLang="en-US" sz="2400" b="1" i="0" u="none" strike="noStrike" cap="none" normalizeH="0" baseline="0">
                          <a:ln>
                            <a:noFill/>
                          </a:ln>
                          <a:solidFill>
                            <a:srgbClr val="0C0406"/>
                          </a:solidFill>
                          <a:effectLst/>
                          <a:latin typeface="黑体" panose="02010609060101010101" pitchFamily="49" charset="-122"/>
                          <a:ea typeface="黑体" panose="02010609060101010101" pitchFamily="49" charset="-122"/>
                        </a:rPr>
                        <a:t>法定盈余公积</a:t>
                      </a:r>
                      <a:endParaRPr kumimoji="1" lang="zh-CN" altLang="en-US" sz="2400" b="1" i="0" u="none" strike="noStrike" cap="none" normalizeH="0" baseline="0">
                        <a:ln>
                          <a:noFill/>
                        </a:ln>
                        <a:solidFill>
                          <a:srgbClr val="0C0406"/>
                        </a:solidFill>
                        <a:effectLst/>
                        <a:latin typeface="黑体" panose="02010609060101010101" pitchFamily="49" charset="-122"/>
                        <a:ea typeface="黑体" panose="02010609060101010101" pitchFamily="49"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FFCC"/>
                    </a:solidFill>
                  </a:tcPr>
                </a:tc>
                <a:tc>
                  <a:txBody>
                    <a:bodyPr/>
                    <a:lstStyle/>
                    <a:p>
                      <a:pPr marL="0" marR="0" lvl="0" indent="0" algn="l" defTabSz="914400" rtl="0" eaLnBrk="1" fontAlgn="base" latinLnBrk="0" hangingPunct="1">
                        <a:lnSpc>
                          <a:spcPct val="90000"/>
                        </a:lnSpc>
                        <a:spcBef>
                          <a:spcPct val="20000"/>
                        </a:spcBef>
                        <a:spcAft>
                          <a:spcPct val="0"/>
                        </a:spcAft>
                        <a:buClr>
                          <a:srgbClr val="A50021"/>
                        </a:buClr>
                        <a:buSzPct val="75000"/>
                        <a:buFont typeface="Wingdings" panose="05000000000000000000" pitchFamily="2" charset="2"/>
                        <a:buNone/>
                      </a:pPr>
                      <a:r>
                        <a:rPr kumimoji="1" lang="zh-CN" altLang="en-US" sz="2400" b="1" i="0" u="none" strike="noStrike" cap="none" normalizeH="0" baseline="0" dirty="0">
                          <a:ln>
                            <a:noFill/>
                          </a:ln>
                          <a:solidFill>
                            <a:srgbClr val="0C0406"/>
                          </a:solidFill>
                          <a:effectLst/>
                          <a:latin typeface="黑体" panose="02010609060101010101" pitchFamily="49" charset="-122"/>
                          <a:ea typeface="黑体" panose="02010609060101010101" pitchFamily="49" charset="-122"/>
                        </a:rPr>
                        <a:t>① 按税后利润的</a:t>
                      </a:r>
                      <a:r>
                        <a:rPr kumimoji="1" lang="zh-CN" altLang="en-US" sz="2400" b="1" i="0" u="none" strike="noStrike" cap="none" normalizeH="0" baseline="0" dirty="0">
                          <a:ln>
                            <a:noFill/>
                          </a:ln>
                          <a:solidFill>
                            <a:srgbClr val="FF0000"/>
                          </a:solidFill>
                          <a:effectLst/>
                          <a:latin typeface="黑体" panose="02010609060101010101" pitchFamily="49" charset="-122"/>
                          <a:ea typeface="黑体" panose="02010609060101010101" pitchFamily="49" charset="-122"/>
                        </a:rPr>
                        <a:t>10%</a:t>
                      </a:r>
                      <a:r>
                        <a:rPr kumimoji="1" lang="zh-CN" altLang="en-US" sz="2400" b="1" i="0" u="none" strike="noStrike" cap="none" normalizeH="0" baseline="0" dirty="0">
                          <a:ln>
                            <a:noFill/>
                          </a:ln>
                          <a:solidFill>
                            <a:srgbClr val="0C0406"/>
                          </a:solidFill>
                          <a:effectLst/>
                          <a:latin typeface="黑体" panose="02010609060101010101" pitchFamily="49" charset="-122"/>
                          <a:ea typeface="黑体" panose="02010609060101010101" pitchFamily="49" charset="-122"/>
                        </a:rPr>
                        <a:t>计提。</a:t>
                      </a:r>
                      <a:endParaRPr kumimoji="1" lang="zh-CN" altLang="en-US" sz="2400" b="1" i="0" u="none" strike="noStrike" cap="none" normalizeH="0" baseline="0" dirty="0">
                        <a:ln>
                          <a:noFill/>
                        </a:ln>
                        <a:solidFill>
                          <a:srgbClr val="0C0406"/>
                        </a:solidFill>
                        <a:effectLst/>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90000"/>
                        </a:lnSpc>
                        <a:spcBef>
                          <a:spcPct val="20000"/>
                        </a:spcBef>
                        <a:spcAft>
                          <a:spcPct val="0"/>
                        </a:spcAft>
                        <a:buClr>
                          <a:srgbClr val="A50021"/>
                        </a:buClr>
                        <a:buSzPct val="75000"/>
                        <a:buFont typeface="Wingdings" panose="05000000000000000000" pitchFamily="2" charset="2"/>
                        <a:buNone/>
                      </a:pPr>
                      <a:r>
                        <a:rPr kumimoji="1" lang="zh-CN" altLang="en-US" sz="2400" b="1" i="0" u="none" strike="noStrike" cap="none" normalizeH="0" baseline="0" dirty="0">
                          <a:ln>
                            <a:noFill/>
                          </a:ln>
                          <a:solidFill>
                            <a:srgbClr val="0C0406"/>
                          </a:solidFill>
                          <a:effectLst/>
                          <a:latin typeface="黑体" panose="02010609060101010101" pitchFamily="49" charset="-122"/>
                          <a:ea typeface="黑体" panose="02010609060101010101" pitchFamily="49" charset="-122"/>
                        </a:rPr>
                        <a:t>② 用途：</a:t>
                      </a:r>
                      <a:r>
                        <a:rPr kumimoji="1" lang="zh-CN" altLang="en-US" sz="2400" b="1" i="0" u="none" strike="noStrike" cap="none" normalizeH="0" baseline="0" dirty="0">
                          <a:ln>
                            <a:noFill/>
                          </a:ln>
                          <a:solidFill>
                            <a:srgbClr val="FF0000"/>
                          </a:solidFill>
                          <a:effectLst/>
                          <a:latin typeface="黑体" panose="02010609060101010101" pitchFamily="49" charset="-122"/>
                          <a:ea typeface="黑体" panose="02010609060101010101" pitchFamily="49" charset="-122"/>
                        </a:rPr>
                        <a:t>弥补亏损</a:t>
                      </a:r>
                      <a:r>
                        <a:rPr kumimoji="1" lang="zh-CN" altLang="en-US" sz="2400" b="1" i="0" u="none" strike="noStrike" cap="none" normalizeH="0" baseline="0" dirty="0">
                          <a:ln>
                            <a:noFill/>
                          </a:ln>
                          <a:solidFill>
                            <a:srgbClr val="0C0406"/>
                          </a:solidFill>
                          <a:effectLst/>
                          <a:latin typeface="黑体" panose="02010609060101010101" pitchFamily="49" charset="-122"/>
                          <a:ea typeface="黑体" panose="02010609060101010101" pitchFamily="49" charset="-122"/>
                        </a:rPr>
                        <a:t>、</a:t>
                      </a:r>
                      <a:r>
                        <a:rPr kumimoji="1" lang="zh-CN" altLang="en-US" sz="2400" b="1" i="0" u="none" strike="noStrike" cap="none" normalizeH="0" baseline="0" dirty="0">
                          <a:ln>
                            <a:noFill/>
                          </a:ln>
                          <a:solidFill>
                            <a:srgbClr val="FF0000"/>
                          </a:solidFill>
                          <a:effectLst/>
                          <a:latin typeface="黑体" panose="02010609060101010101" pitchFamily="49" charset="-122"/>
                          <a:ea typeface="黑体" panose="02010609060101010101" pitchFamily="49" charset="-122"/>
                        </a:rPr>
                        <a:t>转增资本</a:t>
                      </a:r>
                      <a:endParaRPr kumimoji="1" lang="en-US" altLang="zh-CN" sz="2400" b="1" i="0" u="none" strike="noStrike" cap="none" normalizeH="0" baseline="0" dirty="0">
                        <a:ln>
                          <a:noFill/>
                        </a:ln>
                        <a:solidFill>
                          <a:srgbClr val="0C0406"/>
                        </a:solidFill>
                        <a:effectLst/>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90000"/>
                        </a:lnSpc>
                        <a:spcBef>
                          <a:spcPct val="20000"/>
                        </a:spcBef>
                        <a:spcAft>
                          <a:spcPct val="0"/>
                        </a:spcAft>
                        <a:buClr>
                          <a:srgbClr val="A50021"/>
                        </a:buClr>
                        <a:buSzPct val="75000"/>
                        <a:buFont typeface="Wingdings" panose="05000000000000000000" pitchFamily="2" charset="2"/>
                        <a:buNone/>
                      </a:pPr>
                      <a:r>
                        <a:rPr kumimoji="1" lang="zh-CN" altLang="en-US" sz="2400" b="1" i="0" u="none" strike="noStrike" cap="none" normalizeH="0" baseline="0" dirty="0">
                          <a:ln>
                            <a:noFill/>
                          </a:ln>
                          <a:solidFill>
                            <a:srgbClr val="0C0406"/>
                          </a:solidFill>
                          <a:effectLst/>
                          <a:latin typeface="黑体" panose="02010609060101010101" pitchFamily="49" charset="-122"/>
                          <a:ea typeface="黑体" panose="02010609060101010101" pitchFamily="49" charset="-122"/>
                        </a:rPr>
                        <a:t>③ 累计达到注册资本的</a:t>
                      </a:r>
                      <a:r>
                        <a:rPr kumimoji="1" lang="zh-CN" altLang="en-US" sz="2400" b="1" i="0" u="none" strike="noStrike" cap="none" normalizeH="0" baseline="0" dirty="0">
                          <a:ln>
                            <a:noFill/>
                          </a:ln>
                          <a:solidFill>
                            <a:srgbClr val="FF0000"/>
                          </a:solidFill>
                          <a:effectLst/>
                          <a:latin typeface="黑体" panose="02010609060101010101" pitchFamily="49" charset="-122"/>
                          <a:ea typeface="黑体" panose="02010609060101010101" pitchFamily="49" charset="-122"/>
                        </a:rPr>
                        <a:t>50%</a:t>
                      </a:r>
                      <a:r>
                        <a:rPr kumimoji="1" lang="zh-CN" altLang="en-US" sz="2400" b="1" i="0" u="none" strike="noStrike" cap="none" normalizeH="0" baseline="0" dirty="0">
                          <a:ln>
                            <a:noFill/>
                          </a:ln>
                          <a:solidFill>
                            <a:srgbClr val="0C0406"/>
                          </a:solidFill>
                          <a:effectLst/>
                          <a:latin typeface="黑体" panose="02010609060101010101" pitchFamily="49" charset="-122"/>
                          <a:ea typeface="黑体" panose="02010609060101010101" pitchFamily="49" charset="-122"/>
                        </a:rPr>
                        <a:t>可以不再提取</a:t>
                      </a:r>
                      <a:endParaRPr kumimoji="1" lang="zh-CN" altLang="en-US" sz="2400" b="1" i="0" u="none" strike="noStrike" cap="none" normalizeH="0" baseline="0" dirty="0">
                        <a:ln>
                          <a:noFill/>
                        </a:ln>
                        <a:solidFill>
                          <a:srgbClr val="0C0406"/>
                        </a:solidFill>
                        <a:effectLst/>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90000"/>
                        </a:lnSpc>
                        <a:spcBef>
                          <a:spcPct val="20000"/>
                        </a:spcBef>
                        <a:spcAft>
                          <a:spcPct val="0"/>
                        </a:spcAft>
                        <a:buClr>
                          <a:srgbClr val="A50021"/>
                        </a:buClr>
                        <a:buSzPct val="75000"/>
                        <a:buFont typeface="Wingdings" panose="05000000000000000000" pitchFamily="2" charset="2"/>
                        <a:buNone/>
                      </a:pPr>
                      <a:r>
                        <a:rPr kumimoji="1" lang="zh-CN" altLang="en-US" sz="2400" b="1" i="0" u="none" strike="noStrike" cap="none" normalizeH="0" baseline="0" dirty="0">
                          <a:ln>
                            <a:noFill/>
                          </a:ln>
                          <a:solidFill>
                            <a:srgbClr val="0C0406"/>
                          </a:solidFill>
                          <a:effectLst/>
                          <a:latin typeface="黑体" panose="02010609060101010101" pitchFamily="49" charset="-122"/>
                          <a:ea typeface="黑体" panose="02010609060101010101" pitchFamily="49" charset="-122"/>
                        </a:rPr>
                        <a:t>④ </a:t>
                      </a:r>
                      <a:r>
                        <a:rPr kumimoji="1" lang="zh-CN" altLang="en-US"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用于弥补亏损、转增资本和发放股利后不得低于注册资本的25</a:t>
                      </a:r>
                      <a:r>
                        <a:rPr kumimoji="1" lang="zh-CN" altLang="en-US" sz="2400" b="1" i="0" u="none" strike="noStrike" cap="none" normalizeH="0" baseline="0" dirty="0">
                          <a:ln>
                            <a:noFill/>
                          </a:ln>
                          <a:solidFill>
                            <a:srgbClr val="0C0406"/>
                          </a:solidFill>
                          <a:effectLst/>
                          <a:latin typeface="黑体" panose="02010609060101010101" pitchFamily="49" charset="-122"/>
                          <a:ea typeface="黑体" panose="02010609060101010101" pitchFamily="49" charset="-122"/>
                        </a:rPr>
                        <a:t>%。</a:t>
                      </a:r>
                      <a:endParaRPr kumimoji="1" lang="zh-CN" altLang="en-US" sz="2400" b="1" i="0" u="none" strike="noStrike" cap="none" normalizeH="0" baseline="0" dirty="0">
                        <a:ln>
                          <a:noFill/>
                        </a:ln>
                        <a:solidFill>
                          <a:srgbClr val="0C0406"/>
                        </a:solidFill>
                        <a:effectLst/>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90000"/>
                        </a:lnSpc>
                        <a:spcBef>
                          <a:spcPct val="20000"/>
                        </a:spcBef>
                        <a:spcAft>
                          <a:spcPct val="0"/>
                        </a:spcAft>
                        <a:buClr>
                          <a:srgbClr val="A50021"/>
                        </a:buClr>
                        <a:buSzPct val="75000"/>
                        <a:buFont typeface="Wingdings" panose="05000000000000000000" pitchFamily="2" charset="2"/>
                        <a:buNone/>
                      </a:pPr>
                      <a:r>
                        <a:rPr kumimoji="1" lang="zh-CN" altLang="en-US" sz="2400" b="1" i="0" u="none" strike="noStrike" cap="none" normalizeH="0" baseline="0" dirty="0">
                          <a:ln>
                            <a:noFill/>
                          </a:ln>
                          <a:solidFill>
                            <a:srgbClr val="0C0406"/>
                          </a:solidFill>
                          <a:effectLst/>
                          <a:latin typeface="黑体" panose="02010609060101010101" pitchFamily="49" charset="-122"/>
                          <a:ea typeface="黑体" panose="02010609060101010101" pitchFamily="49" charset="-122"/>
                        </a:rPr>
                        <a:t>⑤ 提取盈余公积可以</a:t>
                      </a:r>
                      <a:r>
                        <a:rPr kumimoji="1" lang="zh-CN" altLang="en-US" sz="2400" b="1" i="0" u="none" strike="noStrike" cap="none" normalizeH="0" baseline="0" dirty="0">
                          <a:ln>
                            <a:noFill/>
                          </a:ln>
                          <a:solidFill>
                            <a:srgbClr val="FF0000"/>
                          </a:solidFill>
                          <a:effectLst/>
                          <a:latin typeface="黑体" panose="02010609060101010101" pitchFamily="49" charset="-122"/>
                          <a:ea typeface="黑体" panose="02010609060101010101" pitchFamily="49" charset="-122"/>
                        </a:rPr>
                        <a:t>扩大企业生产经营</a:t>
                      </a:r>
                      <a:endParaRPr kumimoji="1" lang="zh-CN" altLang="en-US" sz="2400" b="1" i="0" u="none" strike="noStrike" cap="none" normalizeH="0" baseline="0" dirty="0">
                        <a:ln>
                          <a:noFill/>
                        </a:ln>
                        <a:solidFill>
                          <a:srgbClr val="FF0000"/>
                        </a:solidFill>
                        <a:effectLst/>
                        <a:latin typeface="黑体" panose="02010609060101010101" pitchFamily="49" charset="-122"/>
                        <a:ea typeface="黑体" panose="02010609060101010101" pitchFamily="49"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FFCC"/>
                    </a:solidFill>
                  </a:tcPr>
                </a:tc>
              </a:tr>
              <a:tr h="1531938">
                <a:tc vMerge="1">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endParaRPr kumimoji="1" lang="zh-CN" altLang="en-US" sz="2400" b="1" i="0" u="none" strike="noStrike" cap="none" normalizeH="0" baseline="0">
                        <a:ln>
                          <a:noFill/>
                        </a:ln>
                        <a:solidFill>
                          <a:srgbClr val="0C0406"/>
                        </a:solidFill>
                        <a:effectLst/>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1" lang="zh-CN" altLang="en-US" sz="2400" b="1" i="0" u="none" strike="noStrike" cap="none" normalizeH="0" baseline="0">
                          <a:ln>
                            <a:noFill/>
                          </a:ln>
                          <a:solidFill>
                            <a:srgbClr val="0C0406"/>
                          </a:solidFill>
                          <a:effectLst/>
                          <a:latin typeface="黑体" panose="02010609060101010101" pitchFamily="49" charset="-122"/>
                          <a:ea typeface="黑体" panose="02010609060101010101" pitchFamily="49" charset="-122"/>
                        </a:rPr>
                        <a:t>任意盈余公积</a:t>
                      </a:r>
                      <a:endParaRPr kumimoji="1" lang="zh-CN" altLang="en-US" sz="2400" b="1" i="0" u="none" strike="noStrike" cap="none" normalizeH="0" baseline="0">
                        <a:ln>
                          <a:noFill/>
                        </a:ln>
                        <a:solidFill>
                          <a:srgbClr val="0C0406"/>
                        </a:solidFill>
                        <a:effectLst/>
                        <a:latin typeface="黑体" panose="02010609060101010101" pitchFamily="49" charset="-122"/>
                        <a:ea typeface="黑体" panose="02010609060101010101" pitchFamily="49"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FFCC"/>
                    </a:solidFill>
                  </a:tcPr>
                </a:tc>
                <a:tc>
                  <a:txBody>
                    <a:bodyPr/>
                    <a:lstStyle/>
                    <a:p>
                      <a:pPr marL="533400" marR="0" lvl="0" indent="-533400" algn="l" defTabSz="914400" rtl="0" eaLnBrk="1" fontAlgn="base" latinLnBrk="0" hangingPunct="1">
                        <a:lnSpc>
                          <a:spcPct val="90000"/>
                        </a:lnSpc>
                        <a:spcBef>
                          <a:spcPct val="20000"/>
                        </a:spcBef>
                        <a:spcAft>
                          <a:spcPct val="0"/>
                        </a:spcAft>
                        <a:buClr>
                          <a:srgbClr val="A50021"/>
                        </a:buClr>
                        <a:buSzPct val="75000"/>
                        <a:buFont typeface="Wingdings" panose="05000000000000000000" pitchFamily="2" charset="2"/>
                        <a:buNone/>
                      </a:pPr>
                      <a:r>
                        <a:rPr kumimoji="1" lang="zh-CN" altLang="en-US" sz="2400" b="1" i="0" u="none" strike="noStrike" cap="none" normalizeH="0" baseline="0" dirty="0">
                          <a:ln>
                            <a:noFill/>
                          </a:ln>
                          <a:solidFill>
                            <a:srgbClr val="0C0406"/>
                          </a:solidFill>
                          <a:effectLst/>
                          <a:latin typeface="黑体" panose="02010609060101010101" pitchFamily="49" charset="-122"/>
                          <a:ea typeface="黑体" panose="02010609060101010101" pitchFamily="49" charset="-122"/>
                        </a:rPr>
                        <a:t>① 按股东会议决议、按税后利润一定比例提取。</a:t>
                      </a:r>
                      <a:endParaRPr kumimoji="1" lang="zh-CN" altLang="en-US" sz="2400" b="1" i="0" u="none" strike="noStrike" cap="none" normalizeH="0" baseline="0" dirty="0">
                        <a:ln>
                          <a:noFill/>
                        </a:ln>
                        <a:solidFill>
                          <a:srgbClr val="0C0406"/>
                        </a:solidFill>
                        <a:effectLst/>
                        <a:latin typeface="黑体" panose="02010609060101010101" pitchFamily="49" charset="-122"/>
                        <a:ea typeface="黑体" panose="02010609060101010101" pitchFamily="49" charset="-122"/>
                      </a:endParaRPr>
                    </a:p>
                    <a:p>
                      <a:pPr marL="533400" marR="0" lvl="0" indent="-533400" algn="l" defTabSz="914400" rtl="0" eaLnBrk="1" fontAlgn="base" latinLnBrk="0" hangingPunct="1">
                        <a:lnSpc>
                          <a:spcPct val="90000"/>
                        </a:lnSpc>
                        <a:spcBef>
                          <a:spcPct val="20000"/>
                        </a:spcBef>
                        <a:spcAft>
                          <a:spcPct val="0"/>
                        </a:spcAft>
                        <a:buClr>
                          <a:srgbClr val="A50021"/>
                        </a:buClr>
                        <a:buSzPct val="75000"/>
                        <a:buFont typeface="Wingdings" panose="05000000000000000000" pitchFamily="2" charset="2"/>
                        <a:buNone/>
                      </a:pPr>
                      <a:r>
                        <a:rPr kumimoji="1" lang="zh-CN" altLang="en-US" sz="2400" b="1" i="0" u="none" strike="noStrike" cap="none" normalizeH="0" baseline="0" dirty="0">
                          <a:ln>
                            <a:noFill/>
                          </a:ln>
                          <a:solidFill>
                            <a:srgbClr val="0C0406"/>
                          </a:solidFill>
                          <a:effectLst/>
                          <a:latin typeface="黑体" panose="02010609060101010101" pitchFamily="49" charset="-122"/>
                          <a:ea typeface="黑体" panose="02010609060101010101" pitchFamily="49" charset="-122"/>
                        </a:rPr>
                        <a:t>② 用途：</a:t>
                      </a:r>
                      <a:r>
                        <a:rPr kumimoji="1"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弥补亏损、</a:t>
                      </a:r>
                      <a:r>
                        <a:rPr kumimoji="1" lang="zh-CN" altLang="en-US" sz="2400" b="1" i="0" u="none" strike="noStrike" cap="none" normalizeH="0" baseline="0" dirty="0">
                          <a:ln>
                            <a:noFill/>
                          </a:ln>
                          <a:solidFill>
                            <a:srgbClr val="0C0406"/>
                          </a:solidFill>
                          <a:effectLst/>
                          <a:latin typeface="黑体" panose="02010609060101010101" pitchFamily="49" charset="-122"/>
                          <a:ea typeface="黑体" panose="02010609060101010101" pitchFamily="49" charset="-122"/>
                        </a:rPr>
                        <a:t>转增资本</a:t>
                      </a:r>
                      <a:endParaRPr kumimoji="1" lang="zh-CN" altLang="en-US" sz="2400" b="1" i="0" u="none" strike="noStrike" cap="none" normalizeH="0" baseline="0" dirty="0">
                        <a:ln>
                          <a:noFill/>
                        </a:ln>
                        <a:solidFill>
                          <a:srgbClr val="0C0406"/>
                        </a:solidFill>
                        <a:effectLst/>
                        <a:latin typeface="黑体" panose="02010609060101010101" pitchFamily="49" charset="-122"/>
                        <a:ea typeface="黑体" panose="02010609060101010101" pitchFamily="49" charset="-122"/>
                      </a:endParaRPr>
                    </a:p>
                    <a:p>
                      <a:pPr marL="533400" marR="0" lvl="0" indent="-533400" algn="l" defTabSz="914400" rtl="0" eaLnBrk="1" fontAlgn="base" latinLnBrk="0" hangingPunct="1">
                        <a:lnSpc>
                          <a:spcPct val="90000"/>
                        </a:lnSpc>
                        <a:spcBef>
                          <a:spcPct val="20000"/>
                        </a:spcBef>
                        <a:spcAft>
                          <a:spcPct val="0"/>
                        </a:spcAft>
                        <a:buClr>
                          <a:srgbClr val="A50021"/>
                        </a:buClr>
                        <a:buSzPct val="75000"/>
                        <a:buFont typeface="Wingdings" panose="05000000000000000000" pitchFamily="2" charset="2"/>
                        <a:buNone/>
                      </a:pPr>
                      <a:r>
                        <a:rPr kumimoji="1" lang="zh-CN" altLang="en-US" sz="2400" b="1" i="0" u="none" strike="noStrike" cap="none" normalizeH="0" baseline="0" dirty="0">
                          <a:ln>
                            <a:noFill/>
                          </a:ln>
                          <a:solidFill>
                            <a:srgbClr val="0C0406"/>
                          </a:solidFill>
                          <a:effectLst/>
                          <a:latin typeface="黑体" panose="02010609060101010101" pitchFamily="49" charset="-122"/>
                          <a:ea typeface="黑体" panose="02010609060101010101" pitchFamily="49" charset="-122"/>
                        </a:rPr>
                        <a:t>④ 扩大企业生产经营</a:t>
                      </a:r>
                      <a:endParaRPr kumimoji="1" lang="zh-CN" altLang="en-US"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FFCC"/>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zh-CN" altLang="en-US" sz="3200">
                <a:solidFill>
                  <a:srgbClr val="FFFF00"/>
                </a:solidFill>
                <a:ea typeface="黑体" panose="02010609060101010101" pitchFamily="49" charset="-122"/>
              </a:rPr>
              <a:t>公司利润分配的顺序</a:t>
            </a:r>
            <a:endParaRPr lang="zh-CN" altLang="en-US" sz="3200">
              <a:solidFill>
                <a:srgbClr val="FFFF00"/>
              </a:solidFill>
              <a:ea typeface="黑体" panose="02010609060101010101" pitchFamily="49" charset="-122"/>
            </a:endParaRPr>
          </a:p>
        </p:txBody>
      </p:sp>
      <p:sp>
        <p:nvSpPr>
          <p:cNvPr id="61445" name="Rectangle 5"/>
          <p:cNvSpPr>
            <a:spLocks noChangeArrowheads="1"/>
          </p:cNvSpPr>
          <p:nvPr/>
        </p:nvSpPr>
        <p:spPr bwMode="auto">
          <a:xfrm>
            <a:off x="248556" y="1257945"/>
            <a:ext cx="11593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lang="zh-CN" altLang="en-US" sz="2400" dirty="0">
                <a:latin typeface="Times New Roman" panose="02020603050405020304" pitchFamily="18" charset="0"/>
                <a:ea typeface="黑体" panose="02010609060101010101" pitchFamily="49" charset="-122"/>
              </a:rPr>
              <a:t>根据</a:t>
            </a:r>
            <a:r>
              <a:rPr lang="en-US" altLang="zh-CN" sz="2400" dirty="0">
                <a:latin typeface="Times New Roman" panose="02020603050405020304" pitchFamily="18" charset="0"/>
                <a:ea typeface="黑体" panose="02010609060101010101" pitchFamily="49" charset="-122"/>
              </a:rPr>
              <a:t>《</a:t>
            </a:r>
            <a:r>
              <a:rPr lang="zh-CN" altLang="en-US" sz="2400" dirty="0">
                <a:latin typeface="Times New Roman" panose="02020603050405020304" pitchFamily="18" charset="0"/>
                <a:ea typeface="黑体" panose="02010609060101010101" pitchFamily="49" charset="-122"/>
              </a:rPr>
              <a:t>公司法</a:t>
            </a:r>
            <a:r>
              <a:rPr lang="en-US" altLang="zh-CN" sz="2400" dirty="0">
                <a:latin typeface="Times New Roman" panose="02020603050405020304" pitchFamily="18" charset="0"/>
                <a:ea typeface="黑体" panose="02010609060101010101" pitchFamily="49" charset="-122"/>
              </a:rPr>
              <a:t>》</a:t>
            </a:r>
            <a:r>
              <a:rPr lang="zh-CN" altLang="en-US" sz="2400" dirty="0">
                <a:latin typeface="Times New Roman" panose="02020603050405020304" pitchFamily="18" charset="0"/>
                <a:ea typeface="黑体" panose="02010609060101010101" pitchFamily="49" charset="-122"/>
              </a:rPr>
              <a:t>等有关规定，企业</a:t>
            </a:r>
            <a:r>
              <a:rPr lang="zh-CN" altLang="en-US" sz="2400" dirty="0">
                <a:solidFill>
                  <a:srgbClr val="FF0000"/>
                </a:solidFill>
                <a:latin typeface="Times New Roman" panose="02020603050405020304" pitchFamily="18" charset="0"/>
                <a:ea typeface="黑体" panose="02010609060101010101" pitchFamily="49" charset="-122"/>
              </a:rPr>
              <a:t>当年实现的净利润</a:t>
            </a:r>
            <a:r>
              <a:rPr lang="zh-CN" altLang="en-US" sz="2400" dirty="0">
                <a:latin typeface="Times New Roman" panose="02020603050405020304" pitchFamily="18" charset="0"/>
                <a:ea typeface="黑体" panose="02010609060101010101" pitchFamily="49" charset="-122"/>
              </a:rPr>
              <a:t>，一般应按照下列顺序进行分配：</a:t>
            </a:r>
            <a:endParaRPr lang="zh-CN" altLang="en-US" sz="2400" dirty="0">
              <a:latin typeface="Times New Roman" panose="02020603050405020304" pitchFamily="18" charset="0"/>
              <a:ea typeface="黑体" panose="02010609060101010101" pitchFamily="49" charset="-122"/>
            </a:endParaRPr>
          </a:p>
        </p:txBody>
      </p:sp>
      <p:sp>
        <p:nvSpPr>
          <p:cNvPr id="61448" name="Rectangle 8"/>
          <p:cNvSpPr>
            <a:spLocks noChangeArrowheads="1"/>
          </p:cNvSpPr>
          <p:nvPr/>
        </p:nvSpPr>
        <p:spPr bwMode="auto">
          <a:xfrm>
            <a:off x="1183656" y="2297600"/>
            <a:ext cx="10297144" cy="1102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133308" rIns="0" bIns="44436" anchor="ctr">
            <a:spAutoFit/>
          </a:bodyPr>
          <a:lstStyle>
            <a:lvl1pPr indent="317500">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lang="zh-CN" altLang="en-US" sz="2000" dirty="0">
                <a:latin typeface="Times New Roman" panose="02020603050405020304" pitchFamily="18" charset="0"/>
                <a:ea typeface="楷体" panose="02010609060101010101" pitchFamily="49" charset="-122"/>
              </a:rPr>
              <a:t>将本年净利润（或亏损）与年初未分配利润（或亏损）合并，计算出可供分配的利润。如果可供分配的利润为负数（即亏损），则不能进行后续分配；</a:t>
            </a:r>
            <a:r>
              <a:rPr lang="zh-CN" altLang="en-US" sz="2000" dirty="0">
                <a:solidFill>
                  <a:srgbClr val="FF0000"/>
                </a:solidFill>
                <a:latin typeface="Times New Roman" panose="02020603050405020304" pitchFamily="18" charset="0"/>
                <a:ea typeface="楷体" panose="02010609060101010101" pitchFamily="49" charset="-122"/>
              </a:rPr>
              <a:t>如果可供分配利润为正数（即本年累计盈利），则进行后续分配。</a:t>
            </a:r>
            <a:endParaRPr lang="zh-CN" altLang="en-US" sz="2000" dirty="0">
              <a:solidFill>
                <a:srgbClr val="FF0000"/>
              </a:solidFill>
              <a:latin typeface="Times New Roman" panose="02020603050405020304" pitchFamily="18" charset="0"/>
              <a:ea typeface="楷体" panose="02010609060101010101" pitchFamily="49" charset="-122"/>
            </a:endParaRPr>
          </a:p>
        </p:txBody>
      </p:sp>
      <p:sp>
        <p:nvSpPr>
          <p:cNvPr id="61450" name="Rectangle 10"/>
          <p:cNvSpPr>
            <a:spLocks noChangeArrowheads="1"/>
          </p:cNvSpPr>
          <p:nvPr/>
        </p:nvSpPr>
        <p:spPr bwMode="auto">
          <a:xfrm>
            <a:off x="1271464" y="3923905"/>
            <a:ext cx="10700494"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lang="zh-CN" altLang="en-US" sz="1800" dirty="0">
                <a:solidFill>
                  <a:srgbClr val="FF0000"/>
                </a:solidFill>
                <a:latin typeface="Times New Roman" panose="02020603050405020304" pitchFamily="18" charset="0"/>
                <a:ea typeface="楷体" panose="02010609060101010101" pitchFamily="49" charset="-122"/>
              </a:rPr>
              <a:t>    按抵减年初累计亏损后的本年净利润</a:t>
            </a:r>
            <a:r>
              <a:rPr lang="zh-CN" altLang="en-US" sz="1800" dirty="0">
                <a:latin typeface="Times New Roman" panose="02020603050405020304" pitchFamily="18" charset="0"/>
                <a:ea typeface="楷体" panose="02010609060101010101" pitchFamily="49" charset="-122"/>
              </a:rPr>
              <a:t>的</a:t>
            </a:r>
            <a:r>
              <a:rPr lang="en-US" altLang="zh-CN" sz="1800" dirty="0">
                <a:latin typeface="Times New Roman" panose="02020603050405020304" pitchFamily="18" charset="0"/>
                <a:ea typeface="楷体" panose="02010609060101010101" pitchFamily="49" charset="-122"/>
              </a:rPr>
              <a:t>10%</a:t>
            </a:r>
            <a:r>
              <a:rPr lang="zh-CN" altLang="en-US" sz="1800" dirty="0">
                <a:latin typeface="Times New Roman" panose="02020603050405020304" pitchFamily="18" charset="0"/>
                <a:ea typeface="楷体" panose="02010609060101010101" pitchFamily="49" charset="-122"/>
              </a:rPr>
              <a:t>提取法定盈余公积金；公司法定公积金累计额为公司注册资本的</a:t>
            </a:r>
            <a:r>
              <a:rPr lang="en-US" altLang="zh-CN" sz="1800" dirty="0">
                <a:latin typeface="Times New Roman" panose="02020603050405020304" pitchFamily="18" charset="0"/>
                <a:ea typeface="楷体" panose="02010609060101010101" pitchFamily="49" charset="-122"/>
              </a:rPr>
              <a:t>50%</a:t>
            </a:r>
            <a:r>
              <a:rPr lang="zh-CN" altLang="en-US" sz="1800" dirty="0">
                <a:latin typeface="Times New Roman" panose="02020603050405020304" pitchFamily="18" charset="0"/>
                <a:ea typeface="楷体" panose="02010609060101010101" pitchFamily="49" charset="-122"/>
              </a:rPr>
              <a:t>以上时，可以不再提取法定公积金。</a:t>
            </a:r>
            <a:r>
              <a:rPr lang="zh-CN" altLang="en-US" sz="2400" b="0" dirty="0">
                <a:latin typeface="Times New Roman" panose="02020603050405020304" pitchFamily="18" charset="0"/>
              </a:rPr>
              <a:t>。</a:t>
            </a:r>
            <a:endParaRPr lang="zh-CN" altLang="en-US" sz="2400" b="0" dirty="0">
              <a:latin typeface="Times New Roman" panose="02020603050405020304" pitchFamily="18" charset="0"/>
            </a:endParaRPr>
          </a:p>
        </p:txBody>
      </p:sp>
      <p:sp>
        <p:nvSpPr>
          <p:cNvPr id="61452" name="Rectangle 12"/>
          <p:cNvSpPr>
            <a:spLocks noChangeArrowheads="1"/>
          </p:cNvSpPr>
          <p:nvPr/>
        </p:nvSpPr>
        <p:spPr bwMode="auto">
          <a:xfrm>
            <a:off x="612858" y="4724400"/>
            <a:ext cx="73773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lang="en-US" altLang="zh-CN" sz="2400" dirty="0">
                <a:solidFill>
                  <a:srgbClr val="0000FF"/>
                </a:solidFill>
                <a:latin typeface="黑体" panose="02010609060101010101" pitchFamily="49" charset="-122"/>
                <a:ea typeface="黑体" panose="02010609060101010101" pitchFamily="49" charset="-122"/>
              </a:rPr>
              <a:t>3.</a:t>
            </a:r>
            <a:r>
              <a:rPr lang="zh-CN" altLang="en-US" sz="2400" dirty="0">
                <a:solidFill>
                  <a:srgbClr val="0000FF"/>
                </a:solidFill>
                <a:latin typeface="黑体" panose="02010609060101010101" pitchFamily="49" charset="-122"/>
                <a:ea typeface="黑体" panose="02010609060101010101" pitchFamily="49" charset="-122"/>
              </a:rPr>
              <a:t>经股东会或者股东大会决议，提取任意盈余公积</a:t>
            </a:r>
            <a:r>
              <a:rPr lang="zh-CN" altLang="en-US" sz="2400" b="0" dirty="0">
                <a:latin typeface="Times New Roman" panose="02020603050405020304" pitchFamily="18" charset="0"/>
              </a:rPr>
              <a:t>。 </a:t>
            </a:r>
            <a:endParaRPr lang="zh-CN" altLang="en-US" sz="2400" b="0" dirty="0">
              <a:latin typeface="Times New Roman" panose="02020603050405020304" pitchFamily="18" charset="0"/>
            </a:endParaRPr>
          </a:p>
        </p:txBody>
      </p:sp>
      <p:sp>
        <p:nvSpPr>
          <p:cNvPr id="61454" name="Rectangle 14"/>
          <p:cNvSpPr>
            <a:spLocks noChangeArrowheads="1"/>
          </p:cNvSpPr>
          <p:nvPr/>
        </p:nvSpPr>
        <p:spPr bwMode="auto">
          <a:xfrm>
            <a:off x="641500" y="5609169"/>
            <a:ext cx="49824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lang="en-US" altLang="zh-CN" sz="2400" dirty="0">
                <a:solidFill>
                  <a:srgbClr val="0000FF"/>
                </a:solidFill>
                <a:latin typeface="黑体" panose="02010609060101010101" pitchFamily="49" charset="-122"/>
                <a:ea typeface="黑体" panose="02010609060101010101" pitchFamily="49" charset="-122"/>
              </a:rPr>
              <a:t>4.</a:t>
            </a:r>
            <a:r>
              <a:rPr lang="zh-CN" altLang="en-US" sz="2400" dirty="0">
                <a:solidFill>
                  <a:srgbClr val="0000FF"/>
                </a:solidFill>
                <a:latin typeface="黑体" panose="02010609060101010101" pitchFamily="49" charset="-122"/>
                <a:ea typeface="黑体" panose="02010609060101010101" pitchFamily="49" charset="-122"/>
              </a:rPr>
              <a:t>向股东支付股利（分配利润）。 </a:t>
            </a:r>
            <a:endParaRPr lang="zh-CN" altLang="en-US" sz="2400" dirty="0">
              <a:solidFill>
                <a:srgbClr val="0000FF"/>
              </a:solidFill>
              <a:latin typeface="黑体" panose="02010609060101010101" pitchFamily="49" charset="-122"/>
              <a:ea typeface="黑体" panose="02010609060101010101" pitchFamily="49" charset="-122"/>
            </a:endParaRPr>
          </a:p>
        </p:txBody>
      </p:sp>
      <p:sp>
        <p:nvSpPr>
          <p:cNvPr id="2" name="矩形 1"/>
          <p:cNvSpPr/>
          <p:nvPr/>
        </p:nvSpPr>
        <p:spPr>
          <a:xfrm>
            <a:off x="609600" y="1921668"/>
            <a:ext cx="3265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b="1" dirty="0">
                <a:solidFill>
                  <a:srgbClr val="0000FF"/>
                </a:solidFill>
                <a:latin typeface="黑体" panose="02010609060101010101" pitchFamily="49" charset="-122"/>
                <a:ea typeface="黑体" panose="02010609060101010101" pitchFamily="49" charset="-122"/>
              </a:rPr>
              <a:t>1.</a:t>
            </a:r>
            <a:r>
              <a:rPr lang="zh-CN" altLang="en-US" b="1" dirty="0">
                <a:solidFill>
                  <a:srgbClr val="0000FF"/>
                </a:solidFill>
                <a:latin typeface="黑体" panose="02010609060101010101" pitchFamily="49" charset="-122"/>
                <a:ea typeface="黑体" panose="02010609060101010101" pitchFamily="49" charset="-122"/>
              </a:rPr>
              <a:t>计算可供分配的利润</a:t>
            </a:r>
            <a:endParaRPr lang="zh-CN" altLang="en-US" b="1" dirty="0">
              <a:solidFill>
                <a:srgbClr val="0000FF"/>
              </a:solidFill>
              <a:latin typeface="黑体" panose="02010609060101010101" pitchFamily="49" charset="-122"/>
              <a:ea typeface="黑体" panose="02010609060101010101" pitchFamily="49" charset="-122"/>
            </a:endParaRPr>
          </a:p>
        </p:txBody>
      </p:sp>
      <p:sp>
        <p:nvSpPr>
          <p:cNvPr id="3" name="矩形 2"/>
          <p:cNvSpPr/>
          <p:nvPr/>
        </p:nvSpPr>
        <p:spPr>
          <a:xfrm>
            <a:off x="601550" y="3400409"/>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b="1" dirty="0">
                <a:solidFill>
                  <a:srgbClr val="0000FF"/>
                </a:solidFill>
                <a:latin typeface="黑体" panose="02010609060101010101" pitchFamily="49" charset="-122"/>
                <a:ea typeface="黑体" panose="02010609060101010101" pitchFamily="49" charset="-122"/>
              </a:rPr>
              <a:t>2.</a:t>
            </a:r>
            <a:r>
              <a:rPr lang="zh-CN" altLang="en-US" b="1" dirty="0">
                <a:solidFill>
                  <a:srgbClr val="0000FF"/>
                </a:solidFill>
                <a:latin typeface="黑体" panose="02010609060101010101" pitchFamily="49" charset="-122"/>
                <a:ea typeface="黑体" panose="02010609060101010101" pitchFamily="49" charset="-122"/>
              </a:rPr>
              <a:t>提取法定盈余公积金</a:t>
            </a:r>
            <a:endParaRPr lang="zh-CN" altLang="en-US" b="1" dirty="0">
              <a:solidFill>
                <a:srgbClr val="0000FF"/>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1445"/>
                                        </p:tgtEl>
                                        <p:attrNameLst>
                                          <p:attrName>style.visibility</p:attrName>
                                        </p:attrNameLst>
                                      </p:cBhvr>
                                      <p:to>
                                        <p:strVal val="visible"/>
                                      </p:to>
                                    </p:set>
                                    <p:animEffect transition="in" filter="dissolve">
                                      <p:cBhvr>
                                        <p:cTn id="7" dur="500"/>
                                        <p:tgtEl>
                                          <p:spTgt spid="6144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1448"/>
                                        </p:tgtEl>
                                        <p:attrNameLst>
                                          <p:attrName>style.visibility</p:attrName>
                                        </p:attrNameLst>
                                      </p:cBhvr>
                                      <p:to>
                                        <p:strVal val="visible"/>
                                      </p:to>
                                    </p:set>
                                    <p:animEffect transition="in" filter="dissolve">
                                      <p:cBhvr>
                                        <p:cTn id="17" dur="500"/>
                                        <p:tgtEl>
                                          <p:spTgt spid="6144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dissolv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61450"/>
                                        </p:tgtEl>
                                        <p:attrNameLst>
                                          <p:attrName>style.visibility</p:attrName>
                                        </p:attrNameLst>
                                      </p:cBhvr>
                                      <p:to>
                                        <p:strVal val="visible"/>
                                      </p:to>
                                    </p:set>
                                    <p:animEffect transition="in" filter="dissolve">
                                      <p:cBhvr>
                                        <p:cTn id="27" dur="500"/>
                                        <p:tgtEl>
                                          <p:spTgt spid="6145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61452"/>
                                        </p:tgtEl>
                                        <p:attrNameLst>
                                          <p:attrName>style.visibility</p:attrName>
                                        </p:attrNameLst>
                                      </p:cBhvr>
                                      <p:to>
                                        <p:strVal val="visible"/>
                                      </p:to>
                                    </p:set>
                                    <p:animEffect transition="in" filter="dissolve">
                                      <p:cBhvr>
                                        <p:cTn id="32" dur="500"/>
                                        <p:tgtEl>
                                          <p:spTgt spid="61452"/>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61454"/>
                                        </p:tgtEl>
                                        <p:attrNameLst>
                                          <p:attrName>style.visibility</p:attrName>
                                        </p:attrNameLst>
                                      </p:cBhvr>
                                      <p:to>
                                        <p:strVal val="visible"/>
                                      </p:to>
                                    </p:set>
                                    <p:animEffect transition="in" filter="dissolve">
                                      <p:cBhvr>
                                        <p:cTn id="37" dur="500"/>
                                        <p:tgtEl>
                                          <p:spTgt spid="614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5" grpId="0"/>
      <p:bldP spid="61448" grpId="0"/>
      <p:bldP spid="61450" grpId="0"/>
      <p:bldP spid="61452" grpId="0"/>
      <p:bldP spid="61454" grpId="0"/>
      <p:bldP spid="2"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30" name="矩形 3"/>
          <p:cNvSpPr>
            <a:spLocks noChangeArrowheads="1"/>
          </p:cNvSpPr>
          <p:nvPr/>
        </p:nvSpPr>
        <p:spPr bwMode="auto">
          <a:xfrm>
            <a:off x="587375" y="188913"/>
            <a:ext cx="10512425"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itchFamily="2" charset="-122"/>
              </a:defRPr>
            </a:lvl1pPr>
            <a:lvl2pPr marL="742950" indent="-285750">
              <a:defRPr kumimoji="1" sz="2400">
                <a:solidFill>
                  <a:schemeClr val="tx1"/>
                </a:solidFill>
                <a:latin typeface="Times New Roman" panose="02020603050405020304" pitchFamily="18" charset="0"/>
                <a:ea typeface="宋体" pitchFamily="2" charset="-122"/>
              </a:defRPr>
            </a:lvl2pPr>
            <a:lvl3pPr marL="1143000" indent="-228600">
              <a:defRPr kumimoji="1" sz="2400">
                <a:solidFill>
                  <a:schemeClr val="tx1"/>
                </a:solidFill>
                <a:latin typeface="Times New Roman" panose="02020603050405020304" pitchFamily="18" charset="0"/>
                <a:ea typeface="宋体" pitchFamily="2" charset="-122"/>
              </a:defRPr>
            </a:lvl3pPr>
            <a:lvl4pPr marL="1600200" indent="-228600">
              <a:defRPr kumimoji="1" sz="2400">
                <a:solidFill>
                  <a:schemeClr val="tx1"/>
                </a:solidFill>
                <a:latin typeface="Times New Roman" panose="02020603050405020304" pitchFamily="18" charset="0"/>
                <a:ea typeface="宋体" pitchFamily="2" charset="-122"/>
              </a:defRPr>
            </a:lvl4pPr>
            <a:lvl5pPr marL="2057400" indent="-228600">
              <a:defRPr kumimoji="1"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9pPr>
          </a:lstStyle>
          <a:p>
            <a:r>
              <a:rPr kumimoji="0" lang="en-US" altLang="zh-CN" sz="2800"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a:t>
            </a:r>
            <a:r>
              <a:rPr kumimoji="0" lang="zh-CN" altLang="en-US" sz="2800"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例</a:t>
            </a:r>
            <a:r>
              <a:rPr kumimoji="0" lang="en-US" altLang="zh-CN" sz="2800"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10—9】</a:t>
            </a:r>
            <a:r>
              <a:rPr kumimoji="0" lang="zh-CN" altLang="en-US" sz="2800"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天方食品股份公司</a:t>
            </a:r>
            <a:r>
              <a:rPr kumimoji="0" lang="en-US" altLang="zh-CN" sz="2800"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2012</a:t>
            </a:r>
            <a:r>
              <a:rPr kumimoji="0" lang="zh-CN" altLang="en-US" sz="2800"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年成立当年就实现税后利润</a:t>
            </a:r>
            <a:r>
              <a:rPr kumimoji="0" lang="en-US" altLang="zh-CN" sz="2800"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96 000 000</a:t>
            </a:r>
            <a:r>
              <a:rPr kumimoji="0" lang="zh-CN" altLang="en-US" sz="2800"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万元，按</a:t>
            </a:r>
            <a:r>
              <a:rPr kumimoji="0" lang="en-US" altLang="zh-CN" sz="2800"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10%</a:t>
            </a:r>
            <a:r>
              <a:rPr kumimoji="0" lang="zh-CN" altLang="en-US" sz="2800"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的比例提取法定盈余公积金，股东大会决议按</a:t>
            </a:r>
            <a:r>
              <a:rPr kumimoji="0" lang="en-US" altLang="zh-CN" sz="2800"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20%</a:t>
            </a:r>
            <a:r>
              <a:rPr kumimoji="0" lang="zh-CN" altLang="en-US" sz="2800"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提取任意盈余公积金。</a:t>
            </a:r>
            <a:r>
              <a:rPr lang="zh-CN" altLang="en-US" sz="3200" b="1" dirty="0">
                <a:solidFill>
                  <a:srgbClr val="00B050"/>
                </a:solidFill>
                <a:latin typeface="黑体" panose="02010609060101010101" pitchFamily="49" charset="-122"/>
                <a:ea typeface="黑体" panose="02010609060101010101" pitchFamily="49" charset="-122"/>
              </a:rPr>
              <a:t>         </a:t>
            </a:r>
            <a:endParaRPr lang="en-US" altLang="zh-CN" sz="3200" b="1" dirty="0">
              <a:solidFill>
                <a:srgbClr val="00B050"/>
              </a:solidFill>
              <a:latin typeface="黑体" panose="02010609060101010101" pitchFamily="49" charset="-122"/>
              <a:ea typeface="黑体" panose="02010609060101010101" pitchFamily="49" charset="-122"/>
            </a:endParaRPr>
          </a:p>
        </p:txBody>
      </p:sp>
      <p:sp>
        <p:nvSpPr>
          <p:cNvPr id="48131" name="矩形 4"/>
          <p:cNvSpPr>
            <a:spLocks noChangeArrowheads="1"/>
          </p:cNvSpPr>
          <p:nvPr/>
        </p:nvSpPr>
        <p:spPr bwMode="auto">
          <a:xfrm>
            <a:off x="1631504" y="2276872"/>
            <a:ext cx="9073132" cy="156966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Times New Roman" panose="02020603050405020304" pitchFamily="18" charset="0"/>
                <a:ea typeface="宋体" pitchFamily="2" charset="-122"/>
              </a:defRPr>
            </a:lvl1pPr>
            <a:lvl2pPr marL="742950" indent="-285750">
              <a:defRPr kumimoji="1" sz="2400">
                <a:solidFill>
                  <a:schemeClr val="tx1"/>
                </a:solidFill>
                <a:latin typeface="Times New Roman" panose="02020603050405020304" pitchFamily="18" charset="0"/>
                <a:ea typeface="宋体" pitchFamily="2" charset="-122"/>
              </a:defRPr>
            </a:lvl2pPr>
            <a:lvl3pPr marL="1143000" indent="-228600">
              <a:defRPr kumimoji="1" sz="2400">
                <a:solidFill>
                  <a:schemeClr val="tx1"/>
                </a:solidFill>
                <a:latin typeface="Times New Roman" panose="02020603050405020304" pitchFamily="18" charset="0"/>
                <a:ea typeface="宋体" pitchFamily="2" charset="-122"/>
              </a:defRPr>
            </a:lvl3pPr>
            <a:lvl4pPr marL="1600200" indent="-228600">
              <a:defRPr kumimoji="1" sz="2400">
                <a:solidFill>
                  <a:schemeClr val="tx1"/>
                </a:solidFill>
                <a:latin typeface="Times New Roman" panose="02020603050405020304" pitchFamily="18" charset="0"/>
                <a:ea typeface="宋体" pitchFamily="2" charset="-122"/>
              </a:defRPr>
            </a:lvl4pPr>
            <a:lvl5pPr marL="2057400" indent="-228600">
              <a:defRPr kumimoji="1"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9pPr>
          </a:lstStyle>
          <a:p>
            <a:r>
              <a:rPr lang="zh-CN" altLang="en-US" b="1" dirty="0">
                <a:solidFill>
                  <a:srgbClr val="000000"/>
                </a:solidFill>
                <a:latin typeface="黑体" panose="02010609060101010101" pitchFamily="49" charset="-122"/>
                <a:ea typeface="黑体" panose="02010609060101010101" pitchFamily="49" charset="-122"/>
              </a:rPr>
              <a:t>借：利润分配</a:t>
            </a:r>
            <a:r>
              <a:rPr lang="en-US" altLang="zh-CN" b="1" dirty="0">
                <a:solidFill>
                  <a:srgbClr val="000000"/>
                </a:solidFill>
                <a:latin typeface="黑体" panose="02010609060101010101" pitchFamily="49" charset="-122"/>
                <a:ea typeface="黑体" panose="02010609060101010101" pitchFamily="49" charset="-122"/>
              </a:rPr>
              <a:t>——</a:t>
            </a:r>
            <a:r>
              <a:rPr lang="zh-CN" altLang="en-US" b="1" dirty="0">
                <a:solidFill>
                  <a:srgbClr val="000000"/>
                </a:solidFill>
                <a:latin typeface="黑体" panose="02010609060101010101" pitchFamily="49" charset="-122"/>
                <a:ea typeface="黑体" panose="02010609060101010101" pitchFamily="49" charset="-122"/>
              </a:rPr>
              <a:t>提取法定盈余公积      </a:t>
            </a:r>
            <a:r>
              <a:rPr lang="en-US" altLang="zh-CN" b="1" dirty="0">
                <a:solidFill>
                  <a:srgbClr val="000000"/>
                </a:solidFill>
                <a:latin typeface="黑体" panose="02010609060101010101" pitchFamily="49" charset="-122"/>
                <a:ea typeface="黑体" panose="02010609060101010101" pitchFamily="49" charset="-122"/>
              </a:rPr>
              <a:t>9 600 000</a:t>
            </a:r>
            <a:endParaRPr lang="en-US" altLang="zh-CN" b="1" dirty="0">
              <a:solidFill>
                <a:srgbClr val="000000"/>
              </a:solidFill>
              <a:latin typeface="黑体" panose="02010609060101010101" pitchFamily="49" charset="-122"/>
              <a:ea typeface="黑体" panose="02010609060101010101" pitchFamily="49" charset="-122"/>
            </a:endParaRPr>
          </a:p>
          <a:p>
            <a:r>
              <a:rPr lang="en-US" altLang="zh-CN" b="1" dirty="0">
                <a:solidFill>
                  <a:srgbClr val="000000"/>
                </a:solidFill>
                <a:latin typeface="黑体" panose="02010609060101010101" pitchFamily="49" charset="-122"/>
                <a:ea typeface="黑体" panose="02010609060101010101" pitchFamily="49" charset="-122"/>
              </a:rPr>
              <a:t>            ——</a:t>
            </a:r>
            <a:r>
              <a:rPr lang="zh-CN" altLang="en-US" b="1" dirty="0">
                <a:solidFill>
                  <a:srgbClr val="000000"/>
                </a:solidFill>
                <a:latin typeface="黑体" panose="02010609060101010101" pitchFamily="49" charset="-122"/>
                <a:ea typeface="黑体" panose="02010609060101010101" pitchFamily="49" charset="-122"/>
              </a:rPr>
              <a:t>提取任意盈余公积     </a:t>
            </a:r>
            <a:r>
              <a:rPr lang="en-US" altLang="zh-CN" b="1" dirty="0">
                <a:solidFill>
                  <a:srgbClr val="000000"/>
                </a:solidFill>
                <a:latin typeface="黑体" panose="02010609060101010101" pitchFamily="49" charset="-122"/>
                <a:ea typeface="黑体" panose="02010609060101010101" pitchFamily="49" charset="-122"/>
              </a:rPr>
              <a:t>19 200 000</a:t>
            </a:r>
            <a:endParaRPr lang="en-US" altLang="zh-CN" b="1" dirty="0">
              <a:solidFill>
                <a:srgbClr val="000000"/>
              </a:solidFill>
              <a:latin typeface="黑体" panose="02010609060101010101" pitchFamily="49" charset="-122"/>
              <a:ea typeface="黑体" panose="02010609060101010101" pitchFamily="49" charset="-122"/>
            </a:endParaRPr>
          </a:p>
          <a:p>
            <a:r>
              <a:rPr lang="zh-CN" altLang="en-US" b="1" dirty="0">
                <a:solidFill>
                  <a:srgbClr val="000000"/>
                </a:solidFill>
                <a:latin typeface="黑体" panose="02010609060101010101" pitchFamily="49" charset="-122"/>
                <a:ea typeface="黑体" panose="02010609060101010101" pitchFamily="49" charset="-122"/>
              </a:rPr>
              <a:t>   贷：盈余公积</a:t>
            </a:r>
            <a:r>
              <a:rPr lang="en-US" altLang="zh-CN" b="1" dirty="0">
                <a:solidFill>
                  <a:srgbClr val="000000"/>
                </a:solidFill>
                <a:latin typeface="黑体" panose="02010609060101010101" pitchFamily="49" charset="-122"/>
                <a:ea typeface="黑体" panose="02010609060101010101" pitchFamily="49" charset="-122"/>
              </a:rPr>
              <a:t>——</a:t>
            </a:r>
            <a:r>
              <a:rPr lang="zh-CN" altLang="en-US" b="1" dirty="0">
                <a:solidFill>
                  <a:srgbClr val="000000"/>
                </a:solidFill>
                <a:latin typeface="黑体" panose="02010609060101010101" pitchFamily="49" charset="-122"/>
                <a:ea typeface="黑体" panose="02010609060101010101" pitchFamily="49" charset="-122"/>
              </a:rPr>
              <a:t>法定盈余公积              </a:t>
            </a:r>
            <a:r>
              <a:rPr lang="en-US" altLang="zh-CN" b="1" dirty="0">
                <a:solidFill>
                  <a:srgbClr val="000000"/>
                </a:solidFill>
                <a:latin typeface="黑体" panose="02010609060101010101" pitchFamily="49" charset="-122"/>
                <a:ea typeface="黑体" panose="02010609060101010101" pitchFamily="49" charset="-122"/>
              </a:rPr>
              <a:t>9 600 000</a:t>
            </a:r>
            <a:endParaRPr lang="en-US" altLang="zh-CN" b="1" dirty="0">
              <a:solidFill>
                <a:srgbClr val="000000"/>
              </a:solidFill>
              <a:latin typeface="黑体" panose="02010609060101010101" pitchFamily="49" charset="-122"/>
              <a:ea typeface="黑体" panose="02010609060101010101" pitchFamily="49" charset="-122"/>
            </a:endParaRPr>
          </a:p>
          <a:p>
            <a:r>
              <a:rPr lang="en-US" altLang="zh-CN" b="1" dirty="0">
                <a:solidFill>
                  <a:srgbClr val="000000"/>
                </a:solidFill>
                <a:latin typeface="黑体" panose="02010609060101010101" pitchFamily="49" charset="-122"/>
                <a:ea typeface="黑体" panose="02010609060101010101" pitchFamily="49" charset="-122"/>
              </a:rPr>
              <a:t>               ——</a:t>
            </a:r>
            <a:r>
              <a:rPr lang="zh-CN" altLang="en-US" b="1" dirty="0">
                <a:solidFill>
                  <a:srgbClr val="000000"/>
                </a:solidFill>
                <a:latin typeface="黑体" panose="02010609060101010101" pitchFamily="49" charset="-122"/>
                <a:ea typeface="黑体" panose="02010609060101010101" pitchFamily="49" charset="-122"/>
              </a:rPr>
              <a:t>任意盈余公积             </a:t>
            </a:r>
            <a:r>
              <a:rPr lang="en-US" altLang="zh-CN" b="1" dirty="0">
                <a:solidFill>
                  <a:srgbClr val="000000"/>
                </a:solidFill>
                <a:latin typeface="黑体" panose="02010609060101010101" pitchFamily="49" charset="-122"/>
                <a:ea typeface="黑体" panose="02010609060101010101" pitchFamily="49" charset="-122"/>
              </a:rPr>
              <a:t>19 200 000</a:t>
            </a:r>
            <a:endParaRPr lang="en-US" altLang="zh-CN" b="1" dirty="0">
              <a:solidFill>
                <a:srgbClr val="00000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8131"/>
                                        </p:tgtEl>
                                        <p:attrNameLst>
                                          <p:attrName>style.visibility</p:attrName>
                                        </p:attrNameLst>
                                      </p:cBhvr>
                                      <p:to>
                                        <p:strVal val="visible"/>
                                      </p:to>
                                    </p:set>
                                    <p:animEffect transition="in" filter="dissolve">
                                      <p:cBhvr>
                                        <p:cTn id="7" dur="500"/>
                                        <p:tgtEl>
                                          <p:spTgt spid="48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767408" y="332656"/>
            <a:ext cx="10297144" cy="1200329"/>
          </a:xfrm>
          <a:prstGeom prst="rect">
            <a:avLst/>
          </a:prstGeom>
        </p:spPr>
        <p:txBody>
          <a:bodyPr wrap="square">
            <a:spAutoFit/>
          </a:bodyPr>
          <a:lstStyle/>
          <a:p>
            <a:r>
              <a:rPr lang="en-US" altLang="zh-CN" b="1" dirty="0">
                <a:solidFill>
                  <a:srgbClr val="000000"/>
                </a:solidFill>
                <a:latin typeface="黑体" panose="02010609060101010101" pitchFamily="49" charset="-122"/>
                <a:ea typeface="黑体" panose="02010609060101010101" pitchFamily="49" charset="-122"/>
              </a:rPr>
              <a:t>《</a:t>
            </a:r>
            <a:r>
              <a:rPr lang="zh-CN" altLang="en-US" b="1" dirty="0">
                <a:solidFill>
                  <a:srgbClr val="000000"/>
                </a:solidFill>
                <a:latin typeface="黑体" panose="02010609060101010101" pitchFamily="49" charset="-122"/>
                <a:ea typeface="黑体" panose="02010609060101010101" pitchFamily="49" charset="-122"/>
              </a:rPr>
              <a:t>公司法</a:t>
            </a:r>
            <a:r>
              <a:rPr lang="en-US" altLang="zh-CN" b="1" dirty="0">
                <a:solidFill>
                  <a:srgbClr val="000000"/>
                </a:solidFill>
                <a:latin typeface="黑体" panose="02010609060101010101" pitchFamily="49" charset="-122"/>
                <a:ea typeface="黑体" panose="02010609060101010101" pitchFamily="49" charset="-122"/>
              </a:rPr>
              <a:t>》</a:t>
            </a:r>
            <a:r>
              <a:rPr lang="zh-CN" altLang="en-US" b="1" dirty="0">
                <a:solidFill>
                  <a:srgbClr val="000000"/>
                </a:solidFill>
                <a:latin typeface="黑体" panose="02010609060101010101" pitchFamily="49" charset="-122"/>
                <a:ea typeface="黑体" panose="02010609060101010101" pitchFamily="49" charset="-122"/>
              </a:rPr>
              <a:t>规定，盈余公积可以用于转为增加公司资本，也可用于弥补公司的亏损。盈余公积转增资本时，所留存的盈余公积不得少于转增前公司注册资本的</a:t>
            </a:r>
            <a:r>
              <a:rPr lang="en-US" altLang="zh-CN" b="1" dirty="0">
                <a:solidFill>
                  <a:srgbClr val="000000"/>
                </a:solidFill>
                <a:latin typeface="黑体" panose="02010609060101010101" pitchFamily="49" charset="-122"/>
                <a:ea typeface="黑体" panose="02010609060101010101" pitchFamily="49" charset="-122"/>
              </a:rPr>
              <a:t>25%</a:t>
            </a:r>
            <a:r>
              <a:rPr lang="zh-CN" altLang="en-US" b="1" dirty="0">
                <a:solidFill>
                  <a:srgbClr val="000000"/>
                </a:solidFill>
                <a:latin typeface="黑体" panose="02010609060101010101" pitchFamily="49" charset="-122"/>
                <a:ea typeface="黑体" panose="02010609060101010101" pitchFamily="49" charset="-122"/>
              </a:rPr>
              <a:t>。</a:t>
            </a:r>
            <a:endParaRPr lang="zh-CN" altLang="en-US" b="1" dirty="0">
              <a:solidFill>
                <a:srgbClr val="000000"/>
              </a:solidFill>
              <a:latin typeface="黑体" panose="02010609060101010101" pitchFamily="49" charset="-122"/>
              <a:ea typeface="黑体" panose="02010609060101010101" pitchFamily="49" charset="-122"/>
            </a:endParaRPr>
          </a:p>
        </p:txBody>
      </p:sp>
      <p:sp>
        <p:nvSpPr>
          <p:cNvPr id="5" name="矩形 4"/>
          <p:cNvSpPr/>
          <p:nvPr/>
        </p:nvSpPr>
        <p:spPr>
          <a:xfrm>
            <a:off x="761165" y="1959280"/>
            <a:ext cx="3262432" cy="461665"/>
          </a:xfrm>
          <a:prstGeom prst="rect">
            <a:avLst/>
          </a:prstGeom>
        </p:spPr>
        <p:txBody>
          <a:bodyPr wrap="none">
            <a:spAutoFit/>
          </a:bodyPr>
          <a:lstStyle/>
          <a:p>
            <a:pPr marL="342900" lvl="0" indent="-342900" eaLnBrk="1" hangingPunct="1">
              <a:spcBef>
                <a:spcPct val="20000"/>
              </a:spcBef>
              <a:buClr>
                <a:srgbClr val="339966"/>
              </a:buClr>
              <a:buSzPct val="70000"/>
              <a:buFont typeface="Wingdings" panose="05000000000000000000" pitchFamily="2" charset="2"/>
              <a:buChar char="v"/>
            </a:pPr>
            <a:r>
              <a:rPr kumimoji="0" lang="en-US" altLang="zh-CN" b="1" kern="0" dirty="0">
                <a:solidFill>
                  <a:srgbClr val="0000CC"/>
                </a:solidFill>
                <a:latin typeface="Arial" panose="020B0604020202020204"/>
                <a:ea typeface="黑体" panose="02010609060101010101" pitchFamily="49" charset="-122"/>
              </a:rPr>
              <a:t>1.</a:t>
            </a:r>
            <a:r>
              <a:rPr kumimoji="0" lang="zh-CN" altLang="en-US" b="1" kern="0" dirty="0">
                <a:solidFill>
                  <a:srgbClr val="0000CC"/>
                </a:solidFill>
                <a:latin typeface="Arial" panose="020B0604020202020204"/>
                <a:ea typeface="黑体" panose="02010609060101010101" pitchFamily="49" charset="-122"/>
              </a:rPr>
              <a:t>盈余公积转增股本</a:t>
            </a:r>
            <a:endParaRPr kumimoji="0" lang="zh-CN" altLang="en-US" b="1" kern="0" dirty="0">
              <a:solidFill>
                <a:srgbClr val="0000CC"/>
              </a:solidFill>
              <a:latin typeface="Arial" panose="020B0604020202020204"/>
              <a:ea typeface="黑体" panose="02010609060101010101" pitchFamily="49" charset="-122"/>
            </a:endParaRPr>
          </a:p>
        </p:txBody>
      </p:sp>
      <p:sp>
        <p:nvSpPr>
          <p:cNvPr id="6" name="矩形 5"/>
          <p:cNvSpPr/>
          <p:nvPr/>
        </p:nvSpPr>
        <p:spPr>
          <a:xfrm>
            <a:off x="1127448" y="2662574"/>
            <a:ext cx="1072919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kumimoji="0" lang="en-US" altLang="zh-CN" sz="2800" b="1" kern="0" dirty="0">
                <a:solidFill>
                  <a:srgbClr val="000000"/>
                </a:solidFill>
                <a:latin typeface="Arial" panose="020B0604020202020204"/>
                <a:ea typeface="仿宋" pitchFamily="49" charset="-122"/>
              </a:rPr>
              <a:t>【</a:t>
            </a:r>
            <a:r>
              <a:rPr kumimoji="0" lang="zh-CN" altLang="en-US" sz="2800" b="1" kern="0" dirty="0">
                <a:solidFill>
                  <a:srgbClr val="000000"/>
                </a:solidFill>
                <a:latin typeface="Arial" panose="020B0604020202020204"/>
                <a:ea typeface="仿宋" pitchFamily="49" charset="-122"/>
              </a:rPr>
              <a:t>例</a:t>
            </a:r>
            <a:r>
              <a:rPr kumimoji="0" lang="en-US" altLang="zh-CN" sz="2800" b="1" kern="0" dirty="0">
                <a:solidFill>
                  <a:srgbClr val="000000"/>
                </a:solidFill>
                <a:latin typeface="Arial" panose="020B0604020202020204"/>
                <a:ea typeface="仿宋" pitchFamily="49" charset="-122"/>
              </a:rPr>
              <a:t>10—10】</a:t>
            </a:r>
            <a:r>
              <a:rPr kumimoji="0" lang="zh-CN" altLang="en-US" sz="2800" b="1" kern="0" dirty="0">
                <a:solidFill>
                  <a:srgbClr val="000000"/>
                </a:solidFill>
                <a:latin typeface="Arial" panose="020B0604020202020204"/>
                <a:ea typeface="仿宋" pitchFamily="49" charset="-122"/>
              </a:rPr>
              <a:t>中州酒业股份公司</a:t>
            </a:r>
            <a:r>
              <a:rPr kumimoji="0" lang="en-US" altLang="zh-CN" sz="2800" b="1" kern="0" dirty="0">
                <a:solidFill>
                  <a:srgbClr val="000000"/>
                </a:solidFill>
                <a:latin typeface="Arial" panose="020B0604020202020204"/>
                <a:ea typeface="仿宋" pitchFamily="49" charset="-122"/>
              </a:rPr>
              <a:t>20×2</a:t>
            </a:r>
            <a:r>
              <a:rPr kumimoji="0" lang="zh-CN" altLang="en-US" sz="2800" b="1" kern="0" dirty="0">
                <a:solidFill>
                  <a:srgbClr val="000000"/>
                </a:solidFill>
                <a:latin typeface="Arial" panose="020B0604020202020204"/>
                <a:ea typeface="仿宋" pitchFamily="49" charset="-122"/>
              </a:rPr>
              <a:t>年决定用盈余公积转增公司注册资本</a:t>
            </a:r>
            <a:r>
              <a:rPr kumimoji="0" lang="en-US" altLang="zh-CN" sz="2800" b="1" kern="0" dirty="0">
                <a:solidFill>
                  <a:srgbClr val="000000"/>
                </a:solidFill>
                <a:latin typeface="Arial" panose="020B0604020202020204"/>
                <a:ea typeface="仿宋" pitchFamily="49" charset="-122"/>
              </a:rPr>
              <a:t>70 000 000</a:t>
            </a:r>
            <a:r>
              <a:rPr kumimoji="0" lang="zh-CN" altLang="en-US" sz="2800" b="1" kern="0" dirty="0">
                <a:solidFill>
                  <a:srgbClr val="000000"/>
                </a:solidFill>
                <a:latin typeface="Arial" panose="020B0604020202020204"/>
                <a:ea typeface="仿宋" pitchFamily="49" charset="-122"/>
              </a:rPr>
              <a:t>元（其中分别减记法定盈余公积</a:t>
            </a:r>
            <a:r>
              <a:rPr kumimoji="0" lang="en-US" altLang="zh-CN" sz="2800" b="1" kern="0" dirty="0">
                <a:solidFill>
                  <a:srgbClr val="000000"/>
                </a:solidFill>
                <a:latin typeface="Arial" panose="020B0604020202020204"/>
                <a:ea typeface="仿宋" pitchFamily="49" charset="-122"/>
              </a:rPr>
              <a:t>60 000 000</a:t>
            </a:r>
            <a:r>
              <a:rPr kumimoji="0" lang="zh-CN" altLang="en-US" sz="2800" b="1" kern="0" dirty="0">
                <a:solidFill>
                  <a:srgbClr val="000000"/>
                </a:solidFill>
                <a:latin typeface="Arial" panose="020B0604020202020204"/>
                <a:ea typeface="仿宋" pitchFamily="49" charset="-122"/>
              </a:rPr>
              <a:t>元、任意盈余公积</a:t>
            </a:r>
            <a:r>
              <a:rPr kumimoji="0" lang="en-US" altLang="zh-CN" sz="2800" b="1" kern="0" dirty="0">
                <a:solidFill>
                  <a:srgbClr val="000000"/>
                </a:solidFill>
                <a:latin typeface="Arial" panose="020B0604020202020204"/>
                <a:ea typeface="仿宋" pitchFamily="49" charset="-122"/>
              </a:rPr>
              <a:t>10 000 000</a:t>
            </a:r>
            <a:r>
              <a:rPr kumimoji="0" lang="zh-CN" altLang="en-US" sz="2800" b="1" kern="0" dirty="0">
                <a:solidFill>
                  <a:srgbClr val="000000"/>
                </a:solidFill>
                <a:latin typeface="Arial" panose="020B0604020202020204"/>
                <a:ea typeface="仿宋" pitchFamily="49" charset="-122"/>
              </a:rPr>
              <a:t>元），经股东大会决议并到公司登记管理机关办理变更登记后，其会计分录为：</a:t>
            </a:r>
            <a:endParaRPr kumimoji="0" lang="zh-CN" altLang="en-US" sz="2800" b="1" kern="0" dirty="0">
              <a:solidFill>
                <a:srgbClr val="000000"/>
              </a:solidFill>
              <a:latin typeface="Arial" panose="020B0604020202020204"/>
              <a:ea typeface="仿宋" pitchFamily="49" charset="-122"/>
            </a:endParaRPr>
          </a:p>
        </p:txBody>
      </p:sp>
      <p:sp>
        <p:nvSpPr>
          <p:cNvPr id="7" name="矩形 6"/>
          <p:cNvSpPr/>
          <p:nvPr/>
        </p:nvSpPr>
        <p:spPr>
          <a:xfrm>
            <a:off x="2325241" y="4823214"/>
            <a:ext cx="7952091" cy="1200329"/>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b="1" dirty="0">
                <a:solidFill>
                  <a:srgbClr val="000000"/>
                </a:solidFill>
                <a:latin typeface="黑体" panose="02010609060101010101" pitchFamily="49" charset="-122"/>
                <a:ea typeface="黑体" panose="02010609060101010101" pitchFamily="49" charset="-122"/>
              </a:rPr>
              <a:t>借：盈余公积</a:t>
            </a:r>
            <a:r>
              <a:rPr lang="en-US" altLang="zh-CN" b="1" dirty="0">
                <a:solidFill>
                  <a:srgbClr val="000000"/>
                </a:solidFill>
                <a:latin typeface="黑体" panose="02010609060101010101" pitchFamily="49" charset="-122"/>
                <a:ea typeface="黑体" panose="02010609060101010101" pitchFamily="49" charset="-122"/>
              </a:rPr>
              <a:t>——</a:t>
            </a:r>
            <a:r>
              <a:rPr lang="zh-CN" altLang="en-US" b="1" dirty="0">
                <a:solidFill>
                  <a:srgbClr val="000000"/>
                </a:solidFill>
                <a:latin typeface="黑体" panose="02010609060101010101" pitchFamily="49" charset="-122"/>
                <a:ea typeface="黑体" panose="02010609060101010101" pitchFamily="49" charset="-122"/>
              </a:rPr>
              <a:t>法定盈余公积  </a:t>
            </a:r>
            <a:r>
              <a:rPr lang="en-US" altLang="zh-CN" b="1" dirty="0">
                <a:solidFill>
                  <a:srgbClr val="000000"/>
                </a:solidFill>
                <a:latin typeface="黑体" panose="02010609060101010101" pitchFamily="49" charset="-122"/>
                <a:ea typeface="黑体" panose="02010609060101010101" pitchFamily="49" charset="-122"/>
              </a:rPr>
              <a:t>60 000 000</a:t>
            </a:r>
            <a:endParaRPr lang="en-US" altLang="zh-CN" b="1" dirty="0">
              <a:solidFill>
                <a:srgbClr val="000000"/>
              </a:solidFill>
              <a:latin typeface="黑体" panose="02010609060101010101" pitchFamily="49" charset="-122"/>
              <a:ea typeface="黑体" panose="02010609060101010101" pitchFamily="49" charset="-122"/>
            </a:endParaRPr>
          </a:p>
          <a:p>
            <a:r>
              <a:rPr lang="en-US" altLang="zh-CN" b="1" dirty="0">
                <a:solidFill>
                  <a:srgbClr val="000000"/>
                </a:solidFill>
                <a:latin typeface="黑体" panose="02010609060101010101" pitchFamily="49" charset="-122"/>
                <a:ea typeface="黑体" panose="02010609060101010101" pitchFamily="49" charset="-122"/>
              </a:rPr>
              <a:t>            ——</a:t>
            </a:r>
            <a:r>
              <a:rPr lang="zh-CN" altLang="en-US" b="1" dirty="0">
                <a:solidFill>
                  <a:srgbClr val="000000"/>
                </a:solidFill>
                <a:latin typeface="黑体" panose="02010609060101010101" pitchFamily="49" charset="-122"/>
                <a:ea typeface="黑体" panose="02010609060101010101" pitchFamily="49" charset="-122"/>
              </a:rPr>
              <a:t>任意盈余公积  </a:t>
            </a:r>
            <a:r>
              <a:rPr lang="en-US" altLang="zh-CN" b="1" dirty="0">
                <a:solidFill>
                  <a:srgbClr val="000000"/>
                </a:solidFill>
                <a:latin typeface="黑体" panose="02010609060101010101" pitchFamily="49" charset="-122"/>
                <a:ea typeface="黑体" panose="02010609060101010101" pitchFamily="49" charset="-122"/>
              </a:rPr>
              <a:t>10 000 000</a:t>
            </a:r>
            <a:endParaRPr lang="en-US" altLang="zh-CN" b="1" dirty="0">
              <a:solidFill>
                <a:srgbClr val="000000"/>
              </a:solidFill>
              <a:latin typeface="黑体" panose="02010609060101010101" pitchFamily="49" charset="-122"/>
              <a:ea typeface="黑体" panose="02010609060101010101" pitchFamily="49" charset="-122"/>
            </a:endParaRPr>
          </a:p>
          <a:p>
            <a:r>
              <a:rPr lang="zh-CN" altLang="en-US" b="1" dirty="0">
                <a:solidFill>
                  <a:srgbClr val="000000"/>
                </a:solidFill>
                <a:latin typeface="黑体" panose="02010609060101010101" pitchFamily="49" charset="-122"/>
                <a:ea typeface="黑体" panose="02010609060101010101" pitchFamily="49" charset="-122"/>
              </a:rPr>
              <a:t>   贷：股本                     </a:t>
            </a:r>
            <a:r>
              <a:rPr lang="en-US" altLang="zh-CN" b="1" dirty="0">
                <a:solidFill>
                  <a:srgbClr val="000000"/>
                </a:solidFill>
                <a:latin typeface="黑体" panose="02010609060101010101" pitchFamily="49" charset="-122"/>
                <a:ea typeface="黑体" panose="02010609060101010101" pitchFamily="49" charset="-122"/>
              </a:rPr>
              <a:t>70 000 000</a:t>
            </a:r>
            <a:endParaRPr lang="en-US" altLang="zh-CN" b="1" dirty="0">
              <a:solidFill>
                <a:srgbClr val="00000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矩形 3"/>
          <p:cNvSpPr/>
          <p:nvPr/>
        </p:nvSpPr>
        <p:spPr>
          <a:xfrm>
            <a:off x="623392" y="260648"/>
            <a:ext cx="3262432" cy="461665"/>
          </a:xfrm>
          <a:prstGeom prst="rect">
            <a:avLst/>
          </a:prstGeom>
        </p:spPr>
        <p:txBody>
          <a:bodyPr wrap="none">
            <a:spAutoFit/>
          </a:bodyPr>
          <a:lstStyle/>
          <a:p>
            <a:pPr marL="342900" lvl="0" indent="-342900" eaLnBrk="1" hangingPunct="1">
              <a:spcBef>
                <a:spcPct val="20000"/>
              </a:spcBef>
              <a:buClr>
                <a:srgbClr val="339966"/>
              </a:buClr>
              <a:buSzPct val="70000"/>
              <a:buFont typeface="Wingdings" panose="05000000000000000000" pitchFamily="2" charset="2"/>
              <a:buChar char="v"/>
            </a:pPr>
            <a:r>
              <a:rPr kumimoji="0" lang="en-US" altLang="zh-CN" b="1" kern="0" dirty="0">
                <a:solidFill>
                  <a:srgbClr val="0000CC"/>
                </a:solidFill>
                <a:latin typeface="Arial" panose="020B0604020202020204"/>
                <a:ea typeface="黑体" panose="02010609060101010101" pitchFamily="49" charset="-122"/>
              </a:rPr>
              <a:t>2.</a:t>
            </a:r>
            <a:r>
              <a:rPr kumimoji="0" lang="zh-CN" altLang="en-US" b="1" kern="0" dirty="0">
                <a:solidFill>
                  <a:srgbClr val="0000CC"/>
                </a:solidFill>
                <a:latin typeface="Arial" panose="020B0604020202020204"/>
                <a:ea typeface="黑体" panose="02010609060101010101" pitchFamily="49" charset="-122"/>
              </a:rPr>
              <a:t>盈余公积弥补亏损</a:t>
            </a:r>
            <a:endParaRPr kumimoji="0" lang="zh-CN" altLang="en-US" b="1" kern="0" dirty="0">
              <a:solidFill>
                <a:srgbClr val="0000CC"/>
              </a:solidFill>
              <a:latin typeface="Arial" panose="020B0604020202020204"/>
              <a:ea typeface="黑体" panose="02010609060101010101" pitchFamily="49" charset="-122"/>
            </a:endParaRPr>
          </a:p>
        </p:txBody>
      </p:sp>
      <p:sp>
        <p:nvSpPr>
          <p:cNvPr id="5" name="矩形 4"/>
          <p:cNvSpPr/>
          <p:nvPr/>
        </p:nvSpPr>
        <p:spPr>
          <a:xfrm>
            <a:off x="839416" y="2060848"/>
            <a:ext cx="1051476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kumimoji="0" lang="en-US" altLang="zh-CN" sz="2800" b="1" kern="0" dirty="0">
                <a:solidFill>
                  <a:srgbClr val="000000"/>
                </a:solidFill>
                <a:latin typeface="Arial" panose="020B0604020202020204"/>
                <a:ea typeface="仿宋" pitchFamily="49" charset="-122"/>
              </a:rPr>
              <a:t>【</a:t>
            </a:r>
            <a:r>
              <a:rPr kumimoji="0" lang="zh-CN" altLang="en-US" sz="2800" b="1" kern="0" dirty="0">
                <a:solidFill>
                  <a:srgbClr val="000000"/>
                </a:solidFill>
                <a:latin typeface="Arial" panose="020B0604020202020204"/>
                <a:ea typeface="仿宋" pitchFamily="49" charset="-122"/>
              </a:rPr>
              <a:t>例</a:t>
            </a:r>
            <a:r>
              <a:rPr kumimoji="0" lang="en-US" altLang="zh-CN" sz="2800" b="1" kern="0" dirty="0">
                <a:solidFill>
                  <a:srgbClr val="000000"/>
                </a:solidFill>
                <a:latin typeface="Arial" panose="020B0604020202020204"/>
                <a:ea typeface="仿宋" pitchFamily="49" charset="-122"/>
              </a:rPr>
              <a:t>10—11】</a:t>
            </a:r>
            <a:r>
              <a:rPr kumimoji="0" lang="zh-CN" altLang="en-US" sz="2800" b="1" kern="0" dirty="0">
                <a:solidFill>
                  <a:srgbClr val="000000"/>
                </a:solidFill>
                <a:latin typeface="Arial" panose="020B0604020202020204"/>
                <a:ea typeface="仿宋" pitchFamily="49" charset="-122"/>
              </a:rPr>
              <a:t>貂蝉毛皮股份有限公司</a:t>
            </a:r>
            <a:r>
              <a:rPr kumimoji="0" lang="en-US" altLang="zh-CN" sz="2800" b="1" kern="0" dirty="0">
                <a:solidFill>
                  <a:srgbClr val="000000"/>
                </a:solidFill>
                <a:latin typeface="Arial" panose="020B0604020202020204"/>
                <a:ea typeface="仿宋" pitchFamily="49" charset="-122"/>
              </a:rPr>
              <a:t>20×2</a:t>
            </a:r>
            <a:r>
              <a:rPr kumimoji="0" lang="zh-CN" altLang="en-US" sz="2800" b="1" kern="0" dirty="0">
                <a:solidFill>
                  <a:srgbClr val="000000"/>
                </a:solidFill>
                <a:latin typeface="Arial" panose="020B0604020202020204"/>
                <a:ea typeface="仿宋" pitchFamily="49" charset="-122"/>
              </a:rPr>
              <a:t>年因产品设计问题导致巨额亏损，股东大会决议动用盈余公积</a:t>
            </a:r>
            <a:r>
              <a:rPr kumimoji="0" lang="en-US" altLang="zh-CN" sz="2800" b="1" kern="0" dirty="0">
                <a:solidFill>
                  <a:srgbClr val="000000"/>
                </a:solidFill>
                <a:latin typeface="Arial" panose="020B0604020202020204"/>
                <a:ea typeface="仿宋" pitchFamily="49" charset="-122"/>
              </a:rPr>
              <a:t>80 000 000</a:t>
            </a:r>
            <a:r>
              <a:rPr kumimoji="0" lang="zh-CN" altLang="en-US" sz="2800" b="1" kern="0" dirty="0">
                <a:solidFill>
                  <a:srgbClr val="000000"/>
                </a:solidFill>
                <a:latin typeface="Arial" panose="020B0604020202020204"/>
                <a:ea typeface="仿宋" pitchFamily="49" charset="-122"/>
              </a:rPr>
              <a:t>元（其中法定盈余公积、任意盈余公积各动用</a:t>
            </a:r>
            <a:r>
              <a:rPr kumimoji="0" lang="en-US" altLang="zh-CN" sz="2800" b="1" kern="0" dirty="0">
                <a:solidFill>
                  <a:srgbClr val="000000"/>
                </a:solidFill>
                <a:latin typeface="Arial" panose="020B0604020202020204"/>
                <a:ea typeface="仿宋" pitchFamily="49" charset="-122"/>
              </a:rPr>
              <a:t>40 000 000</a:t>
            </a:r>
            <a:r>
              <a:rPr kumimoji="0" lang="zh-CN" altLang="en-US" sz="2800" b="1" kern="0" dirty="0">
                <a:solidFill>
                  <a:srgbClr val="000000"/>
                </a:solidFill>
                <a:latin typeface="Arial" panose="020B0604020202020204"/>
                <a:ea typeface="仿宋" pitchFamily="49" charset="-122"/>
              </a:rPr>
              <a:t>元）弥补亏损，之后照旧发放股利。其弥补亏损的会计分录为：</a:t>
            </a:r>
            <a:endParaRPr kumimoji="0" lang="zh-CN" altLang="en-US" sz="2800" b="1" kern="0" dirty="0">
              <a:solidFill>
                <a:srgbClr val="000000"/>
              </a:solidFill>
              <a:latin typeface="Arial" panose="020B0604020202020204"/>
              <a:ea typeface="仿宋" pitchFamily="49" charset="-122"/>
            </a:endParaRPr>
          </a:p>
        </p:txBody>
      </p:sp>
      <p:sp>
        <p:nvSpPr>
          <p:cNvPr id="6" name="矩形 5"/>
          <p:cNvSpPr/>
          <p:nvPr/>
        </p:nvSpPr>
        <p:spPr>
          <a:xfrm>
            <a:off x="839416" y="795317"/>
            <a:ext cx="10298736" cy="830997"/>
          </a:xfrm>
          <a:prstGeom prst="rect">
            <a:avLst/>
          </a:prstGeom>
        </p:spPr>
        <p:txBody>
          <a:bodyPr wrap="square">
            <a:spAutoFit/>
          </a:bodyPr>
          <a:lstStyle/>
          <a:p>
            <a:r>
              <a:rPr lang="zh-CN" altLang="en-US" b="1" dirty="0">
                <a:solidFill>
                  <a:srgbClr val="000000"/>
                </a:solidFill>
                <a:latin typeface="黑体" panose="02010609060101010101" pitchFamily="49" charset="-122"/>
                <a:ea typeface="黑体" panose="02010609060101010101" pitchFamily="49" charset="-122"/>
              </a:rPr>
              <a:t>如果公司偶有巨大亏损，则可用以前年度累积的盈余公积弥补当期亏损，这样可避免账目出现过于“难看”且无利可分的窘境。</a:t>
            </a:r>
            <a:endParaRPr lang="zh-CN" altLang="en-US" b="1" dirty="0">
              <a:solidFill>
                <a:srgbClr val="000000"/>
              </a:solidFill>
              <a:latin typeface="黑体" panose="02010609060101010101" pitchFamily="49" charset="-122"/>
              <a:ea typeface="黑体" panose="02010609060101010101" pitchFamily="49" charset="-122"/>
            </a:endParaRPr>
          </a:p>
        </p:txBody>
      </p:sp>
      <p:sp>
        <p:nvSpPr>
          <p:cNvPr id="7" name="矩形 6"/>
          <p:cNvSpPr/>
          <p:nvPr/>
        </p:nvSpPr>
        <p:spPr>
          <a:xfrm>
            <a:off x="1271464" y="4581128"/>
            <a:ext cx="9087010" cy="1200329"/>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b="1" dirty="0">
                <a:solidFill>
                  <a:srgbClr val="000000"/>
                </a:solidFill>
                <a:latin typeface="黑体" panose="02010609060101010101" pitchFamily="49" charset="-122"/>
                <a:ea typeface="黑体" panose="02010609060101010101" pitchFamily="49" charset="-122"/>
              </a:rPr>
              <a:t>借：盈余公积</a:t>
            </a:r>
            <a:r>
              <a:rPr lang="en-US" altLang="zh-CN" b="1" dirty="0">
                <a:solidFill>
                  <a:srgbClr val="000000"/>
                </a:solidFill>
                <a:latin typeface="黑体" panose="02010609060101010101" pitchFamily="49" charset="-122"/>
                <a:ea typeface="黑体" panose="02010609060101010101" pitchFamily="49" charset="-122"/>
              </a:rPr>
              <a:t>——</a:t>
            </a:r>
            <a:r>
              <a:rPr lang="zh-CN" altLang="en-US" b="1" dirty="0">
                <a:solidFill>
                  <a:srgbClr val="000000"/>
                </a:solidFill>
                <a:latin typeface="黑体" panose="02010609060101010101" pitchFamily="49" charset="-122"/>
                <a:ea typeface="黑体" panose="02010609060101010101" pitchFamily="49" charset="-122"/>
              </a:rPr>
              <a:t>法定盈余公积  </a:t>
            </a:r>
            <a:r>
              <a:rPr lang="en-US" altLang="zh-CN" b="1" dirty="0">
                <a:solidFill>
                  <a:srgbClr val="000000"/>
                </a:solidFill>
                <a:latin typeface="黑体" panose="02010609060101010101" pitchFamily="49" charset="-122"/>
                <a:ea typeface="黑体" panose="02010609060101010101" pitchFamily="49" charset="-122"/>
              </a:rPr>
              <a:t>40 000 000</a:t>
            </a:r>
            <a:endParaRPr lang="en-US" altLang="zh-CN" b="1" dirty="0">
              <a:solidFill>
                <a:srgbClr val="000000"/>
              </a:solidFill>
              <a:latin typeface="黑体" panose="02010609060101010101" pitchFamily="49" charset="-122"/>
              <a:ea typeface="黑体" panose="02010609060101010101" pitchFamily="49" charset="-122"/>
            </a:endParaRPr>
          </a:p>
          <a:p>
            <a:r>
              <a:rPr lang="en-US" altLang="zh-CN" b="1" dirty="0">
                <a:solidFill>
                  <a:srgbClr val="000000"/>
                </a:solidFill>
                <a:latin typeface="黑体" panose="02010609060101010101" pitchFamily="49" charset="-122"/>
                <a:ea typeface="黑体" panose="02010609060101010101" pitchFamily="49" charset="-122"/>
              </a:rPr>
              <a:t>            ——</a:t>
            </a:r>
            <a:r>
              <a:rPr lang="zh-CN" altLang="en-US" b="1" dirty="0">
                <a:solidFill>
                  <a:srgbClr val="000000"/>
                </a:solidFill>
                <a:latin typeface="黑体" panose="02010609060101010101" pitchFamily="49" charset="-122"/>
                <a:ea typeface="黑体" panose="02010609060101010101" pitchFamily="49" charset="-122"/>
              </a:rPr>
              <a:t>任意盈余公积  </a:t>
            </a:r>
            <a:r>
              <a:rPr lang="en-US" altLang="zh-CN" b="1" dirty="0">
                <a:solidFill>
                  <a:srgbClr val="000000"/>
                </a:solidFill>
                <a:latin typeface="黑体" panose="02010609060101010101" pitchFamily="49" charset="-122"/>
                <a:ea typeface="黑体" panose="02010609060101010101" pitchFamily="49" charset="-122"/>
              </a:rPr>
              <a:t>40 000 000</a:t>
            </a:r>
            <a:endParaRPr lang="en-US" altLang="zh-CN" b="1" dirty="0">
              <a:solidFill>
                <a:srgbClr val="000000"/>
              </a:solidFill>
              <a:latin typeface="黑体" panose="02010609060101010101" pitchFamily="49" charset="-122"/>
              <a:ea typeface="黑体" panose="02010609060101010101" pitchFamily="49" charset="-122"/>
            </a:endParaRPr>
          </a:p>
          <a:p>
            <a:r>
              <a:rPr lang="zh-CN" altLang="en-US" b="1" dirty="0">
                <a:solidFill>
                  <a:srgbClr val="000000"/>
                </a:solidFill>
                <a:latin typeface="黑体" panose="02010609060101010101" pitchFamily="49" charset="-122"/>
                <a:ea typeface="黑体" panose="02010609060101010101" pitchFamily="49" charset="-122"/>
              </a:rPr>
              <a:t>  贷：利润分配</a:t>
            </a:r>
            <a:r>
              <a:rPr lang="en-US" altLang="zh-CN" b="1" dirty="0">
                <a:solidFill>
                  <a:srgbClr val="000000"/>
                </a:solidFill>
                <a:latin typeface="黑体" panose="02010609060101010101" pitchFamily="49" charset="-122"/>
                <a:ea typeface="黑体" panose="02010609060101010101" pitchFamily="49" charset="-122"/>
              </a:rPr>
              <a:t>——</a:t>
            </a:r>
            <a:r>
              <a:rPr lang="zh-CN" altLang="en-US" b="1" dirty="0">
                <a:solidFill>
                  <a:srgbClr val="000000"/>
                </a:solidFill>
                <a:latin typeface="黑体" panose="02010609060101010101" pitchFamily="49" charset="-122"/>
                <a:ea typeface="黑体" panose="02010609060101010101" pitchFamily="49" charset="-122"/>
              </a:rPr>
              <a:t>未分配利润          </a:t>
            </a:r>
            <a:r>
              <a:rPr lang="en-US" altLang="zh-CN" b="1" dirty="0">
                <a:solidFill>
                  <a:srgbClr val="000000"/>
                </a:solidFill>
                <a:latin typeface="黑体" panose="02010609060101010101" pitchFamily="49" charset="-122"/>
                <a:ea typeface="黑体" panose="02010609060101010101" pitchFamily="49" charset="-122"/>
              </a:rPr>
              <a:t>80 000 000</a:t>
            </a:r>
            <a:endParaRPr lang="en-US" altLang="zh-CN" b="1" dirty="0">
              <a:solidFill>
                <a:srgbClr val="00000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6" name="圆角矩形 45"/>
          <p:cNvSpPr/>
          <p:nvPr/>
        </p:nvSpPr>
        <p:spPr bwMode="auto">
          <a:xfrm>
            <a:off x="2297362" y="2793131"/>
            <a:ext cx="9433048" cy="3549570"/>
          </a:xfrm>
          <a:prstGeom prst="roundRect">
            <a:avLst/>
          </a:prstGeom>
          <a:solidFill>
            <a:srgbClr val="CCFFFF"/>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itchFamily="2" charset="-122"/>
            </a:endParaRPr>
          </a:p>
        </p:txBody>
      </p:sp>
      <p:sp>
        <p:nvSpPr>
          <p:cNvPr id="62466" name="Rectangle 2"/>
          <p:cNvSpPr>
            <a:spLocks noGrp="1" noChangeArrowheads="1"/>
          </p:cNvSpPr>
          <p:nvPr>
            <p:ph type="title"/>
          </p:nvPr>
        </p:nvSpPr>
        <p:spPr>
          <a:xfrm>
            <a:off x="1828800" y="0"/>
            <a:ext cx="8534400" cy="914400"/>
          </a:xfrm>
        </p:spPr>
        <p:txBody>
          <a:bodyPr/>
          <a:lstStyle/>
          <a:p>
            <a:pPr eaLnBrk="1" hangingPunct="1"/>
            <a:r>
              <a:rPr lang="zh-CN" altLang="en-US"/>
              <a:t>  </a:t>
            </a:r>
            <a:endParaRPr lang="zh-CN" altLang="en-US"/>
          </a:p>
        </p:txBody>
      </p:sp>
      <p:sp>
        <p:nvSpPr>
          <p:cNvPr id="4" name="矩形 3"/>
          <p:cNvSpPr/>
          <p:nvPr/>
        </p:nvSpPr>
        <p:spPr>
          <a:xfrm>
            <a:off x="2807932" y="67604"/>
            <a:ext cx="559159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lvl="0" eaLnBrk="1" hangingPunct="1"/>
            <a:r>
              <a:rPr kumimoji="1" lang="zh-CN" altLang="en-US" sz="4000" b="1" i="0" u="none" strike="noStrike" kern="1200" cap="none" spc="0" normalizeH="0" baseline="0" noProof="0" dirty="0">
                <a:ln>
                  <a:noFill/>
                </a:ln>
                <a:solidFill>
                  <a:srgbClr val="0C0406"/>
                </a:solidFill>
                <a:effectLst/>
                <a:uLnTx/>
                <a:uFillTx/>
                <a:latin typeface="黑体" panose="02010609060101010101" pitchFamily="49" charset="-122"/>
                <a:ea typeface="黑体" panose="02010609060101010101" pitchFamily="49" charset="-122"/>
                <a:cs typeface="+mn-cs"/>
              </a:rPr>
              <a:t> </a:t>
            </a:r>
            <a:r>
              <a:rPr lang="zh-CN" altLang="en-US" sz="4000" b="1" dirty="0">
                <a:solidFill>
                  <a:srgbClr val="0C0406"/>
                </a:solidFill>
                <a:latin typeface="黑体" panose="02010609060101010101" pitchFamily="49" charset="-122"/>
                <a:ea typeface="黑体" panose="02010609060101010101" pitchFamily="49" charset="-122"/>
              </a:rPr>
              <a:t>第四节   未分配利润 </a:t>
            </a:r>
            <a:endParaRPr kumimoji="1" lang="zh-CN" altLang="en-US" sz="4000" b="1" i="0" u="none" strike="noStrike" kern="1200" cap="none" spc="0" normalizeH="0" baseline="0" noProof="0" dirty="0">
              <a:ln>
                <a:noFill/>
              </a:ln>
              <a:solidFill>
                <a:srgbClr val="0C0406"/>
              </a:solidFill>
              <a:effectLst/>
              <a:uLnTx/>
              <a:uFillTx/>
              <a:latin typeface="黑体" panose="02010609060101010101" pitchFamily="49" charset="-122"/>
              <a:ea typeface="黑体" panose="02010609060101010101" pitchFamily="49" charset="-122"/>
              <a:cs typeface="+mn-cs"/>
            </a:endParaRPr>
          </a:p>
        </p:txBody>
      </p:sp>
      <p:sp>
        <p:nvSpPr>
          <p:cNvPr id="5" name="矩形 4"/>
          <p:cNvSpPr/>
          <p:nvPr/>
        </p:nvSpPr>
        <p:spPr>
          <a:xfrm>
            <a:off x="398392" y="725016"/>
            <a:ext cx="1087320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lvl="0" indent="-342900">
              <a:buFont typeface="Wingdings" panose="05000000000000000000" pitchFamily="2" charset="2"/>
              <a:buChar char="ü"/>
            </a:pPr>
            <a:r>
              <a:rPr lang="zh-CN" altLang="en-US" b="1" dirty="0">
                <a:solidFill>
                  <a:srgbClr val="0000FF"/>
                </a:solidFill>
              </a:rPr>
              <a:t>资产负债表上的</a:t>
            </a:r>
            <a:r>
              <a:rPr lang="zh-CN" altLang="en-US" b="1" dirty="0">
                <a:solidFill>
                  <a:srgbClr val="000000"/>
                </a:solidFill>
              </a:rPr>
              <a:t>“</a:t>
            </a:r>
            <a:r>
              <a:rPr lang="zh-CN" altLang="en-US" b="1" dirty="0">
                <a:solidFill>
                  <a:srgbClr val="0000FF"/>
                </a:solidFill>
              </a:rPr>
              <a:t>未分配利润</a:t>
            </a:r>
            <a:r>
              <a:rPr lang="zh-CN" altLang="en-US" b="1" dirty="0">
                <a:solidFill>
                  <a:srgbClr val="000000"/>
                </a:solidFill>
              </a:rPr>
              <a:t>”项目所列报的是公司自成立以来所累积的、可供分配的税后利润。</a:t>
            </a:r>
            <a:endParaRPr lang="zh-CN" altLang="en-US" b="1" dirty="0">
              <a:solidFill>
                <a:srgbClr val="000000"/>
              </a:solidFill>
            </a:endParaRPr>
          </a:p>
        </p:txBody>
      </p:sp>
      <p:sp>
        <p:nvSpPr>
          <p:cNvPr id="6" name="矩形 5"/>
          <p:cNvSpPr/>
          <p:nvPr/>
        </p:nvSpPr>
        <p:spPr>
          <a:xfrm>
            <a:off x="357240" y="1495911"/>
            <a:ext cx="1146998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lvl="0" indent="-342900">
              <a:buFont typeface="Wingdings" panose="05000000000000000000" pitchFamily="2" charset="2"/>
              <a:buChar char="ü"/>
            </a:pPr>
            <a:r>
              <a:rPr lang="zh-CN" altLang="en-US" b="1" dirty="0">
                <a:solidFill>
                  <a:srgbClr val="000000"/>
                </a:solidFill>
              </a:rPr>
              <a:t>企业应当设置“</a:t>
            </a:r>
            <a:r>
              <a:rPr lang="zh-CN" altLang="en-US" b="1" dirty="0">
                <a:solidFill>
                  <a:srgbClr val="0000FF"/>
                </a:solidFill>
              </a:rPr>
              <a:t>利润分配</a:t>
            </a:r>
            <a:r>
              <a:rPr lang="zh-CN" altLang="en-US" b="1" dirty="0">
                <a:solidFill>
                  <a:srgbClr val="000000"/>
                </a:solidFill>
              </a:rPr>
              <a:t>”</a:t>
            </a:r>
            <a:r>
              <a:rPr lang="zh-CN" altLang="en-US" b="1" dirty="0">
                <a:solidFill>
                  <a:srgbClr val="0000FF"/>
                </a:solidFill>
              </a:rPr>
              <a:t>科目</a:t>
            </a:r>
            <a:r>
              <a:rPr lang="zh-CN" altLang="en-US" b="1" dirty="0">
                <a:solidFill>
                  <a:srgbClr val="000000"/>
                </a:solidFill>
              </a:rPr>
              <a:t>，对利润分配的全过程进行会计处理。分配利润时，一律通过该科目的明细科目“</a:t>
            </a:r>
            <a:r>
              <a:rPr lang="zh-CN" altLang="en-US" b="1" dirty="0">
                <a:solidFill>
                  <a:srgbClr val="0000FF"/>
                </a:solidFill>
                <a:latin typeface="黑体" panose="02010609060101010101" pitchFamily="49" charset="-122"/>
                <a:ea typeface="黑体" panose="02010609060101010101" pitchFamily="49" charset="-122"/>
              </a:rPr>
              <a:t>提取法定盈余公积</a:t>
            </a:r>
            <a:r>
              <a:rPr lang="zh-CN" altLang="en-US" b="1" dirty="0">
                <a:solidFill>
                  <a:srgbClr val="000000"/>
                </a:solidFill>
              </a:rPr>
              <a:t>”、“</a:t>
            </a:r>
            <a:r>
              <a:rPr lang="zh-CN" altLang="en-US" b="1" dirty="0">
                <a:solidFill>
                  <a:srgbClr val="0000FF"/>
                </a:solidFill>
                <a:latin typeface="黑体" panose="02010609060101010101" pitchFamily="49" charset="-122"/>
                <a:ea typeface="黑体" panose="02010609060101010101" pitchFamily="49" charset="-122"/>
              </a:rPr>
              <a:t>提取任意盈余公积</a:t>
            </a:r>
            <a:r>
              <a:rPr lang="zh-CN" altLang="en-US" b="1" dirty="0">
                <a:solidFill>
                  <a:srgbClr val="000000"/>
                </a:solidFill>
              </a:rPr>
              <a:t>”、“</a:t>
            </a:r>
            <a:r>
              <a:rPr lang="zh-CN" altLang="en-US" b="1" dirty="0">
                <a:solidFill>
                  <a:srgbClr val="0000FF"/>
                </a:solidFill>
                <a:latin typeface="黑体" panose="02010609060101010101" pitchFamily="49" charset="-122"/>
                <a:ea typeface="黑体" panose="02010609060101010101" pitchFamily="49" charset="-122"/>
              </a:rPr>
              <a:t>应付现金股利</a:t>
            </a:r>
            <a:r>
              <a:rPr lang="zh-CN" altLang="en-US" b="1" dirty="0">
                <a:solidFill>
                  <a:srgbClr val="000000"/>
                </a:solidFill>
              </a:rPr>
              <a:t>”（或“应付利润”）、“</a:t>
            </a:r>
            <a:r>
              <a:rPr lang="zh-CN" altLang="en-US" b="1" dirty="0">
                <a:solidFill>
                  <a:srgbClr val="0000FF"/>
                </a:solidFill>
                <a:latin typeface="黑体" panose="02010609060101010101" pitchFamily="49" charset="-122"/>
                <a:ea typeface="黑体" panose="02010609060101010101" pitchFamily="49" charset="-122"/>
              </a:rPr>
              <a:t>转作股本的股利</a:t>
            </a:r>
            <a:r>
              <a:rPr lang="zh-CN" altLang="en-US" b="1" dirty="0">
                <a:solidFill>
                  <a:srgbClr val="000000"/>
                </a:solidFill>
              </a:rPr>
              <a:t>”等进行核算。</a:t>
            </a:r>
            <a:endParaRPr lang="zh-CN" altLang="en-US" b="1" dirty="0">
              <a:solidFill>
                <a:srgbClr val="000000"/>
              </a:solidFill>
            </a:endParaRPr>
          </a:p>
        </p:txBody>
      </p:sp>
      <p:grpSp>
        <p:nvGrpSpPr>
          <p:cNvPr id="48" name="组合 47"/>
          <p:cNvGrpSpPr/>
          <p:nvPr/>
        </p:nvGrpSpPr>
        <p:grpSpPr>
          <a:xfrm>
            <a:off x="-12938" y="3300671"/>
            <a:ext cx="1728192" cy="2747052"/>
            <a:chOff x="354570" y="4343943"/>
            <a:chExt cx="1728192" cy="2747052"/>
          </a:xfrm>
        </p:grpSpPr>
        <p:sp>
          <p:nvSpPr>
            <p:cNvPr id="23" name="Line 37"/>
            <p:cNvSpPr>
              <a:spLocks noChangeShapeType="1"/>
            </p:cNvSpPr>
            <p:nvPr/>
          </p:nvSpPr>
          <p:spPr bwMode="auto">
            <a:xfrm>
              <a:off x="468641" y="5036525"/>
              <a:ext cx="1602507" cy="3135"/>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b="1">
                <a:solidFill>
                  <a:srgbClr val="002A00"/>
                </a:solidFill>
                <a:ea typeface="黑体" panose="02010609060101010101" pitchFamily="49" charset="-122"/>
              </a:endParaRPr>
            </a:p>
          </p:txBody>
        </p:sp>
        <p:sp>
          <p:nvSpPr>
            <p:cNvPr id="24" name="Line 38"/>
            <p:cNvSpPr>
              <a:spLocks noChangeShapeType="1"/>
            </p:cNvSpPr>
            <p:nvPr/>
          </p:nvSpPr>
          <p:spPr bwMode="auto">
            <a:xfrm flipH="1">
              <a:off x="1153672" y="5034618"/>
              <a:ext cx="45784" cy="2056377"/>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b="1">
                <a:solidFill>
                  <a:srgbClr val="002A00"/>
                </a:solidFill>
                <a:ea typeface="黑体" panose="02010609060101010101" pitchFamily="49" charset="-122"/>
              </a:endParaRPr>
            </a:p>
          </p:txBody>
        </p:sp>
        <p:sp>
          <p:nvSpPr>
            <p:cNvPr id="25" name="Rectangle 15"/>
            <p:cNvSpPr>
              <a:spLocks noChangeArrowheads="1"/>
            </p:cNvSpPr>
            <p:nvPr/>
          </p:nvSpPr>
          <p:spPr bwMode="auto">
            <a:xfrm>
              <a:off x="354570" y="4343943"/>
              <a:ext cx="1728192" cy="480131"/>
            </a:xfrm>
            <a:prstGeom prst="rect">
              <a:avLst/>
            </a:prstGeom>
            <a:solidFill>
              <a:srgbClr val="FFFF00"/>
            </a:solidFill>
            <a:ln>
              <a:noFill/>
            </a:ln>
            <a:effectLst>
              <a:prstShdw prst="shdw17" dist="17961" dir="2700000">
                <a:srgbClr val="414773"/>
              </a:prstShdw>
            </a:effectLst>
          </p:spPr>
          <p:txBody>
            <a:bodyPr wrap="squar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lnSpc>
                  <a:spcPct val="90000"/>
                </a:lnSpc>
                <a:spcBef>
                  <a:spcPct val="0"/>
                </a:spcBef>
                <a:buClrTx/>
                <a:buFont typeface="Wingdings" panose="05000000000000000000" pitchFamily="2" charset="2"/>
                <a:buNone/>
              </a:pPr>
              <a:r>
                <a:rPr lang="zh-CN" altLang="en-US" dirty="0">
                  <a:solidFill>
                    <a:srgbClr val="000000"/>
                  </a:solidFill>
                  <a:latin typeface="Times New Roman" panose="02020603050405020304" pitchFamily="18" charset="0"/>
                  <a:ea typeface="黑体" panose="02010609060101010101" pitchFamily="49" charset="-122"/>
                </a:rPr>
                <a:t>利润分配</a:t>
              </a:r>
              <a:endParaRPr lang="zh-CN" altLang="en-US" dirty="0">
                <a:solidFill>
                  <a:srgbClr val="0000FF"/>
                </a:solidFill>
                <a:latin typeface="Times New Roman" panose="02020603050405020304" pitchFamily="18" charset="0"/>
                <a:ea typeface="黑体" panose="02010609060101010101" pitchFamily="49" charset="-122"/>
              </a:endParaRPr>
            </a:p>
          </p:txBody>
        </p:sp>
      </p:grpSp>
      <p:grpSp>
        <p:nvGrpSpPr>
          <p:cNvPr id="26" name="组合 25"/>
          <p:cNvGrpSpPr/>
          <p:nvPr/>
        </p:nvGrpSpPr>
        <p:grpSpPr bwMode="auto">
          <a:xfrm>
            <a:off x="2892532" y="3635794"/>
            <a:ext cx="1602507" cy="2380698"/>
            <a:chOff x="10398794" y="4979090"/>
            <a:chExt cx="1602507" cy="2600244"/>
          </a:xfrm>
        </p:grpSpPr>
        <p:sp>
          <p:nvSpPr>
            <p:cNvPr id="27" name="Line 37"/>
            <p:cNvSpPr>
              <a:spLocks noChangeShapeType="1"/>
            </p:cNvSpPr>
            <p:nvPr/>
          </p:nvSpPr>
          <p:spPr bwMode="auto">
            <a:xfrm>
              <a:off x="10398794" y="5707063"/>
              <a:ext cx="1602507" cy="3175"/>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b="1">
                <a:solidFill>
                  <a:srgbClr val="002A00"/>
                </a:solidFill>
                <a:ea typeface="黑体" panose="02010609060101010101" pitchFamily="49" charset="-122"/>
              </a:endParaRPr>
            </a:p>
          </p:txBody>
        </p:sp>
        <p:sp>
          <p:nvSpPr>
            <p:cNvPr id="28" name="Line 38"/>
            <p:cNvSpPr>
              <a:spLocks noChangeShapeType="1"/>
            </p:cNvSpPr>
            <p:nvPr/>
          </p:nvSpPr>
          <p:spPr bwMode="auto">
            <a:xfrm flipH="1">
              <a:off x="11184731" y="5707063"/>
              <a:ext cx="9625" cy="1872271"/>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b="1">
                <a:solidFill>
                  <a:srgbClr val="002A00"/>
                </a:solidFill>
                <a:ea typeface="黑体" panose="02010609060101010101" pitchFamily="49" charset="-122"/>
              </a:endParaRPr>
            </a:p>
          </p:txBody>
        </p:sp>
        <p:sp>
          <p:nvSpPr>
            <p:cNvPr id="29" name="Rectangle 15"/>
            <p:cNvSpPr>
              <a:spLocks noChangeArrowheads="1"/>
            </p:cNvSpPr>
            <p:nvPr/>
          </p:nvSpPr>
          <p:spPr bwMode="auto">
            <a:xfrm>
              <a:off x="10432399" y="4979090"/>
              <a:ext cx="1475084" cy="618631"/>
            </a:xfrm>
            <a:prstGeom prst="rect">
              <a:avLst/>
            </a:prstGeom>
            <a:solidFill>
              <a:srgbClr val="00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lnSpc>
                  <a:spcPct val="90000"/>
                </a:lnSpc>
                <a:spcBef>
                  <a:spcPct val="0"/>
                </a:spcBef>
                <a:buClrTx/>
                <a:buFont typeface="Wingdings" panose="05000000000000000000" pitchFamily="2" charset="2"/>
                <a:buNone/>
              </a:pPr>
              <a:r>
                <a:rPr lang="zh-CN" altLang="en-US" sz="1800" dirty="0">
                  <a:solidFill>
                    <a:srgbClr val="000000"/>
                  </a:solidFill>
                  <a:latin typeface="Times New Roman" panose="02020603050405020304" pitchFamily="18" charset="0"/>
                  <a:ea typeface="黑体" panose="02010609060101010101" pitchFamily="49" charset="-122"/>
                </a:rPr>
                <a:t>利润分配</a:t>
              </a:r>
              <a:r>
                <a:rPr lang="en-US" altLang="zh-CN" sz="1800" dirty="0">
                  <a:solidFill>
                    <a:srgbClr val="000000"/>
                  </a:solidFill>
                  <a:latin typeface="Times New Roman" panose="02020603050405020304" pitchFamily="18" charset="0"/>
                  <a:ea typeface="黑体" panose="02010609060101010101" pitchFamily="49" charset="-122"/>
                </a:rPr>
                <a:t>—</a:t>
              </a:r>
              <a:endParaRPr lang="en-US" altLang="zh-CN" sz="1800" dirty="0">
                <a:solidFill>
                  <a:srgbClr val="000000"/>
                </a:solidFill>
                <a:latin typeface="Times New Roman" panose="02020603050405020304" pitchFamily="18" charset="0"/>
                <a:ea typeface="黑体" panose="02010609060101010101" pitchFamily="49" charset="-122"/>
              </a:endParaRPr>
            </a:p>
            <a:p>
              <a:pPr algn="ctr" eaLnBrk="1" hangingPunct="1">
                <a:lnSpc>
                  <a:spcPct val="90000"/>
                </a:lnSpc>
                <a:spcBef>
                  <a:spcPct val="0"/>
                </a:spcBef>
                <a:buClrTx/>
                <a:buFont typeface="Wingdings" panose="05000000000000000000" pitchFamily="2" charset="2"/>
                <a:buNone/>
              </a:pPr>
              <a:r>
                <a:rPr lang="zh-CN" altLang="en-US" sz="2000" dirty="0">
                  <a:solidFill>
                    <a:srgbClr val="000000"/>
                  </a:solidFill>
                  <a:latin typeface="Times New Roman" panose="02020603050405020304" pitchFamily="18" charset="0"/>
                  <a:ea typeface="黑体" panose="02010609060101010101" pitchFamily="49" charset="-122"/>
                </a:rPr>
                <a:t>未分配利润</a:t>
              </a:r>
              <a:endParaRPr lang="zh-CN" altLang="en-US" sz="1800" dirty="0">
                <a:solidFill>
                  <a:srgbClr val="0000FF"/>
                </a:solidFill>
                <a:latin typeface="Times New Roman" panose="02020603050405020304" pitchFamily="18" charset="0"/>
                <a:ea typeface="黑体" panose="02010609060101010101" pitchFamily="49" charset="-122"/>
              </a:endParaRPr>
            </a:p>
          </p:txBody>
        </p:sp>
      </p:grpSp>
      <p:grpSp>
        <p:nvGrpSpPr>
          <p:cNvPr id="30" name="组合 29"/>
          <p:cNvGrpSpPr/>
          <p:nvPr/>
        </p:nvGrpSpPr>
        <p:grpSpPr bwMode="auto">
          <a:xfrm>
            <a:off x="5230307" y="4448092"/>
            <a:ext cx="1838965" cy="1399176"/>
            <a:chOff x="10250459" y="4979090"/>
            <a:chExt cx="1838965" cy="1528207"/>
          </a:xfrm>
        </p:grpSpPr>
        <p:sp>
          <p:nvSpPr>
            <p:cNvPr id="31" name="Line 37"/>
            <p:cNvSpPr>
              <a:spLocks noChangeShapeType="1"/>
            </p:cNvSpPr>
            <p:nvPr/>
          </p:nvSpPr>
          <p:spPr bwMode="auto">
            <a:xfrm>
              <a:off x="10398794" y="5707063"/>
              <a:ext cx="1602507" cy="3175"/>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b="1">
                <a:solidFill>
                  <a:srgbClr val="002A00"/>
                </a:solidFill>
                <a:ea typeface="黑体" panose="02010609060101010101" pitchFamily="49" charset="-122"/>
              </a:endParaRPr>
            </a:p>
          </p:txBody>
        </p:sp>
        <p:sp>
          <p:nvSpPr>
            <p:cNvPr id="32" name="Line 38"/>
            <p:cNvSpPr>
              <a:spLocks noChangeShapeType="1"/>
            </p:cNvSpPr>
            <p:nvPr/>
          </p:nvSpPr>
          <p:spPr bwMode="auto">
            <a:xfrm flipH="1">
              <a:off x="11190882" y="5707063"/>
              <a:ext cx="3474" cy="800234"/>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b="1">
                <a:solidFill>
                  <a:srgbClr val="002A00"/>
                </a:solidFill>
                <a:ea typeface="黑体" panose="02010609060101010101" pitchFamily="49" charset="-122"/>
              </a:endParaRPr>
            </a:p>
          </p:txBody>
        </p:sp>
        <p:sp>
          <p:nvSpPr>
            <p:cNvPr id="33" name="Rectangle 15"/>
            <p:cNvSpPr>
              <a:spLocks noChangeArrowheads="1"/>
            </p:cNvSpPr>
            <p:nvPr/>
          </p:nvSpPr>
          <p:spPr bwMode="auto">
            <a:xfrm>
              <a:off x="10250459" y="4979090"/>
              <a:ext cx="1838965" cy="615172"/>
            </a:xfrm>
            <a:prstGeom prst="rect">
              <a:avLst/>
            </a:prstGeom>
            <a:solidFill>
              <a:srgbClr val="00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lnSpc>
                  <a:spcPct val="90000"/>
                </a:lnSpc>
                <a:spcBef>
                  <a:spcPct val="0"/>
                </a:spcBef>
                <a:buClrTx/>
                <a:buFont typeface="Wingdings" panose="05000000000000000000" pitchFamily="2" charset="2"/>
                <a:buNone/>
              </a:pPr>
              <a:r>
                <a:rPr lang="zh-CN" altLang="en-US" sz="1800" dirty="0">
                  <a:solidFill>
                    <a:srgbClr val="000000"/>
                  </a:solidFill>
                  <a:latin typeface="Times New Roman" panose="02020603050405020304" pitchFamily="18" charset="0"/>
                  <a:ea typeface="黑体" panose="02010609060101010101" pitchFamily="49" charset="-122"/>
                </a:rPr>
                <a:t>利润分配</a:t>
              </a:r>
              <a:r>
                <a:rPr lang="en-US" altLang="zh-CN" sz="1800" dirty="0">
                  <a:solidFill>
                    <a:srgbClr val="000000"/>
                  </a:solidFill>
                  <a:latin typeface="Times New Roman" panose="02020603050405020304" pitchFamily="18" charset="0"/>
                  <a:ea typeface="黑体" panose="02010609060101010101" pitchFamily="49" charset="-122"/>
                </a:rPr>
                <a:t>—</a:t>
              </a:r>
              <a:endParaRPr lang="en-US" altLang="zh-CN" sz="1800" dirty="0">
                <a:solidFill>
                  <a:srgbClr val="000000"/>
                </a:solidFill>
                <a:latin typeface="Times New Roman" panose="02020603050405020304" pitchFamily="18" charset="0"/>
                <a:ea typeface="黑体" panose="02010609060101010101" pitchFamily="49" charset="-122"/>
              </a:endParaRPr>
            </a:p>
            <a:p>
              <a:pPr algn="ctr" eaLnBrk="1" hangingPunct="1">
                <a:lnSpc>
                  <a:spcPct val="90000"/>
                </a:lnSpc>
                <a:spcBef>
                  <a:spcPct val="0"/>
                </a:spcBef>
                <a:buClrTx/>
                <a:buNone/>
              </a:pPr>
              <a:r>
                <a:rPr lang="zh-CN" altLang="en-US" sz="1600" dirty="0">
                  <a:solidFill>
                    <a:srgbClr val="000000"/>
                  </a:solidFill>
                  <a:latin typeface="Times New Roman" panose="02020603050405020304" pitchFamily="18" charset="0"/>
                  <a:ea typeface="黑体" panose="02010609060101010101" pitchFamily="49" charset="-122"/>
                </a:rPr>
                <a:t>提取任意盈余公积</a:t>
              </a:r>
              <a:endParaRPr lang="zh-CN" altLang="en-US" sz="1400" dirty="0">
                <a:solidFill>
                  <a:srgbClr val="0000FF"/>
                </a:solidFill>
                <a:latin typeface="Times New Roman" panose="02020603050405020304" pitchFamily="18" charset="0"/>
                <a:ea typeface="黑体" panose="02010609060101010101" pitchFamily="49" charset="-122"/>
              </a:endParaRPr>
            </a:p>
          </p:txBody>
        </p:sp>
      </p:grpSp>
      <p:grpSp>
        <p:nvGrpSpPr>
          <p:cNvPr id="34" name="组合 33"/>
          <p:cNvGrpSpPr/>
          <p:nvPr/>
        </p:nvGrpSpPr>
        <p:grpSpPr bwMode="auto">
          <a:xfrm>
            <a:off x="5193309" y="2926999"/>
            <a:ext cx="1838965" cy="1399176"/>
            <a:chOff x="10250459" y="4979090"/>
            <a:chExt cx="1838965" cy="1528207"/>
          </a:xfrm>
        </p:grpSpPr>
        <p:sp>
          <p:nvSpPr>
            <p:cNvPr id="35" name="Line 37"/>
            <p:cNvSpPr>
              <a:spLocks noChangeShapeType="1"/>
            </p:cNvSpPr>
            <p:nvPr/>
          </p:nvSpPr>
          <p:spPr bwMode="auto">
            <a:xfrm>
              <a:off x="10398794" y="5707063"/>
              <a:ext cx="1602507" cy="3175"/>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b="1">
                <a:solidFill>
                  <a:srgbClr val="002A00"/>
                </a:solidFill>
                <a:ea typeface="黑体" panose="02010609060101010101" pitchFamily="49" charset="-122"/>
              </a:endParaRPr>
            </a:p>
          </p:txBody>
        </p:sp>
        <p:sp>
          <p:nvSpPr>
            <p:cNvPr id="36" name="Line 38"/>
            <p:cNvSpPr>
              <a:spLocks noChangeShapeType="1"/>
            </p:cNvSpPr>
            <p:nvPr/>
          </p:nvSpPr>
          <p:spPr bwMode="auto">
            <a:xfrm flipH="1">
              <a:off x="11190882" y="5707063"/>
              <a:ext cx="3474" cy="800234"/>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b="1">
                <a:solidFill>
                  <a:srgbClr val="002A00"/>
                </a:solidFill>
                <a:ea typeface="黑体" panose="02010609060101010101" pitchFamily="49" charset="-122"/>
              </a:endParaRPr>
            </a:p>
          </p:txBody>
        </p:sp>
        <p:sp>
          <p:nvSpPr>
            <p:cNvPr id="37" name="Rectangle 15"/>
            <p:cNvSpPr>
              <a:spLocks noChangeArrowheads="1"/>
            </p:cNvSpPr>
            <p:nvPr/>
          </p:nvSpPr>
          <p:spPr bwMode="auto">
            <a:xfrm>
              <a:off x="10250459" y="4979090"/>
              <a:ext cx="1838965" cy="615172"/>
            </a:xfrm>
            <a:prstGeom prst="rect">
              <a:avLst/>
            </a:prstGeom>
            <a:solidFill>
              <a:srgbClr val="00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lnSpc>
                  <a:spcPct val="90000"/>
                </a:lnSpc>
                <a:spcBef>
                  <a:spcPct val="0"/>
                </a:spcBef>
                <a:buClrTx/>
                <a:buFont typeface="Wingdings" panose="05000000000000000000" pitchFamily="2" charset="2"/>
                <a:buNone/>
              </a:pPr>
              <a:r>
                <a:rPr lang="zh-CN" altLang="en-US" sz="1800" dirty="0">
                  <a:solidFill>
                    <a:srgbClr val="000000"/>
                  </a:solidFill>
                  <a:latin typeface="Times New Roman" panose="02020603050405020304" pitchFamily="18" charset="0"/>
                  <a:ea typeface="黑体" panose="02010609060101010101" pitchFamily="49" charset="-122"/>
                </a:rPr>
                <a:t>利润分配</a:t>
              </a:r>
              <a:r>
                <a:rPr lang="en-US" altLang="zh-CN" sz="1800" dirty="0">
                  <a:solidFill>
                    <a:srgbClr val="000000"/>
                  </a:solidFill>
                  <a:latin typeface="Times New Roman" panose="02020603050405020304" pitchFamily="18" charset="0"/>
                  <a:ea typeface="黑体" panose="02010609060101010101" pitchFamily="49" charset="-122"/>
                </a:rPr>
                <a:t>—</a:t>
              </a:r>
              <a:endParaRPr lang="en-US" altLang="zh-CN" sz="1800" dirty="0">
                <a:solidFill>
                  <a:srgbClr val="000000"/>
                </a:solidFill>
                <a:latin typeface="Times New Roman" panose="02020603050405020304" pitchFamily="18" charset="0"/>
                <a:ea typeface="黑体" panose="02010609060101010101" pitchFamily="49" charset="-122"/>
              </a:endParaRPr>
            </a:p>
            <a:p>
              <a:pPr algn="ctr" eaLnBrk="1" hangingPunct="1">
                <a:lnSpc>
                  <a:spcPct val="90000"/>
                </a:lnSpc>
                <a:spcBef>
                  <a:spcPct val="0"/>
                </a:spcBef>
                <a:buClrTx/>
                <a:buNone/>
              </a:pPr>
              <a:r>
                <a:rPr lang="zh-CN" altLang="en-US" sz="1600" dirty="0">
                  <a:solidFill>
                    <a:srgbClr val="000000"/>
                  </a:solidFill>
                  <a:latin typeface="Times New Roman" panose="02020603050405020304" pitchFamily="18" charset="0"/>
                  <a:ea typeface="黑体" panose="02010609060101010101" pitchFamily="49" charset="-122"/>
                </a:rPr>
                <a:t>提取法定盈余公积</a:t>
              </a:r>
              <a:endParaRPr lang="zh-CN" altLang="en-US" sz="1400" dirty="0">
                <a:solidFill>
                  <a:srgbClr val="0000FF"/>
                </a:solidFill>
                <a:latin typeface="Times New Roman" panose="02020603050405020304" pitchFamily="18" charset="0"/>
                <a:ea typeface="黑体" panose="02010609060101010101" pitchFamily="49" charset="-122"/>
              </a:endParaRPr>
            </a:p>
          </p:txBody>
        </p:sp>
      </p:grpSp>
      <p:grpSp>
        <p:nvGrpSpPr>
          <p:cNvPr id="38" name="组合 37"/>
          <p:cNvGrpSpPr/>
          <p:nvPr/>
        </p:nvGrpSpPr>
        <p:grpSpPr bwMode="auto">
          <a:xfrm>
            <a:off x="7814615" y="3748504"/>
            <a:ext cx="1602507" cy="1399176"/>
            <a:chOff x="10398794" y="4979090"/>
            <a:chExt cx="1602507" cy="1528207"/>
          </a:xfrm>
        </p:grpSpPr>
        <p:sp>
          <p:nvSpPr>
            <p:cNvPr id="39" name="Line 37"/>
            <p:cNvSpPr>
              <a:spLocks noChangeShapeType="1"/>
            </p:cNvSpPr>
            <p:nvPr/>
          </p:nvSpPr>
          <p:spPr bwMode="auto">
            <a:xfrm>
              <a:off x="10398794" y="5707063"/>
              <a:ext cx="1602507" cy="3175"/>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b="1">
                <a:solidFill>
                  <a:srgbClr val="002A00"/>
                </a:solidFill>
                <a:ea typeface="黑体" panose="02010609060101010101" pitchFamily="49" charset="-122"/>
              </a:endParaRPr>
            </a:p>
          </p:txBody>
        </p:sp>
        <p:sp>
          <p:nvSpPr>
            <p:cNvPr id="40" name="Line 38"/>
            <p:cNvSpPr>
              <a:spLocks noChangeShapeType="1"/>
            </p:cNvSpPr>
            <p:nvPr/>
          </p:nvSpPr>
          <p:spPr bwMode="auto">
            <a:xfrm flipH="1">
              <a:off x="11190882" y="5707063"/>
              <a:ext cx="3474" cy="800234"/>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b="1">
                <a:solidFill>
                  <a:srgbClr val="002A00"/>
                </a:solidFill>
                <a:ea typeface="黑体" panose="02010609060101010101" pitchFamily="49" charset="-122"/>
              </a:endParaRPr>
            </a:p>
          </p:txBody>
        </p:sp>
        <p:sp>
          <p:nvSpPr>
            <p:cNvPr id="41" name="Rectangle 15"/>
            <p:cNvSpPr>
              <a:spLocks noChangeArrowheads="1"/>
            </p:cNvSpPr>
            <p:nvPr/>
          </p:nvSpPr>
          <p:spPr bwMode="auto">
            <a:xfrm>
              <a:off x="10457246" y="4979090"/>
              <a:ext cx="1425391" cy="615172"/>
            </a:xfrm>
            <a:prstGeom prst="rect">
              <a:avLst/>
            </a:prstGeom>
            <a:solidFill>
              <a:srgbClr val="00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lnSpc>
                  <a:spcPct val="90000"/>
                </a:lnSpc>
                <a:spcBef>
                  <a:spcPct val="0"/>
                </a:spcBef>
                <a:buClrTx/>
                <a:buFont typeface="Wingdings" panose="05000000000000000000" pitchFamily="2" charset="2"/>
                <a:buNone/>
              </a:pPr>
              <a:r>
                <a:rPr lang="zh-CN" altLang="en-US" sz="1800" dirty="0">
                  <a:solidFill>
                    <a:srgbClr val="000000"/>
                  </a:solidFill>
                  <a:latin typeface="Times New Roman" panose="02020603050405020304" pitchFamily="18" charset="0"/>
                  <a:ea typeface="黑体" panose="02010609060101010101" pitchFamily="49" charset="-122"/>
                </a:rPr>
                <a:t>利润分配</a:t>
              </a:r>
              <a:r>
                <a:rPr lang="en-US" altLang="zh-CN" sz="1800" dirty="0">
                  <a:solidFill>
                    <a:srgbClr val="000000"/>
                  </a:solidFill>
                  <a:latin typeface="Times New Roman" panose="02020603050405020304" pitchFamily="18" charset="0"/>
                  <a:ea typeface="黑体" panose="02010609060101010101" pitchFamily="49" charset="-122"/>
                </a:rPr>
                <a:t>—</a:t>
              </a:r>
              <a:endParaRPr lang="en-US" altLang="zh-CN" sz="1800" dirty="0">
                <a:solidFill>
                  <a:srgbClr val="000000"/>
                </a:solidFill>
                <a:latin typeface="Times New Roman" panose="02020603050405020304" pitchFamily="18" charset="0"/>
                <a:ea typeface="黑体" panose="02010609060101010101" pitchFamily="49" charset="-122"/>
              </a:endParaRPr>
            </a:p>
            <a:p>
              <a:pPr algn="ctr" eaLnBrk="1" hangingPunct="1">
                <a:lnSpc>
                  <a:spcPct val="90000"/>
                </a:lnSpc>
                <a:spcBef>
                  <a:spcPct val="0"/>
                </a:spcBef>
                <a:buClrTx/>
                <a:buNone/>
              </a:pPr>
              <a:r>
                <a:rPr lang="zh-CN" altLang="en-US" sz="1600" dirty="0">
                  <a:solidFill>
                    <a:srgbClr val="000000"/>
                  </a:solidFill>
                  <a:latin typeface="Times New Roman" panose="02020603050405020304" pitchFamily="18" charset="0"/>
                  <a:ea typeface="黑体" panose="02010609060101010101" pitchFamily="49" charset="-122"/>
                </a:rPr>
                <a:t>应付现金股利</a:t>
              </a:r>
              <a:endParaRPr lang="zh-CN" altLang="en-US" sz="1400" dirty="0">
                <a:solidFill>
                  <a:srgbClr val="0000FF"/>
                </a:solidFill>
                <a:latin typeface="Times New Roman" panose="02020603050405020304" pitchFamily="18" charset="0"/>
                <a:ea typeface="黑体" panose="02010609060101010101" pitchFamily="49" charset="-122"/>
              </a:endParaRPr>
            </a:p>
          </p:txBody>
        </p:sp>
      </p:grpSp>
      <p:grpSp>
        <p:nvGrpSpPr>
          <p:cNvPr id="42" name="组合 41"/>
          <p:cNvGrpSpPr/>
          <p:nvPr/>
        </p:nvGrpSpPr>
        <p:grpSpPr bwMode="auto">
          <a:xfrm>
            <a:off x="9649125" y="3738303"/>
            <a:ext cx="1647448" cy="1399176"/>
            <a:chOff x="10353853" y="4979090"/>
            <a:chExt cx="1647448" cy="1528207"/>
          </a:xfrm>
        </p:grpSpPr>
        <p:sp>
          <p:nvSpPr>
            <p:cNvPr id="43" name="Line 37"/>
            <p:cNvSpPr>
              <a:spLocks noChangeShapeType="1"/>
            </p:cNvSpPr>
            <p:nvPr/>
          </p:nvSpPr>
          <p:spPr bwMode="auto">
            <a:xfrm>
              <a:off x="10398794" y="5707063"/>
              <a:ext cx="1602507" cy="3175"/>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b="1">
                <a:solidFill>
                  <a:srgbClr val="002A00"/>
                </a:solidFill>
                <a:ea typeface="黑体" panose="02010609060101010101" pitchFamily="49" charset="-122"/>
              </a:endParaRPr>
            </a:p>
          </p:txBody>
        </p:sp>
        <p:sp>
          <p:nvSpPr>
            <p:cNvPr id="44" name="Line 38"/>
            <p:cNvSpPr>
              <a:spLocks noChangeShapeType="1"/>
            </p:cNvSpPr>
            <p:nvPr/>
          </p:nvSpPr>
          <p:spPr bwMode="auto">
            <a:xfrm flipH="1">
              <a:off x="11190882" y="5707063"/>
              <a:ext cx="3474" cy="800234"/>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b="1">
                <a:solidFill>
                  <a:srgbClr val="002A00"/>
                </a:solidFill>
                <a:ea typeface="黑体" panose="02010609060101010101" pitchFamily="49" charset="-122"/>
              </a:endParaRPr>
            </a:p>
          </p:txBody>
        </p:sp>
        <p:sp>
          <p:nvSpPr>
            <p:cNvPr id="45" name="Rectangle 15"/>
            <p:cNvSpPr>
              <a:spLocks noChangeArrowheads="1"/>
            </p:cNvSpPr>
            <p:nvPr/>
          </p:nvSpPr>
          <p:spPr bwMode="auto">
            <a:xfrm>
              <a:off x="10353853" y="4979090"/>
              <a:ext cx="1632178" cy="615172"/>
            </a:xfrm>
            <a:prstGeom prst="rect">
              <a:avLst/>
            </a:prstGeom>
            <a:solidFill>
              <a:srgbClr val="00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lnSpc>
                  <a:spcPct val="90000"/>
                </a:lnSpc>
                <a:spcBef>
                  <a:spcPct val="0"/>
                </a:spcBef>
                <a:buClrTx/>
                <a:buFont typeface="Wingdings" panose="05000000000000000000" pitchFamily="2" charset="2"/>
                <a:buNone/>
              </a:pPr>
              <a:r>
                <a:rPr lang="zh-CN" altLang="en-US" sz="1800" dirty="0">
                  <a:solidFill>
                    <a:srgbClr val="000000"/>
                  </a:solidFill>
                  <a:latin typeface="Times New Roman" panose="02020603050405020304" pitchFamily="18" charset="0"/>
                  <a:ea typeface="黑体" panose="02010609060101010101" pitchFamily="49" charset="-122"/>
                </a:rPr>
                <a:t>利润分配</a:t>
              </a:r>
              <a:r>
                <a:rPr lang="en-US" altLang="zh-CN" sz="1800" dirty="0">
                  <a:solidFill>
                    <a:srgbClr val="000000"/>
                  </a:solidFill>
                  <a:latin typeface="Times New Roman" panose="02020603050405020304" pitchFamily="18" charset="0"/>
                  <a:ea typeface="黑体" panose="02010609060101010101" pitchFamily="49" charset="-122"/>
                </a:rPr>
                <a:t>—</a:t>
              </a:r>
              <a:endParaRPr lang="en-US" altLang="zh-CN" sz="1800" dirty="0">
                <a:solidFill>
                  <a:srgbClr val="000000"/>
                </a:solidFill>
                <a:latin typeface="Times New Roman" panose="02020603050405020304" pitchFamily="18" charset="0"/>
                <a:ea typeface="黑体" panose="02010609060101010101" pitchFamily="49" charset="-122"/>
              </a:endParaRPr>
            </a:p>
            <a:p>
              <a:pPr algn="ctr" eaLnBrk="1" hangingPunct="1">
                <a:lnSpc>
                  <a:spcPct val="90000"/>
                </a:lnSpc>
                <a:spcBef>
                  <a:spcPct val="0"/>
                </a:spcBef>
                <a:buClrTx/>
                <a:buNone/>
              </a:pPr>
              <a:r>
                <a:rPr lang="zh-CN" altLang="en-US" sz="1600" dirty="0">
                  <a:solidFill>
                    <a:srgbClr val="000000"/>
                  </a:solidFill>
                  <a:latin typeface="Times New Roman" panose="02020603050405020304" pitchFamily="18" charset="0"/>
                  <a:ea typeface="黑体" panose="02010609060101010101" pitchFamily="49" charset="-122"/>
                </a:rPr>
                <a:t>转作股本的股利</a:t>
              </a:r>
              <a:endParaRPr lang="zh-CN" altLang="en-US" sz="1400" dirty="0">
                <a:solidFill>
                  <a:srgbClr val="0000FF"/>
                </a:solidFill>
                <a:latin typeface="Times New Roman" panose="02020603050405020304" pitchFamily="18" charset="0"/>
                <a:ea typeface="黑体" panose="02010609060101010101" pitchFamily="49" charset="-122"/>
              </a:endParaRPr>
            </a:p>
          </p:txBody>
        </p:sp>
      </p:grpSp>
      <p:sp>
        <p:nvSpPr>
          <p:cNvPr id="3" name="文本框 2"/>
          <p:cNvSpPr txBox="1"/>
          <p:nvPr/>
        </p:nvSpPr>
        <p:spPr>
          <a:xfrm>
            <a:off x="3929068" y="4414952"/>
            <a:ext cx="864096" cy="461665"/>
          </a:xfrm>
          <a:prstGeom prst="rect">
            <a:avLst/>
          </a:prstGeom>
          <a:noFill/>
        </p:spPr>
        <p:txBody>
          <a:bodyPr wrap="square" rtlCol="0">
            <a:spAutoFit/>
          </a:bodyPr>
          <a:lstStyle/>
          <a:p>
            <a:r>
              <a:rPr lang="en-US" altLang="zh-CN" b="1" dirty="0">
                <a:solidFill>
                  <a:srgbClr val="0000FF"/>
                </a:solidFill>
              </a:rPr>
              <a:t>900</a:t>
            </a:r>
            <a:endParaRPr lang="zh-CN" altLang="en-US" b="1" dirty="0">
              <a:solidFill>
                <a:srgbClr val="0000FF"/>
              </a:solidFill>
            </a:endParaRPr>
          </a:p>
        </p:txBody>
      </p:sp>
      <p:sp>
        <p:nvSpPr>
          <p:cNvPr id="47" name="文本框 46"/>
          <p:cNvSpPr txBox="1"/>
          <p:nvPr/>
        </p:nvSpPr>
        <p:spPr>
          <a:xfrm>
            <a:off x="5537722" y="3685316"/>
            <a:ext cx="864096" cy="461665"/>
          </a:xfrm>
          <a:prstGeom prst="rect">
            <a:avLst/>
          </a:prstGeom>
          <a:noFill/>
        </p:spPr>
        <p:txBody>
          <a:bodyPr wrap="square" rtlCol="0">
            <a:spAutoFit/>
          </a:bodyPr>
          <a:lstStyle/>
          <a:p>
            <a:r>
              <a:rPr lang="en-US" altLang="zh-CN" b="1" dirty="0">
                <a:solidFill>
                  <a:srgbClr val="0000FF"/>
                </a:solidFill>
              </a:rPr>
              <a:t>90</a:t>
            </a:r>
            <a:endParaRPr lang="zh-CN" altLang="en-US" b="1" dirty="0">
              <a:solidFill>
                <a:srgbClr val="0000FF"/>
              </a:solidFill>
            </a:endParaRPr>
          </a:p>
        </p:txBody>
      </p:sp>
      <p:sp>
        <p:nvSpPr>
          <p:cNvPr id="49" name="文本框 48"/>
          <p:cNvSpPr txBox="1"/>
          <p:nvPr/>
        </p:nvSpPr>
        <p:spPr>
          <a:xfrm>
            <a:off x="5477500" y="5133240"/>
            <a:ext cx="864096" cy="461665"/>
          </a:xfrm>
          <a:prstGeom prst="rect">
            <a:avLst/>
          </a:prstGeom>
          <a:noFill/>
        </p:spPr>
        <p:txBody>
          <a:bodyPr wrap="square" rtlCol="0">
            <a:spAutoFit/>
          </a:bodyPr>
          <a:lstStyle/>
          <a:p>
            <a:r>
              <a:rPr lang="en-US" altLang="zh-CN" b="1" dirty="0">
                <a:solidFill>
                  <a:srgbClr val="0000FF"/>
                </a:solidFill>
              </a:rPr>
              <a:t>50</a:t>
            </a:r>
            <a:endParaRPr lang="zh-CN" altLang="en-US" b="1" dirty="0">
              <a:solidFill>
                <a:srgbClr val="0000FF"/>
              </a:solidFill>
            </a:endParaRPr>
          </a:p>
        </p:txBody>
      </p:sp>
      <p:sp>
        <p:nvSpPr>
          <p:cNvPr id="50" name="文本框 49"/>
          <p:cNvSpPr txBox="1"/>
          <p:nvPr/>
        </p:nvSpPr>
        <p:spPr>
          <a:xfrm>
            <a:off x="8045916" y="4521196"/>
            <a:ext cx="864096" cy="461665"/>
          </a:xfrm>
          <a:prstGeom prst="rect">
            <a:avLst/>
          </a:prstGeom>
          <a:noFill/>
        </p:spPr>
        <p:txBody>
          <a:bodyPr wrap="square" rtlCol="0">
            <a:spAutoFit/>
          </a:bodyPr>
          <a:lstStyle/>
          <a:p>
            <a:r>
              <a:rPr lang="en-US" altLang="zh-CN" b="1" dirty="0">
                <a:solidFill>
                  <a:srgbClr val="0000FF"/>
                </a:solidFill>
              </a:rPr>
              <a:t>10</a:t>
            </a:r>
            <a:endParaRPr lang="zh-CN" altLang="en-US" b="1" dirty="0">
              <a:solidFill>
                <a:srgbClr val="0000FF"/>
              </a:solidFill>
            </a:endParaRPr>
          </a:p>
        </p:txBody>
      </p:sp>
      <p:sp>
        <p:nvSpPr>
          <p:cNvPr id="51" name="文本框 50"/>
          <p:cNvSpPr txBox="1"/>
          <p:nvPr/>
        </p:nvSpPr>
        <p:spPr>
          <a:xfrm>
            <a:off x="9886656" y="4510995"/>
            <a:ext cx="864096" cy="461665"/>
          </a:xfrm>
          <a:prstGeom prst="rect">
            <a:avLst/>
          </a:prstGeom>
          <a:noFill/>
        </p:spPr>
        <p:txBody>
          <a:bodyPr wrap="square" rtlCol="0">
            <a:spAutoFit/>
          </a:bodyPr>
          <a:lstStyle/>
          <a:p>
            <a:r>
              <a:rPr lang="en-US" altLang="zh-CN" b="1" dirty="0">
                <a:solidFill>
                  <a:srgbClr val="0000FF"/>
                </a:solidFill>
              </a:rPr>
              <a:t>30</a:t>
            </a:r>
            <a:endParaRPr lang="zh-CN" altLang="en-US" b="1" dirty="0">
              <a:solidFill>
                <a:srgbClr val="0000FF"/>
              </a:solidFill>
            </a:endParaRPr>
          </a:p>
        </p:txBody>
      </p:sp>
      <p:sp>
        <p:nvSpPr>
          <p:cNvPr id="54" name="文本框 53"/>
          <p:cNvSpPr txBox="1"/>
          <p:nvPr/>
        </p:nvSpPr>
        <p:spPr>
          <a:xfrm>
            <a:off x="3090426" y="4352837"/>
            <a:ext cx="864096" cy="461665"/>
          </a:xfrm>
          <a:prstGeom prst="rect">
            <a:avLst/>
          </a:prstGeom>
          <a:noFill/>
        </p:spPr>
        <p:txBody>
          <a:bodyPr wrap="square" rtlCol="0">
            <a:spAutoFit/>
          </a:bodyPr>
          <a:lstStyle/>
          <a:p>
            <a:r>
              <a:rPr lang="en-US" altLang="zh-CN" b="1" dirty="0">
                <a:solidFill>
                  <a:srgbClr val="000000"/>
                </a:solidFill>
              </a:rPr>
              <a:t>90</a:t>
            </a:r>
            <a:endParaRPr lang="zh-CN" altLang="en-US" b="1" dirty="0">
              <a:solidFill>
                <a:srgbClr val="000000"/>
              </a:solidFill>
            </a:endParaRPr>
          </a:p>
        </p:txBody>
      </p:sp>
      <p:sp>
        <p:nvSpPr>
          <p:cNvPr id="55" name="文本框 54"/>
          <p:cNvSpPr txBox="1"/>
          <p:nvPr/>
        </p:nvSpPr>
        <p:spPr>
          <a:xfrm>
            <a:off x="6148129" y="3701049"/>
            <a:ext cx="864096" cy="461665"/>
          </a:xfrm>
          <a:prstGeom prst="rect">
            <a:avLst/>
          </a:prstGeom>
          <a:noFill/>
        </p:spPr>
        <p:txBody>
          <a:bodyPr wrap="square" rtlCol="0">
            <a:spAutoFit/>
          </a:bodyPr>
          <a:lstStyle/>
          <a:p>
            <a:r>
              <a:rPr lang="en-US" altLang="zh-CN" b="1" dirty="0">
                <a:solidFill>
                  <a:srgbClr val="000000"/>
                </a:solidFill>
              </a:rPr>
              <a:t>90</a:t>
            </a:r>
            <a:endParaRPr lang="zh-CN" altLang="en-US" b="1" dirty="0">
              <a:solidFill>
                <a:srgbClr val="000000"/>
              </a:solidFill>
            </a:endParaRPr>
          </a:p>
        </p:txBody>
      </p:sp>
      <p:grpSp>
        <p:nvGrpSpPr>
          <p:cNvPr id="57" name="组合 56"/>
          <p:cNvGrpSpPr/>
          <p:nvPr/>
        </p:nvGrpSpPr>
        <p:grpSpPr>
          <a:xfrm>
            <a:off x="5866634" y="4151377"/>
            <a:ext cx="610809" cy="73195"/>
            <a:chOff x="7195502" y="6327989"/>
            <a:chExt cx="610809" cy="73195"/>
          </a:xfrm>
        </p:grpSpPr>
        <p:cxnSp>
          <p:nvCxnSpPr>
            <p:cNvPr id="56" name="直接连接符 55"/>
            <p:cNvCxnSpPr/>
            <p:nvPr/>
          </p:nvCxnSpPr>
          <p:spPr bwMode="auto">
            <a:xfrm flipV="1">
              <a:off x="7195502" y="6327989"/>
              <a:ext cx="579256" cy="15733"/>
            </a:xfrm>
            <a:prstGeom prst="line">
              <a:avLst/>
            </a:prstGeom>
            <a:solidFill>
              <a:schemeClr val="accent1"/>
            </a:solidFill>
            <a:ln w="12700" cap="flat" cmpd="sng" algn="ctr">
              <a:solidFill>
                <a:srgbClr val="00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连接符 57"/>
            <p:cNvCxnSpPr/>
            <p:nvPr/>
          </p:nvCxnSpPr>
          <p:spPr bwMode="auto">
            <a:xfrm flipV="1">
              <a:off x="7227055" y="6385451"/>
              <a:ext cx="579256" cy="15733"/>
            </a:xfrm>
            <a:prstGeom prst="line">
              <a:avLst/>
            </a:prstGeom>
            <a:solidFill>
              <a:schemeClr val="accent1"/>
            </a:solidFill>
            <a:ln w="12700" cap="flat" cmpd="sng" algn="ctr">
              <a:solidFill>
                <a:srgbClr val="00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60" name="组合 59"/>
          <p:cNvGrpSpPr/>
          <p:nvPr/>
        </p:nvGrpSpPr>
        <p:grpSpPr>
          <a:xfrm>
            <a:off x="5865325" y="5683974"/>
            <a:ext cx="610809" cy="73195"/>
            <a:chOff x="7195502" y="6327989"/>
            <a:chExt cx="610809" cy="73195"/>
          </a:xfrm>
        </p:grpSpPr>
        <p:cxnSp>
          <p:nvCxnSpPr>
            <p:cNvPr id="61" name="直接连接符 60"/>
            <p:cNvCxnSpPr/>
            <p:nvPr/>
          </p:nvCxnSpPr>
          <p:spPr bwMode="auto">
            <a:xfrm flipV="1">
              <a:off x="7195502" y="6327989"/>
              <a:ext cx="579256" cy="15733"/>
            </a:xfrm>
            <a:prstGeom prst="line">
              <a:avLst/>
            </a:prstGeom>
            <a:solidFill>
              <a:schemeClr val="accent1"/>
            </a:solidFill>
            <a:ln w="12700" cap="flat" cmpd="sng" algn="ctr">
              <a:solidFill>
                <a:srgbClr val="00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直接连接符 61"/>
            <p:cNvCxnSpPr/>
            <p:nvPr/>
          </p:nvCxnSpPr>
          <p:spPr bwMode="auto">
            <a:xfrm flipV="1">
              <a:off x="7227055" y="6385451"/>
              <a:ext cx="579256" cy="15733"/>
            </a:xfrm>
            <a:prstGeom prst="line">
              <a:avLst/>
            </a:prstGeom>
            <a:solidFill>
              <a:schemeClr val="accent1"/>
            </a:solidFill>
            <a:ln w="12700" cap="flat" cmpd="sng" algn="ctr">
              <a:solidFill>
                <a:srgbClr val="00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63" name="组合 62"/>
          <p:cNvGrpSpPr/>
          <p:nvPr/>
        </p:nvGrpSpPr>
        <p:grpSpPr>
          <a:xfrm>
            <a:off x="8327078" y="5037825"/>
            <a:ext cx="610809" cy="73195"/>
            <a:chOff x="7195502" y="6327989"/>
            <a:chExt cx="610809" cy="73195"/>
          </a:xfrm>
        </p:grpSpPr>
        <p:cxnSp>
          <p:nvCxnSpPr>
            <p:cNvPr id="64" name="直接连接符 63"/>
            <p:cNvCxnSpPr/>
            <p:nvPr/>
          </p:nvCxnSpPr>
          <p:spPr bwMode="auto">
            <a:xfrm flipV="1">
              <a:off x="7195502" y="6327989"/>
              <a:ext cx="579256" cy="15733"/>
            </a:xfrm>
            <a:prstGeom prst="line">
              <a:avLst/>
            </a:prstGeom>
            <a:solidFill>
              <a:schemeClr val="accent1"/>
            </a:solidFill>
            <a:ln w="12700" cap="flat" cmpd="sng" algn="ctr">
              <a:solidFill>
                <a:srgbClr val="00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直接连接符 64"/>
            <p:cNvCxnSpPr/>
            <p:nvPr/>
          </p:nvCxnSpPr>
          <p:spPr bwMode="auto">
            <a:xfrm flipV="1">
              <a:off x="7227055" y="6385451"/>
              <a:ext cx="579256" cy="15733"/>
            </a:xfrm>
            <a:prstGeom prst="line">
              <a:avLst/>
            </a:prstGeom>
            <a:solidFill>
              <a:schemeClr val="accent1"/>
            </a:solidFill>
            <a:ln w="12700" cap="flat" cmpd="sng" algn="ctr">
              <a:solidFill>
                <a:srgbClr val="00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66" name="组合 65"/>
          <p:cNvGrpSpPr/>
          <p:nvPr/>
        </p:nvGrpSpPr>
        <p:grpSpPr>
          <a:xfrm>
            <a:off x="10226483" y="5011323"/>
            <a:ext cx="610809" cy="73195"/>
            <a:chOff x="7195502" y="6327989"/>
            <a:chExt cx="610809" cy="73195"/>
          </a:xfrm>
        </p:grpSpPr>
        <p:cxnSp>
          <p:nvCxnSpPr>
            <p:cNvPr id="67" name="直接连接符 66"/>
            <p:cNvCxnSpPr/>
            <p:nvPr/>
          </p:nvCxnSpPr>
          <p:spPr bwMode="auto">
            <a:xfrm flipV="1">
              <a:off x="7195502" y="6327989"/>
              <a:ext cx="579256" cy="15733"/>
            </a:xfrm>
            <a:prstGeom prst="line">
              <a:avLst/>
            </a:prstGeom>
            <a:solidFill>
              <a:schemeClr val="accent1"/>
            </a:solidFill>
            <a:ln w="12700" cap="flat" cmpd="sng" algn="ctr">
              <a:solidFill>
                <a:srgbClr val="00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直接连接符 67"/>
            <p:cNvCxnSpPr/>
            <p:nvPr/>
          </p:nvCxnSpPr>
          <p:spPr bwMode="auto">
            <a:xfrm flipV="1">
              <a:off x="7227055" y="6385451"/>
              <a:ext cx="579256" cy="15733"/>
            </a:xfrm>
            <a:prstGeom prst="line">
              <a:avLst/>
            </a:prstGeom>
            <a:solidFill>
              <a:schemeClr val="accent1"/>
            </a:solidFill>
            <a:ln w="12700" cap="flat" cmpd="sng" algn="ctr">
              <a:solidFill>
                <a:srgbClr val="00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9" name="文本框 68"/>
          <p:cNvSpPr txBox="1"/>
          <p:nvPr/>
        </p:nvSpPr>
        <p:spPr>
          <a:xfrm>
            <a:off x="8615868" y="4497039"/>
            <a:ext cx="864096" cy="461665"/>
          </a:xfrm>
          <a:prstGeom prst="rect">
            <a:avLst/>
          </a:prstGeom>
          <a:noFill/>
        </p:spPr>
        <p:txBody>
          <a:bodyPr wrap="square" rtlCol="0">
            <a:spAutoFit/>
          </a:bodyPr>
          <a:lstStyle/>
          <a:p>
            <a:r>
              <a:rPr lang="en-US" altLang="zh-CN" b="1" dirty="0">
                <a:solidFill>
                  <a:srgbClr val="000000"/>
                </a:solidFill>
              </a:rPr>
              <a:t>10</a:t>
            </a:r>
            <a:endParaRPr lang="zh-CN" altLang="en-US" b="1" dirty="0">
              <a:solidFill>
                <a:srgbClr val="000000"/>
              </a:solidFill>
            </a:endParaRPr>
          </a:p>
        </p:txBody>
      </p:sp>
      <p:sp>
        <p:nvSpPr>
          <p:cNvPr id="70" name="文本框 69"/>
          <p:cNvSpPr txBox="1"/>
          <p:nvPr/>
        </p:nvSpPr>
        <p:spPr>
          <a:xfrm>
            <a:off x="10535566" y="4486938"/>
            <a:ext cx="864096" cy="461665"/>
          </a:xfrm>
          <a:prstGeom prst="rect">
            <a:avLst/>
          </a:prstGeom>
          <a:noFill/>
        </p:spPr>
        <p:txBody>
          <a:bodyPr wrap="square" rtlCol="0">
            <a:spAutoFit/>
          </a:bodyPr>
          <a:lstStyle/>
          <a:p>
            <a:r>
              <a:rPr lang="en-US" altLang="zh-CN" b="1" dirty="0">
                <a:solidFill>
                  <a:srgbClr val="000000"/>
                </a:solidFill>
              </a:rPr>
              <a:t>30</a:t>
            </a:r>
            <a:endParaRPr lang="zh-CN" altLang="en-US" b="1" dirty="0">
              <a:solidFill>
                <a:srgbClr val="000000"/>
              </a:solidFill>
            </a:endParaRPr>
          </a:p>
        </p:txBody>
      </p:sp>
      <p:sp>
        <p:nvSpPr>
          <p:cNvPr id="71" name="文本框 70"/>
          <p:cNvSpPr txBox="1"/>
          <p:nvPr/>
        </p:nvSpPr>
        <p:spPr>
          <a:xfrm>
            <a:off x="6288488" y="5159236"/>
            <a:ext cx="864096" cy="461665"/>
          </a:xfrm>
          <a:prstGeom prst="rect">
            <a:avLst/>
          </a:prstGeom>
          <a:noFill/>
        </p:spPr>
        <p:txBody>
          <a:bodyPr wrap="square" rtlCol="0">
            <a:spAutoFit/>
          </a:bodyPr>
          <a:lstStyle/>
          <a:p>
            <a:r>
              <a:rPr lang="en-US" altLang="zh-CN" b="1" dirty="0">
                <a:solidFill>
                  <a:srgbClr val="000000"/>
                </a:solidFill>
              </a:rPr>
              <a:t>50</a:t>
            </a:r>
            <a:endParaRPr lang="zh-CN" altLang="en-US" b="1" dirty="0">
              <a:solidFill>
                <a:srgbClr val="000000"/>
              </a:solidFill>
            </a:endParaRPr>
          </a:p>
        </p:txBody>
      </p:sp>
      <p:sp>
        <p:nvSpPr>
          <p:cNvPr id="72" name="文本框 71"/>
          <p:cNvSpPr txBox="1"/>
          <p:nvPr/>
        </p:nvSpPr>
        <p:spPr>
          <a:xfrm>
            <a:off x="3089849" y="4696520"/>
            <a:ext cx="864096" cy="461665"/>
          </a:xfrm>
          <a:prstGeom prst="rect">
            <a:avLst/>
          </a:prstGeom>
          <a:noFill/>
        </p:spPr>
        <p:txBody>
          <a:bodyPr wrap="square" rtlCol="0">
            <a:spAutoFit/>
          </a:bodyPr>
          <a:lstStyle/>
          <a:p>
            <a:r>
              <a:rPr lang="en-US" altLang="zh-CN" b="1" dirty="0">
                <a:solidFill>
                  <a:srgbClr val="000000"/>
                </a:solidFill>
              </a:rPr>
              <a:t>50</a:t>
            </a:r>
            <a:endParaRPr lang="zh-CN" altLang="en-US" b="1" dirty="0">
              <a:solidFill>
                <a:srgbClr val="000000"/>
              </a:solidFill>
            </a:endParaRPr>
          </a:p>
        </p:txBody>
      </p:sp>
      <p:sp>
        <p:nvSpPr>
          <p:cNvPr id="73" name="文本框 72"/>
          <p:cNvSpPr txBox="1"/>
          <p:nvPr/>
        </p:nvSpPr>
        <p:spPr>
          <a:xfrm>
            <a:off x="3072025" y="5024934"/>
            <a:ext cx="864096" cy="461665"/>
          </a:xfrm>
          <a:prstGeom prst="rect">
            <a:avLst/>
          </a:prstGeom>
          <a:noFill/>
        </p:spPr>
        <p:txBody>
          <a:bodyPr wrap="square" rtlCol="0">
            <a:spAutoFit/>
          </a:bodyPr>
          <a:lstStyle/>
          <a:p>
            <a:r>
              <a:rPr lang="en-US" altLang="zh-CN" b="1" dirty="0">
                <a:solidFill>
                  <a:srgbClr val="000000"/>
                </a:solidFill>
              </a:rPr>
              <a:t>10</a:t>
            </a:r>
            <a:endParaRPr lang="zh-CN" altLang="en-US" b="1" dirty="0">
              <a:solidFill>
                <a:srgbClr val="000000"/>
              </a:solidFill>
            </a:endParaRPr>
          </a:p>
        </p:txBody>
      </p:sp>
      <p:sp>
        <p:nvSpPr>
          <p:cNvPr id="74" name="文本框 73"/>
          <p:cNvSpPr txBox="1"/>
          <p:nvPr/>
        </p:nvSpPr>
        <p:spPr>
          <a:xfrm>
            <a:off x="3033739" y="5342669"/>
            <a:ext cx="864096" cy="461665"/>
          </a:xfrm>
          <a:prstGeom prst="rect">
            <a:avLst/>
          </a:prstGeom>
          <a:noFill/>
        </p:spPr>
        <p:txBody>
          <a:bodyPr wrap="square" rtlCol="0">
            <a:spAutoFit/>
          </a:bodyPr>
          <a:lstStyle/>
          <a:p>
            <a:r>
              <a:rPr lang="en-US" altLang="zh-CN" b="1" dirty="0">
                <a:solidFill>
                  <a:srgbClr val="000000"/>
                </a:solidFill>
              </a:rPr>
              <a:t>30</a:t>
            </a:r>
            <a:endParaRPr lang="zh-CN" altLang="en-US" b="1" dirty="0">
              <a:solidFill>
                <a:srgbClr val="000000"/>
              </a:solidFill>
            </a:endParaRPr>
          </a:p>
        </p:txBody>
      </p:sp>
      <p:cxnSp>
        <p:nvCxnSpPr>
          <p:cNvPr id="75" name="直接连接符 74"/>
          <p:cNvCxnSpPr/>
          <p:nvPr/>
        </p:nvCxnSpPr>
        <p:spPr bwMode="auto">
          <a:xfrm>
            <a:off x="3072025" y="5791381"/>
            <a:ext cx="1311372" cy="0"/>
          </a:xfrm>
          <a:prstGeom prst="line">
            <a:avLst/>
          </a:pr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7" name="文本框 76"/>
          <p:cNvSpPr txBox="1"/>
          <p:nvPr/>
        </p:nvSpPr>
        <p:spPr>
          <a:xfrm>
            <a:off x="3775196" y="5752391"/>
            <a:ext cx="1115256" cy="400110"/>
          </a:xfrm>
          <a:prstGeom prst="rect">
            <a:avLst/>
          </a:prstGeom>
          <a:noFill/>
        </p:spPr>
        <p:txBody>
          <a:bodyPr wrap="square" rtlCol="0">
            <a:spAutoFit/>
          </a:bodyPr>
          <a:lstStyle/>
          <a:p>
            <a:r>
              <a:rPr lang="en-US" altLang="zh-CN" sz="2000" b="1" dirty="0">
                <a:solidFill>
                  <a:srgbClr val="C00000"/>
                </a:solidFill>
              </a:rPr>
              <a:t>720</a:t>
            </a:r>
            <a:endParaRPr lang="zh-CN" altLang="en-US" sz="2000" b="1" dirty="0">
              <a:solidFill>
                <a:srgbClr val="C00000"/>
              </a:solidFill>
            </a:endParaRPr>
          </a:p>
        </p:txBody>
      </p:sp>
      <p:sp>
        <p:nvSpPr>
          <p:cNvPr id="78" name="矩形 77"/>
          <p:cNvSpPr/>
          <p:nvPr/>
        </p:nvSpPr>
        <p:spPr>
          <a:xfrm>
            <a:off x="2495600" y="6334227"/>
            <a:ext cx="10349548" cy="400110"/>
          </a:xfrm>
          <a:prstGeom prst="rect">
            <a:avLst/>
          </a:prstGeom>
        </p:spPr>
        <p:txBody>
          <a:bodyPr wrap="square">
            <a:spAutoFit/>
          </a:bodyPr>
          <a:lstStyle/>
          <a:p>
            <a:r>
              <a:rPr lang="zh-CN" altLang="en-US" sz="2000" b="1" dirty="0">
                <a:solidFill>
                  <a:srgbClr val="FF0000"/>
                </a:solidFill>
                <a:latin typeface="黑体" panose="02010609060101010101" pitchFamily="49" charset="-122"/>
                <a:ea typeface="黑体" panose="02010609060101010101" pitchFamily="49" charset="-122"/>
              </a:rPr>
              <a:t>年度终了，所属明细科目除“未分配利润”明细科目外，其他明细科目应无余额。</a:t>
            </a:r>
            <a:endParaRPr lang="zh-CN" altLang="en-US" sz="2000" b="1" dirty="0">
              <a:solidFill>
                <a:srgbClr val="FF0000"/>
              </a:solidFill>
              <a:latin typeface="黑体" panose="02010609060101010101" pitchFamily="49" charset="-122"/>
              <a:ea typeface="黑体" panose="02010609060101010101" pitchFamily="49" charset="-122"/>
            </a:endParaRPr>
          </a:p>
        </p:txBody>
      </p:sp>
      <p:sp>
        <p:nvSpPr>
          <p:cNvPr id="79" name="左右箭头 78"/>
          <p:cNvSpPr/>
          <p:nvPr/>
        </p:nvSpPr>
        <p:spPr bwMode="auto">
          <a:xfrm>
            <a:off x="1526502" y="4277115"/>
            <a:ext cx="695349" cy="341954"/>
          </a:xfrm>
          <a:prstGeom prst="leftRightArrow">
            <a:avLst/>
          </a:prstGeom>
          <a:solidFill>
            <a:srgbClr val="FF00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itchFamily="2" charset="-122"/>
            </a:endParaRPr>
          </a:p>
        </p:txBody>
      </p:sp>
      <p:grpSp>
        <p:nvGrpSpPr>
          <p:cNvPr id="80" name="组合 79"/>
          <p:cNvGrpSpPr/>
          <p:nvPr/>
        </p:nvGrpSpPr>
        <p:grpSpPr>
          <a:xfrm>
            <a:off x="65134" y="4247636"/>
            <a:ext cx="1818427" cy="1800087"/>
            <a:chOff x="112477" y="4094919"/>
            <a:chExt cx="1818427" cy="1800087"/>
          </a:xfrm>
        </p:grpSpPr>
        <p:sp>
          <p:nvSpPr>
            <p:cNvPr id="81" name="文本框 80"/>
            <p:cNvSpPr txBox="1"/>
            <p:nvPr/>
          </p:nvSpPr>
          <p:spPr>
            <a:xfrm>
              <a:off x="905835" y="4141567"/>
              <a:ext cx="864096" cy="461665"/>
            </a:xfrm>
            <a:prstGeom prst="rect">
              <a:avLst/>
            </a:prstGeom>
            <a:noFill/>
          </p:spPr>
          <p:txBody>
            <a:bodyPr wrap="square" rtlCol="0">
              <a:spAutoFit/>
            </a:bodyPr>
            <a:lstStyle/>
            <a:p>
              <a:r>
                <a:rPr lang="en-US" altLang="zh-CN" b="1" dirty="0">
                  <a:solidFill>
                    <a:srgbClr val="0000FF"/>
                  </a:solidFill>
                </a:rPr>
                <a:t>900</a:t>
              </a:r>
              <a:endParaRPr lang="zh-CN" altLang="en-US" b="1" dirty="0">
                <a:solidFill>
                  <a:srgbClr val="0000FF"/>
                </a:solidFill>
              </a:endParaRPr>
            </a:p>
          </p:txBody>
        </p:sp>
        <p:sp>
          <p:nvSpPr>
            <p:cNvPr id="82" name="文本框 81"/>
            <p:cNvSpPr txBox="1"/>
            <p:nvPr/>
          </p:nvSpPr>
          <p:spPr>
            <a:xfrm>
              <a:off x="249008" y="4094919"/>
              <a:ext cx="864096" cy="461665"/>
            </a:xfrm>
            <a:prstGeom prst="rect">
              <a:avLst/>
            </a:prstGeom>
            <a:noFill/>
          </p:spPr>
          <p:txBody>
            <a:bodyPr wrap="square" rtlCol="0">
              <a:spAutoFit/>
            </a:bodyPr>
            <a:lstStyle/>
            <a:p>
              <a:r>
                <a:rPr lang="en-US" altLang="zh-CN" b="1" dirty="0">
                  <a:solidFill>
                    <a:srgbClr val="000000"/>
                  </a:solidFill>
                </a:rPr>
                <a:t>90</a:t>
              </a:r>
              <a:endParaRPr lang="zh-CN" altLang="en-US" b="1" dirty="0">
                <a:solidFill>
                  <a:srgbClr val="000000"/>
                </a:solidFill>
              </a:endParaRPr>
            </a:p>
          </p:txBody>
        </p:sp>
        <p:sp>
          <p:nvSpPr>
            <p:cNvPr id="83" name="文本框 82"/>
            <p:cNvSpPr txBox="1"/>
            <p:nvPr/>
          </p:nvSpPr>
          <p:spPr>
            <a:xfrm>
              <a:off x="227330" y="4441633"/>
              <a:ext cx="864096" cy="461665"/>
            </a:xfrm>
            <a:prstGeom prst="rect">
              <a:avLst/>
            </a:prstGeom>
            <a:noFill/>
          </p:spPr>
          <p:txBody>
            <a:bodyPr wrap="square" rtlCol="0">
              <a:spAutoFit/>
            </a:bodyPr>
            <a:lstStyle/>
            <a:p>
              <a:r>
                <a:rPr lang="en-US" altLang="zh-CN" b="1" dirty="0">
                  <a:solidFill>
                    <a:srgbClr val="000000"/>
                  </a:solidFill>
                </a:rPr>
                <a:t>50</a:t>
              </a:r>
              <a:endParaRPr lang="zh-CN" altLang="en-US" b="1" dirty="0">
                <a:solidFill>
                  <a:srgbClr val="000000"/>
                </a:solidFill>
              </a:endParaRPr>
            </a:p>
          </p:txBody>
        </p:sp>
        <p:sp>
          <p:nvSpPr>
            <p:cNvPr id="84" name="文本框 83"/>
            <p:cNvSpPr txBox="1"/>
            <p:nvPr/>
          </p:nvSpPr>
          <p:spPr>
            <a:xfrm>
              <a:off x="209966" y="4767128"/>
              <a:ext cx="864096" cy="461665"/>
            </a:xfrm>
            <a:prstGeom prst="rect">
              <a:avLst/>
            </a:prstGeom>
            <a:noFill/>
          </p:spPr>
          <p:txBody>
            <a:bodyPr wrap="square" rtlCol="0">
              <a:spAutoFit/>
            </a:bodyPr>
            <a:lstStyle/>
            <a:p>
              <a:r>
                <a:rPr lang="en-US" altLang="zh-CN" b="1" dirty="0">
                  <a:solidFill>
                    <a:srgbClr val="000000"/>
                  </a:solidFill>
                </a:rPr>
                <a:t>10</a:t>
              </a:r>
              <a:endParaRPr lang="zh-CN" altLang="en-US" b="1" dirty="0">
                <a:solidFill>
                  <a:srgbClr val="000000"/>
                </a:solidFill>
              </a:endParaRPr>
            </a:p>
          </p:txBody>
        </p:sp>
        <p:sp>
          <p:nvSpPr>
            <p:cNvPr id="85" name="文本框 84"/>
            <p:cNvSpPr txBox="1"/>
            <p:nvPr/>
          </p:nvSpPr>
          <p:spPr>
            <a:xfrm>
              <a:off x="203112" y="5102628"/>
              <a:ext cx="864096" cy="461665"/>
            </a:xfrm>
            <a:prstGeom prst="rect">
              <a:avLst/>
            </a:prstGeom>
            <a:noFill/>
          </p:spPr>
          <p:txBody>
            <a:bodyPr wrap="square" rtlCol="0">
              <a:spAutoFit/>
            </a:bodyPr>
            <a:lstStyle/>
            <a:p>
              <a:r>
                <a:rPr lang="en-US" altLang="zh-CN" b="1" dirty="0">
                  <a:solidFill>
                    <a:srgbClr val="000000"/>
                  </a:solidFill>
                </a:rPr>
                <a:t>30</a:t>
              </a:r>
              <a:endParaRPr lang="zh-CN" altLang="en-US" b="1" dirty="0">
                <a:solidFill>
                  <a:srgbClr val="000000"/>
                </a:solidFill>
              </a:endParaRPr>
            </a:p>
          </p:txBody>
        </p:sp>
        <p:cxnSp>
          <p:nvCxnSpPr>
            <p:cNvPr id="86" name="直接连接符 85"/>
            <p:cNvCxnSpPr/>
            <p:nvPr/>
          </p:nvCxnSpPr>
          <p:spPr bwMode="auto">
            <a:xfrm>
              <a:off x="112477" y="5533886"/>
              <a:ext cx="1311372" cy="0"/>
            </a:xfrm>
            <a:prstGeom prst="line">
              <a:avLst/>
            </a:pr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7" name="文本框 86"/>
            <p:cNvSpPr txBox="1"/>
            <p:nvPr/>
          </p:nvSpPr>
          <p:spPr>
            <a:xfrm>
              <a:off x="815648" y="5494896"/>
              <a:ext cx="1115256" cy="400110"/>
            </a:xfrm>
            <a:prstGeom prst="rect">
              <a:avLst/>
            </a:prstGeom>
            <a:noFill/>
          </p:spPr>
          <p:txBody>
            <a:bodyPr wrap="square" rtlCol="0">
              <a:spAutoFit/>
            </a:bodyPr>
            <a:lstStyle/>
            <a:p>
              <a:r>
                <a:rPr lang="en-US" altLang="zh-CN" sz="2000" b="1" dirty="0">
                  <a:solidFill>
                    <a:srgbClr val="C00000"/>
                  </a:solidFill>
                </a:rPr>
                <a:t>720</a:t>
              </a:r>
              <a:endParaRPr lang="zh-CN" altLang="en-US" sz="2000" b="1" dirty="0">
                <a:solidFill>
                  <a:srgbClr val="C00000"/>
                </a:solidFill>
              </a:endParaRPr>
            </a:p>
          </p:txBody>
        </p:sp>
      </p:gr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47"/>
                                        </p:tgtEl>
                                        <p:attrNameLst>
                                          <p:attrName>style.visibility</p:attrName>
                                        </p:attrNameLst>
                                      </p:cBhvr>
                                      <p:to>
                                        <p:strVal val="visible"/>
                                      </p:to>
                                    </p:set>
                                    <p:animEffect transition="in" filter="dissolve">
                                      <p:cBhvr>
                                        <p:cTn id="14" dur="500"/>
                                        <p:tgtEl>
                                          <p:spTgt spid="47"/>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dissolve">
                                      <p:cBhvr>
                                        <p:cTn id="19" dur="500"/>
                                        <p:tgtEl>
                                          <p:spTgt spid="49"/>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dissolve">
                                      <p:cBhvr>
                                        <p:cTn id="24" dur="500"/>
                                        <p:tgtEl>
                                          <p:spTgt spid="50"/>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dissolve">
                                      <p:cBhvr>
                                        <p:cTn id="29" dur="500"/>
                                        <p:tgtEl>
                                          <p:spTgt spid="51"/>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dissolve">
                                      <p:cBhvr>
                                        <p:cTn id="34" dur="500"/>
                                        <p:tgtEl>
                                          <p:spTgt spid="55"/>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54"/>
                                        </p:tgtEl>
                                        <p:attrNameLst>
                                          <p:attrName>style.visibility</p:attrName>
                                        </p:attrNameLst>
                                      </p:cBhvr>
                                      <p:to>
                                        <p:strVal val="visible"/>
                                      </p:to>
                                    </p:set>
                                    <p:anim calcmode="lin" valueType="num">
                                      <p:cBhvr>
                                        <p:cTn id="39" dur="500" fill="hold"/>
                                        <p:tgtEl>
                                          <p:spTgt spid="54"/>
                                        </p:tgtEl>
                                        <p:attrNameLst>
                                          <p:attrName>ppt_w</p:attrName>
                                        </p:attrNameLst>
                                      </p:cBhvr>
                                      <p:tavLst>
                                        <p:tav tm="0">
                                          <p:val>
                                            <p:fltVal val="0"/>
                                          </p:val>
                                        </p:tav>
                                        <p:tav tm="100000">
                                          <p:val>
                                            <p:strVal val="#ppt_w"/>
                                          </p:val>
                                        </p:tav>
                                      </p:tavLst>
                                    </p:anim>
                                    <p:anim calcmode="lin" valueType="num">
                                      <p:cBhvr>
                                        <p:cTn id="40" dur="500" fill="hold"/>
                                        <p:tgtEl>
                                          <p:spTgt spid="54"/>
                                        </p:tgtEl>
                                        <p:attrNameLst>
                                          <p:attrName>ppt_h</p:attrName>
                                        </p:attrNameLst>
                                      </p:cBhvr>
                                      <p:tavLst>
                                        <p:tav tm="0">
                                          <p:val>
                                            <p:fltVal val="0"/>
                                          </p:val>
                                        </p:tav>
                                        <p:tav tm="100000">
                                          <p:val>
                                            <p:strVal val="#ppt_h"/>
                                          </p:val>
                                        </p:tav>
                                      </p:tavLst>
                                    </p:anim>
                                    <p:animEffect transition="in" filter="fade">
                                      <p:cBhvr>
                                        <p:cTn id="41" dur="500"/>
                                        <p:tgtEl>
                                          <p:spTgt spid="54"/>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57"/>
                                        </p:tgtEl>
                                        <p:attrNameLst>
                                          <p:attrName>style.visibility</p:attrName>
                                        </p:attrNameLst>
                                      </p:cBhvr>
                                      <p:to>
                                        <p:strVal val="visible"/>
                                      </p:to>
                                    </p:set>
                                    <p:anim calcmode="lin" valueType="num">
                                      <p:cBhvr>
                                        <p:cTn id="46" dur="500" fill="hold"/>
                                        <p:tgtEl>
                                          <p:spTgt spid="57"/>
                                        </p:tgtEl>
                                        <p:attrNameLst>
                                          <p:attrName>ppt_w</p:attrName>
                                        </p:attrNameLst>
                                      </p:cBhvr>
                                      <p:tavLst>
                                        <p:tav tm="0">
                                          <p:val>
                                            <p:fltVal val="0"/>
                                          </p:val>
                                        </p:tav>
                                        <p:tav tm="100000">
                                          <p:val>
                                            <p:strVal val="#ppt_w"/>
                                          </p:val>
                                        </p:tav>
                                      </p:tavLst>
                                    </p:anim>
                                    <p:anim calcmode="lin" valueType="num">
                                      <p:cBhvr>
                                        <p:cTn id="47" dur="500" fill="hold"/>
                                        <p:tgtEl>
                                          <p:spTgt spid="57"/>
                                        </p:tgtEl>
                                        <p:attrNameLst>
                                          <p:attrName>ppt_h</p:attrName>
                                        </p:attrNameLst>
                                      </p:cBhvr>
                                      <p:tavLst>
                                        <p:tav tm="0">
                                          <p:val>
                                            <p:fltVal val="0"/>
                                          </p:val>
                                        </p:tav>
                                        <p:tav tm="100000">
                                          <p:val>
                                            <p:strVal val="#ppt_h"/>
                                          </p:val>
                                        </p:tav>
                                      </p:tavLst>
                                    </p:anim>
                                    <p:animEffect transition="in" filter="fade">
                                      <p:cBhvr>
                                        <p:cTn id="48" dur="500"/>
                                        <p:tgtEl>
                                          <p:spTgt spid="57"/>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grpId="0" nodeType="clickEffect">
                                  <p:stCondLst>
                                    <p:cond delay="0"/>
                                  </p:stCondLst>
                                  <p:childTnLst>
                                    <p:set>
                                      <p:cBhvr>
                                        <p:cTn id="52" dur="1" fill="hold">
                                          <p:stCondLst>
                                            <p:cond delay="0"/>
                                          </p:stCondLst>
                                        </p:cTn>
                                        <p:tgtEl>
                                          <p:spTgt spid="71"/>
                                        </p:tgtEl>
                                        <p:attrNameLst>
                                          <p:attrName>style.visibility</p:attrName>
                                        </p:attrNameLst>
                                      </p:cBhvr>
                                      <p:to>
                                        <p:strVal val="visible"/>
                                      </p:to>
                                    </p:set>
                                    <p:anim calcmode="lin" valueType="num">
                                      <p:cBhvr>
                                        <p:cTn id="53" dur="500" fill="hold"/>
                                        <p:tgtEl>
                                          <p:spTgt spid="71"/>
                                        </p:tgtEl>
                                        <p:attrNameLst>
                                          <p:attrName>ppt_w</p:attrName>
                                        </p:attrNameLst>
                                      </p:cBhvr>
                                      <p:tavLst>
                                        <p:tav tm="0">
                                          <p:val>
                                            <p:fltVal val="0"/>
                                          </p:val>
                                        </p:tav>
                                        <p:tav tm="100000">
                                          <p:val>
                                            <p:strVal val="#ppt_w"/>
                                          </p:val>
                                        </p:tav>
                                      </p:tavLst>
                                    </p:anim>
                                    <p:anim calcmode="lin" valueType="num">
                                      <p:cBhvr>
                                        <p:cTn id="54" dur="500" fill="hold"/>
                                        <p:tgtEl>
                                          <p:spTgt spid="71"/>
                                        </p:tgtEl>
                                        <p:attrNameLst>
                                          <p:attrName>ppt_h</p:attrName>
                                        </p:attrNameLst>
                                      </p:cBhvr>
                                      <p:tavLst>
                                        <p:tav tm="0">
                                          <p:val>
                                            <p:fltVal val="0"/>
                                          </p:val>
                                        </p:tav>
                                        <p:tav tm="100000">
                                          <p:val>
                                            <p:strVal val="#ppt_h"/>
                                          </p:val>
                                        </p:tav>
                                      </p:tavLst>
                                    </p:anim>
                                    <p:animEffect transition="in" filter="fade">
                                      <p:cBhvr>
                                        <p:cTn id="55" dur="500"/>
                                        <p:tgtEl>
                                          <p:spTgt spid="71"/>
                                        </p:tgtEl>
                                      </p:cBhvr>
                                    </p:animEffect>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grpId="0" nodeType="clickEffect">
                                  <p:stCondLst>
                                    <p:cond delay="0"/>
                                  </p:stCondLst>
                                  <p:childTnLst>
                                    <p:set>
                                      <p:cBhvr>
                                        <p:cTn id="59" dur="1" fill="hold">
                                          <p:stCondLst>
                                            <p:cond delay="0"/>
                                          </p:stCondLst>
                                        </p:cTn>
                                        <p:tgtEl>
                                          <p:spTgt spid="72"/>
                                        </p:tgtEl>
                                        <p:attrNameLst>
                                          <p:attrName>style.visibility</p:attrName>
                                        </p:attrNameLst>
                                      </p:cBhvr>
                                      <p:to>
                                        <p:strVal val="visible"/>
                                      </p:to>
                                    </p:set>
                                    <p:anim calcmode="lin" valueType="num">
                                      <p:cBhvr>
                                        <p:cTn id="60" dur="500" fill="hold"/>
                                        <p:tgtEl>
                                          <p:spTgt spid="72"/>
                                        </p:tgtEl>
                                        <p:attrNameLst>
                                          <p:attrName>ppt_w</p:attrName>
                                        </p:attrNameLst>
                                      </p:cBhvr>
                                      <p:tavLst>
                                        <p:tav tm="0">
                                          <p:val>
                                            <p:fltVal val="0"/>
                                          </p:val>
                                        </p:tav>
                                        <p:tav tm="100000">
                                          <p:val>
                                            <p:strVal val="#ppt_w"/>
                                          </p:val>
                                        </p:tav>
                                      </p:tavLst>
                                    </p:anim>
                                    <p:anim calcmode="lin" valueType="num">
                                      <p:cBhvr>
                                        <p:cTn id="61" dur="500" fill="hold"/>
                                        <p:tgtEl>
                                          <p:spTgt spid="72"/>
                                        </p:tgtEl>
                                        <p:attrNameLst>
                                          <p:attrName>ppt_h</p:attrName>
                                        </p:attrNameLst>
                                      </p:cBhvr>
                                      <p:tavLst>
                                        <p:tav tm="0">
                                          <p:val>
                                            <p:fltVal val="0"/>
                                          </p:val>
                                        </p:tav>
                                        <p:tav tm="100000">
                                          <p:val>
                                            <p:strVal val="#ppt_h"/>
                                          </p:val>
                                        </p:tav>
                                      </p:tavLst>
                                    </p:anim>
                                    <p:animEffect transition="in" filter="fade">
                                      <p:cBhvr>
                                        <p:cTn id="62" dur="500"/>
                                        <p:tgtEl>
                                          <p:spTgt spid="72"/>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nodeType="clickEffect">
                                  <p:stCondLst>
                                    <p:cond delay="0"/>
                                  </p:stCondLst>
                                  <p:childTnLst>
                                    <p:set>
                                      <p:cBhvr>
                                        <p:cTn id="66" dur="1" fill="hold">
                                          <p:stCondLst>
                                            <p:cond delay="0"/>
                                          </p:stCondLst>
                                        </p:cTn>
                                        <p:tgtEl>
                                          <p:spTgt spid="60"/>
                                        </p:tgtEl>
                                        <p:attrNameLst>
                                          <p:attrName>style.visibility</p:attrName>
                                        </p:attrNameLst>
                                      </p:cBhvr>
                                      <p:to>
                                        <p:strVal val="visible"/>
                                      </p:to>
                                    </p:set>
                                    <p:anim calcmode="lin" valueType="num">
                                      <p:cBhvr>
                                        <p:cTn id="67" dur="500" fill="hold"/>
                                        <p:tgtEl>
                                          <p:spTgt spid="60"/>
                                        </p:tgtEl>
                                        <p:attrNameLst>
                                          <p:attrName>ppt_w</p:attrName>
                                        </p:attrNameLst>
                                      </p:cBhvr>
                                      <p:tavLst>
                                        <p:tav tm="0">
                                          <p:val>
                                            <p:fltVal val="0"/>
                                          </p:val>
                                        </p:tav>
                                        <p:tav tm="100000">
                                          <p:val>
                                            <p:strVal val="#ppt_w"/>
                                          </p:val>
                                        </p:tav>
                                      </p:tavLst>
                                    </p:anim>
                                    <p:anim calcmode="lin" valueType="num">
                                      <p:cBhvr>
                                        <p:cTn id="68" dur="500" fill="hold"/>
                                        <p:tgtEl>
                                          <p:spTgt spid="60"/>
                                        </p:tgtEl>
                                        <p:attrNameLst>
                                          <p:attrName>ppt_h</p:attrName>
                                        </p:attrNameLst>
                                      </p:cBhvr>
                                      <p:tavLst>
                                        <p:tav tm="0">
                                          <p:val>
                                            <p:fltVal val="0"/>
                                          </p:val>
                                        </p:tav>
                                        <p:tav tm="100000">
                                          <p:val>
                                            <p:strVal val="#ppt_h"/>
                                          </p:val>
                                        </p:tav>
                                      </p:tavLst>
                                    </p:anim>
                                    <p:animEffect transition="in" filter="fade">
                                      <p:cBhvr>
                                        <p:cTn id="69" dur="500"/>
                                        <p:tgtEl>
                                          <p:spTgt spid="60"/>
                                        </p:tgtEl>
                                      </p:cBhvr>
                                    </p:animEffect>
                                  </p:childTnLst>
                                </p:cTn>
                              </p:par>
                            </p:childTnLst>
                          </p:cTn>
                        </p:par>
                      </p:childTnLst>
                    </p:cTn>
                  </p:par>
                  <p:par>
                    <p:cTn id="70" fill="hold">
                      <p:stCondLst>
                        <p:cond delay="indefinite"/>
                      </p:stCondLst>
                      <p:childTnLst>
                        <p:par>
                          <p:cTn id="71" fill="hold">
                            <p:stCondLst>
                              <p:cond delay="0"/>
                            </p:stCondLst>
                            <p:childTnLst>
                              <p:par>
                                <p:cTn id="72" presetID="53" presetClass="entr" presetSubtype="16" fill="hold" grpId="0" nodeType="clickEffect">
                                  <p:stCondLst>
                                    <p:cond delay="0"/>
                                  </p:stCondLst>
                                  <p:childTnLst>
                                    <p:set>
                                      <p:cBhvr>
                                        <p:cTn id="73" dur="1" fill="hold">
                                          <p:stCondLst>
                                            <p:cond delay="0"/>
                                          </p:stCondLst>
                                        </p:cTn>
                                        <p:tgtEl>
                                          <p:spTgt spid="69"/>
                                        </p:tgtEl>
                                        <p:attrNameLst>
                                          <p:attrName>style.visibility</p:attrName>
                                        </p:attrNameLst>
                                      </p:cBhvr>
                                      <p:to>
                                        <p:strVal val="visible"/>
                                      </p:to>
                                    </p:set>
                                    <p:anim calcmode="lin" valueType="num">
                                      <p:cBhvr>
                                        <p:cTn id="74" dur="500" fill="hold"/>
                                        <p:tgtEl>
                                          <p:spTgt spid="69"/>
                                        </p:tgtEl>
                                        <p:attrNameLst>
                                          <p:attrName>ppt_w</p:attrName>
                                        </p:attrNameLst>
                                      </p:cBhvr>
                                      <p:tavLst>
                                        <p:tav tm="0">
                                          <p:val>
                                            <p:fltVal val="0"/>
                                          </p:val>
                                        </p:tav>
                                        <p:tav tm="100000">
                                          <p:val>
                                            <p:strVal val="#ppt_w"/>
                                          </p:val>
                                        </p:tav>
                                      </p:tavLst>
                                    </p:anim>
                                    <p:anim calcmode="lin" valueType="num">
                                      <p:cBhvr>
                                        <p:cTn id="75" dur="500" fill="hold"/>
                                        <p:tgtEl>
                                          <p:spTgt spid="69"/>
                                        </p:tgtEl>
                                        <p:attrNameLst>
                                          <p:attrName>ppt_h</p:attrName>
                                        </p:attrNameLst>
                                      </p:cBhvr>
                                      <p:tavLst>
                                        <p:tav tm="0">
                                          <p:val>
                                            <p:fltVal val="0"/>
                                          </p:val>
                                        </p:tav>
                                        <p:tav tm="100000">
                                          <p:val>
                                            <p:strVal val="#ppt_h"/>
                                          </p:val>
                                        </p:tav>
                                      </p:tavLst>
                                    </p:anim>
                                    <p:animEffect transition="in" filter="fade">
                                      <p:cBhvr>
                                        <p:cTn id="76" dur="500"/>
                                        <p:tgtEl>
                                          <p:spTgt spid="69"/>
                                        </p:tgtEl>
                                      </p:cBhvr>
                                    </p:animEffect>
                                  </p:childTnLst>
                                </p:cTn>
                              </p:par>
                            </p:childTnLst>
                          </p:cTn>
                        </p:par>
                      </p:childTnLst>
                    </p:cTn>
                  </p:par>
                  <p:par>
                    <p:cTn id="77" fill="hold">
                      <p:stCondLst>
                        <p:cond delay="indefinite"/>
                      </p:stCondLst>
                      <p:childTnLst>
                        <p:par>
                          <p:cTn id="78" fill="hold">
                            <p:stCondLst>
                              <p:cond delay="0"/>
                            </p:stCondLst>
                            <p:childTnLst>
                              <p:par>
                                <p:cTn id="79" presetID="53" presetClass="entr" presetSubtype="16" fill="hold" grpId="0" nodeType="clickEffect">
                                  <p:stCondLst>
                                    <p:cond delay="0"/>
                                  </p:stCondLst>
                                  <p:childTnLst>
                                    <p:set>
                                      <p:cBhvr>
                                        <p:cTn id="80" dur="1" fill="hold">
                                          <p:stCondLst>
                                            <p:cond delay="0"/>
                                          </p:stCondLst>
                                        </p:cTn>
                                        <p:tgtEl>
                                          <p:spTgt spid="73"/>
                                        </p:tgtEl>
                                        <p:attrNameLst>
                                          <p:attrName>style.visibility</p:attrName>
                                        </p:attrNameLst>
                                      </p:cBhvr>
                                      <p:to>
                                        <p:strVal val="visible"/>
                                      </p:to>
                                    </p:set>
                                    <p:anim calcmode="lin" valueType="num">
                                      <p:cBhvr>
                                        <p:cTn id="81" dur="500" fill="hold"/>
                                        <p:tgtEl>
                                          <p:spTgt spid="73"/>
                                        </p:tgtEl>
                                        <p:attrNameLst>
                                          <p:attrName>ppt_w</p:attrName>
                                        </p:attrNameLst>
                                      </p:cBhvr>
                                      <p:tavLst>
                                        <p:tav tm="0">
                                          <p:val>
                                            <p:fltVal val="0"/>
                                          </p:val>
                                        </p:tav>
                                        <p:tav tm="100000">
                                          <p:val>
                                            <p:strVal val="#ppt_w"/>
                                          </p:val>
                                        </p:tav>
                                      </p:tavLst>
                                    </p:anim>
                                    <p:anim calcmode="lin" valueType="num">
                                      <p:cBhvr>
                                        <p:cTn id="82" dur="500" fill="hold"/>
                                        <p:tgtEl>
                                          <p:spTgt spid="73"/>
                                        </p:tgtEl>
                                        <p:attrNameLst>
                                          <p:attrName>ppt_h</p:attrName>
                                        </p:attrNameLst>
                                      </p:cBhvr>
                                      <p:tavLst>
                                        <p:tav tm="0">
                                          <p:val>
                                            <p:fltVal val="0"/>
                                          </p:val>
                                        </p:tav>
                                        <p:tav tm="100000">
                                          <p:val>
                                            <p:strVal val="#ppt_h"/>
                                          </p:val>
                                        </p:tav>
                                      </p:tavLst>
                                    </p:anim>
                                    <p:animEffect transition="in" filter="fade">
                                      <p:cBhvr>
                                        <p:cTn id="83" dur="500"/>
                                        <p:tgtEl>
                                          <p:spTgt spid="73"/>
                                        </p:tgtEl>
                                      </p:cBhvr>
                                    </p:animEffect>
                                  </p:childTnLst>
                                </p:cTn>
                              </p:par>
                            </p:childTnLst>
                          </p:cTn>
                        </p:par>
                      </p:childTnLst>
                    </p:cTn>
                  </p:par>
                  <p:par>
                    <p:cTn id="84" fill="hold">
                      <p:stCondLst>
                        <p:cond delay="indefinite"/>
                      </p:stCondLst>
                      <p:childTnLst>
                        <p:par>
                          <p:cTn id="85" fill="hold">
                            <p:stCondLst>
                              <p:cond delay="0"/>
                            </p:stCondLst>
                            <p:childTnLst>
                              <p:par>
                                <p:cTn id="86" presetID="53" presetClass="entr" presetSubtype="16" fill="hold" nodeType="clickEffect">
                                  <p:stCondLst>
                                    <p:cond delay="0"/>
                                  </p:stCondLst>
                                  <p:childTnLst>
                                    <p:set>
                                      <p:cBhvr>
                                        <p:cTn id="87" dur="1" fill="hold">
                                          <p:stCondLst>
                                            <p:cond delay="0"/>
                                          </p:stCondLst>
                                        </p:cTn>
                                        <p:tgtEl>
                                          <p:spTgt spid="63"/>
                                        </p:tgtEl>
                                        <p:attrNameLst>
                                          <p:attrName>style.visibility</p:attrName>
                                        </p:attrNameLst>
                                      </p:cBhvr>
                                      <p:to>
                                        <p:strVal val="visible"/>
                                      </p:to>
                                    </p:set>
                                    <p:anim calcmode="lin" valueType="num">
                                      <p:cBhvr>
                                        <p:cTn id="88" dur="500" fill="hold"/>
                                        <p:tgtEl>
                                          <p:spTgt spid="63"/>
                                        </p:tgtEl>
                                        <p:attrNameLst>
                                          <p:attrName>ppt_w</p:attrName>
                                        </p:attrNameLst>
                                      </p:cBhvr>
                                      <p:tavLst>
                                        <p:tav tm="0">
                                          <p:val>
                                            <p:fltVal val="0"/>
                                          </p:val>
                                        </p:tav>
                                        <p:tav tm="100000">
                                          <p:val>
                                            <p:strVal val="#ppt_w"/>
                                          </p:val>
                                        </p:tav>
                                      </p:tavLst>
                                    </p:anim>
                                    <p:anim calcmode="lin" valueType="num">
                                      <p:cBhvr>
                                        <p:cTn id="89" dur="500" fill="hold"/>
                                        <p:tgtEl>
                                          <p:spTgt spid="63"/>
                                        </p:tgtEl>
                                        <p:attrNameLst>
                                          <p:attrName>ppt_h</p:attrName>
                                        </p:attrNameLst>
                                      </p:cBhvr>
                                      <p:tavLst>
                                        <p:tav tm="0">
                                          <p:val>
                                            <p:fltVal val="0"/>
                                          </p:val>
                                        </p:tav>
                                        <p:tav tm="100000">
                                          <p:val>
                                            <p:strVal val="#ppt_h"/>
                                          </p:val>
                                        </p:tav>
                                      </p:tavLst>
                                    </p:anim>
                                    <p:animEffect transition="in" filter="fade">
                                      <p:cBhvr>
                                        <p:cTn id="90" dur="500"/>
                                        <p:tgtEl>
                                          <p:spTgt spid="63"/>
                                        </p:tgtEl>
                                      </p:cBhvr>
                                    </p:animEffect>
                                  </p:childTnLst>
                                </p:cTn>
                              </p:par>
                            </p:childTnLst>
                          </p:cTn>
                        </p:par>
                      </p:childTnLst>
                    </p:cTn>
                  </p:par>
                  <p:par>
                    <p:cTn id="91" fill="hold">
                      <p:stCondLst>
                        <p:cond delay="indefinite"/>
                      </p:stCondLst>
                      <p:childTnLst>
                        <p:par>
                          <p:cTn id="92" fill="hold">
                            <p:stCondLst>
                              <p:cond delay="0"/>
                            </p:stCondLst>
                            <p:childTnLst>
                              <p:par>
                                <p:cTn id="93" presetID="53" presetClass="entr" presetSubtype="16" fill="hold" grpId="0" nodeType="clickEffect">
                                  <p:stCondLst>
                                    <p:cond delay="0"/>
                                  </p:stCondLst>
                                  <p:childTnLst>
                                    <p:set>
                                      <p:cBhvr>
                                        <p:cTn id="94" dur="1" fill="hold">
                                          <p:stCondLst>
                                            <p:cond delay="0"/>
                                          </p:stCondLst>
                                        </p:cTn>
                                        <p:tgtEl>
                                          <p:spTgt spid="70"/>
                                        </p:tgtEl>
                                        <p:attrNameLst>
                                          <p:attrName>style.visibility</p:attrName>
                                        </p:attrNameLst>
                                      </p:cBhvr>
                                      <p:to>
                                        <p:strVal val="visible"/>
                                      </p:to>
                                    </p:set>
                                    <p:anim calcmode="lin" valueType="num">
                                      <p:cBhvr>
                                        <p:cTn id="95" dur="500" fill="hold"/>
                                        <p:tgtEl>
                                          <p:spTgt spid="70"/>
                                        </p:tgtEl>
                                        <p:attrNameLst>
                                          <p:attrName>ppt_w</p:attrName>
                                        </p:attrNameLst>
                                      </p:cBhvr>
                                      <p:tavLst>
                                        <p:tav tm="0">
                                          <p:val>
                                            <p:fltVal val="0"/>
                                          </p:val>
                                        </p:tav>
                                        <p:tav tm="100000">
                                          <p:val>
                                            <p:strVal val="#ppt_w"/>
                                          </p:val>
                                        </p:tav>
                                      </p:tavLst>
                                    </p:anim>
                                    <p:anim calcmode="lin" valueType="num">
                                      <p:cBhvr>
                                        <p:cTn id="96" dur="500" fill="hold"/>
                                        <p:tgtEl>
                                          <p:spTgt spid="70"/>
                                        </p:tgtEl>
                                        <p:attrNameLst>
                                          <p:attrName>ppt_h</p:attrName>
                                        </p:attrNameLst>
                                      </p:cBhvr>
                                      <p:tavLst>
                                        <p:tav tm="0">
                                          <p:val>
                                            <p:fltVal val="0"/>
                                          </p:val>
                                        </p:tav>
                                        <p:tav tm="100000">
                                          <p:val>
                                            <p:strVal val="#ppt_h"/>
                                          </p:val>
                                        </p:tav>
                                      </p:tavLst>
                                    </p:anim>
                                    <p:animEffect transition="in" filter="fade">
                                      <p:cBhvr>
                                        <p:cTn id="97" dur="500"/>
                                        <p:tgtEl>
                                          <p:spTgt spid="70"/>
                                        </p:tgtEl>
                                      </p:cBhvr>
                                    </p:animEffect>
                                  </p:childTnLst>
                                </p:cTn>
                              </p:par>
                            </p:childTnLst>
                          </p:cTn>
                        </p:par>
                      </p:childTnLst>
                    </p:cTn>
                  </p:par>
                  <p:par>
                    <p:cTn id="98" fill="hold">
                      <p:stCondLst>
                        <p:cond delay="indefinite"/>
                      </p:stCondLst>
                      <p:childTnLst>
                        <p:par>
                          <p:cTn id="99" fill="hold">
                            <p:stCondLst>
                              <p:cond delay="0"/>
                            </p:stCondLst>
                            <p:childTnLst>
                              <p:par>
                                <p:cTn id="100" presetID="53" presetClass="entr" presetSubtype="16" fill="hold" grpId="0" nodeType="clickEffect">
                                  <p:stCondLst>
                                    <p:cond delay="0"/>
                                  </p:stCondLst>
                                  <p:childTnLst>
                                    <p:set>
                                      <p:cBhvr>
                                        <p:cTn id="101" dur="1" fill="hold">
                                          <p:stCondLst>
                                            <p:cond delay="0"/>
                                          </p:stCondLst>
                                        </p:cTn>
                                        <p:tgtEl>
                                          <p:spTgt spid="74"/>
                                        </p:tgtEl>
                                        <p:attrNameLst>
                                          <p:attrName>style.visibility</p:attrName>
                                        </p:attrNameLst>
                                      </p:cBhvr>
                                      <p:to>
                                        <p:strVal val="visible"/>
                                      </p:to>
                                    </p:set>
                                    <p:anim calcmode="lin" valueType="num">
                                      <p:cBhvr>
                                        <p:cTn id="102" dur="500" fill="hold"/>
                                        <p:tgtEl>
                                          <p:spTgt spid="74"/>
                                        </p:tgtEl>
                                        <p:attrNameLst>
                                          <p:attrName>ppt_w</p:attrName>
                                        </p:attrNameLst>
                                      </p:cBhvr>
                                      <p:tavLst>
                                        <p:tav tm="0">
                                          <p:val>
                                            <p:fltVal val="0"/>
                                          </p:val>
                                        </p:tav>
                                        <p:tav tm="100000">
                                          <p:val>
                                            <p:strVal val="#ppt_w"/>
                                          </p:val>
                                        </p:tav>
                                      </p:tavLst>
                                    </p:anim>
                                    <p:anim calcmode="lin" valueType="num">
                                      <p:cBhvr>
                                        <p:cTn id="103" dur="500" fill="hold"/>
                                        <p:tgtEl>
                                          <p:spTgt spid="74"/>
                                        </p:tgtEl>
                                        <p:attrNameLst>
                                          <p:attrName>ppt_h</p:attrName>
                                        </p:attrNameLst>
                                      </p:cBhvr>
                                      <p:tavLst>
                                        <p:tav tm="0">
                                          <p:val>
                                            <p:fltVal val="0"/>
                                          </p:val>
                                        </p:tav>
                                        <p:tav tm="100000">
                                          <p:val>
                                            <p:strVal val="#ppt_h"/>
                                          </p:val>
                                        </p:tav>
                                      </p:tavLst>
                                    </p:anim>
                                    <p:animEffect transition="in" filter="fade">
                                      <p:cBhvr>
                                        <p:cTn id="104" dur="500"/>
                                        <p:tgtEl>
                                          <p:spTgt spid="74"/>
                                        </p:tgtEl>
                                      </p:cBhvr>
                                    </p:animEffect>
                                  </p:childTnLst>
                                </p:cTn>
                              </p:par>
                            </p:childTnLst>
                          </p:cTn>
                        </p:par>
                      </p:childTnLst>
                    </p:cTn>
                  </p:par>
                  <p:par>
                    <p:cTn id="105" fill="hold">
                      <p:stCondLst>
                        <p:cond delay="indefinite"/>
                      </p:stCondLst>
                      <p:childTnLst>
                        <p:par>
                          <p:cTn id="106" fill="hold">
                            <p:stCondLst>
                              <p:cond delay="0"/>
                            </p:stCondLst>
                            <p:childTnLst>
                              <p:par>
                                <p:cTn id="107" presetID="53" presetClass="entr" presetSubtype="16" fill="hold" nodeType="clickEffect">
                                  <p:stCondLst>
                                    <p:cond delay="0"/>
                                  </p:stCondLst>
                                  <p:childTnLst>
                                    <p:set>
                                      <p:cBhvr>
                                        <p:cTn id="108" dur="1" fill="hold">
                                          <p:stCondLst>
                                            <p:cond delay="0"/>
                                          </p:stCondLst>
                                        </p:cTn>
                                        <p:tgtEl>
                                          <p:spTgt spid="66"/>
                                        </p:tgtEl>
                                        <p:attrNameLst>
                                          <p:attrName>style.visibility</p:attrName>
                                        </p:attrNameLst>
                                      </p:cBhvr>
                                      <p:to>
                                        <p:strVal val="visible"/>
                                      </p:to>
                                    </p:set>
                                    <p:anim calcmode="lin" valueType="num">
                                      <p:cBhvr>
                                        <p:cTn id="109" dur="500" fill="hold"/>
                                        <p:tgtEl>
                                          <p:spTgt spid="66"/>
                                        </p:tgtEl>
                                        <p:attrNameLst>
                                          <p:attrName>ppt_w</p:attrName>
                                        </p:attrNameLst>
                                      </p:cBhvr>
                                      <p:tavLst>
                                        <p:tav tm="0">
                                          <p:val>
                                            <p:fltVal val="0"/>
                                          </p:val>
                                        </p:tav>
                                        <p:tav tm="100000">
                                          <p:val>
                                            <p:strVal val="#ppt_w"/>
                                          </p:val>
                                        </p:tav>
                                      </p:tavLst>
                                    </p:anim>
                                    <p:anim calcmode="lin" valueType="num">
                                      <p:cBhvr>
                                        <p:cTn id="110" dur="500" fill="hold"/>
                                        <p:tgtEl>
                                          <p:spTgt spid="66"/>
                                        </p:tgtEl>
                                        <p:attrNameLst>
                                          <p:attrName>ppt_h</p:attrName>
                                        </p:attrNameLst>
                                      </p:cBhvr>
                                      <p:tavLst>
                                        <p:tav tm="0">
                                          <p:val>
                                            <p:fltVal val="0"/>
                                          </p:val>
                                        </p:tav>
                                        <p:tav tm="100000">
                                          <p:val>
                                            <p:strVal val="#ppt_h"/>
                                          </p:val>
                                        </p:tav>
                                      </p:tavLst>
                                    </p:anim>
                                    <p:animEffect transition="in" filter="fade">
                                      <p:cBhvr>
                                        <p:cTn id="111" dur="500"/>
                                        <p:tgtEl>
                                          <p:spTgt spid="66"/>
                                        </p:tgtEl>
                                      </p:cBhvr>
                                    </p:animEffect>
                                  </p:childTnLst>
                                </p:cTn>
                              </p:par>
                            </p:childTnLst>
                          </p:cTn>
                        </p:par>
                      </p:childTnLst>
                    </p:cTn>
                  </p:par>
                  <p:par>
                    <p:cTn id="112" fill="hold">
                      <p:stCondLst>
                        <p:cond delay="indefinite"/>
                      </p:stCondLst>
                      <p:childTnLst>
                        <p:par>
                          <p:cTn id="113" fill="hold">
                            <p:stCondLst>
                              <p:cond delay="0"/>
                            </p:stCondLst>
                            <p:childTnLst>
                              <p:par>
                                <p:cTn id="114" presetID="53" presetClass="entr" presetSubtype="16" fill="hold" nodeType="clickEffect">
                                  <p:stCondLst>
                                    <p:cond delay="0"/>
                                  </p:stCondLst>
                                  <p:childTnLst>
                                    <p:set>
                                      <p:cBhvr>
                                        <p:cTn id="115" dur="1" fill="hold">
                                          <p:stCondLst>
                                            <p:cond delay="0"/>
                                          </p:stCondLst>
                                        </p:cTn>
                                        <p:tgtEl>
                                          <p:spTgt spid="75"/>
                                        </p:tgtEl>
                                        <p:attrNameLst>
                                          <p:attrName>style.visibility</p:attrName>
                                        </p:attrNameLst>
                                      </p:cBhvr>
                                      <p:to>
                                        <p:strVal val="visible"/>
                                      </p:to>
                                    </p:set>
                                    <p:anim calcmode="lin" valueType="num">
                                      <p:cBhvr>
                                        <p:cTn id="116" dur="500" fill="hold"/>
                                        <p:tgtEl>
                                          <p:spTgt spid="75"/>
                                        </p:tgtEl>
                                        <p:attrNameLst>
                                          <p:attrName>ppt_w</p:attrName>
                                        </p:attrNameLst>
                                      </p:cBhvr>
                                      <p:tavLst>
                                        <p:tav tm="0">
                                          <p:val>
                                            <p:fltVal val="0"/>
                                          </p:val>
                                        </p:tav>
                                        <p:tav tm="100000">
                                          <p:val>
                                            <p:strVal val="#ppt_w"/>
                                          </p:val>
                                        </p:tav>
                                      </p:tavLst>
                                    </p:anim>
                                    <p:anim calcmode="lin" valueType="num">
                                      <p:cBhvr>
                                        <p:cTn id="117" dur="500" fill="hold"/>
                                        <p:tgtEl>
                                          <p:spTgt spid="75"/>
                                        </p:tgtEl>
                                        <p:attrNameLst>
                                          <p:attrName>ppt_h</p:attrName>
                                        </p:attrNameLst>
                                      </p:cBhvr>
                                      <p:tavLst>
                                        <p:tav tm="0">
                                          <p:val>
                                            <p:fltVal val="0"/>
                                          </p:val>
                                        </p:tav>
                                        <p:tav tm="100000">
                                          <p:val>
                                            <p:strVal val="#ppt_h"/>
                                          </p:val>
                                        </p:tav>
                                      </p:tavLst>
                                    </p:anim>
                                    <p:animEffect transition="in" filter="fade">
                                      <p:cBhvr>
                                        <p:cTn id="118" dur="500"/>
                                        <p:tgtEl>
                                          <p:spTgt spid="75"/>
                                        </p:tgtEl>
                                      </p:cBhvr>
                                    </p:animEffect>
                                  </p:childTnLst>
                                </p:cTn>
                              </p:par>
                            </p:childTnLst>
                          </p:cTn>
                        </p:par>
                      </p:childTnLst>
                    </p:cTn>
                  </p:par>
                  <p:par>
                    <p:cTn id="119" fill="hold">
                      <p:stCondLst>
                        <p:cond delay="indefinite"/>
                      </p:stCondLst>
                      <p:childTnLst>
                        <p:par>
                          <p:cTn id="120" fill="hold">
                            <p:stCondLst>
                              <p:cond delay="0"/>
                            </p:stCondLst>
                            <p:childTnLst>
                              <p:par>
                                <p:cTn id="121" presetID="9" presetClass="entr" presetSubtype="0" fill="hold" grpId="0" nodeType="clickEffect">
                                  <p:stCondLst>
                                    <p:cond delay="0"/>
                                  </p:stCondLst>
                                  <p:childTnLst>
                                    <p:set>
                                      <p:cBhvr>
                                        <p:cTn id="122" dur="1" fill="hold">
                                          <p:stCondLst>
                                            <p:cond delay="0"/>
                                          </p:stCondLst>
                                        </p:cTn>
                                        <p:tgtEl>
                                          <p:spTgt spid="77"/>
                                        </p:tgtEl>
                                        <p:attrNameLst>
                                          <p:attrName>style.visibility</p:attrName>
                                        </p:attrNameLst>
                                      </p:cBhvr>
                                      <p:to>
                                        <p:strVal val="visible"/>
                                      </p:to>
                                    </p:set>
                                    <p:animEffect transition="in" filter="dissolve">
                                      <p:cBhvr>
                                        <p:cTn id="123" dur="500"/>
                                        <p:tgtEl>
                                          <p:spTgt spid="77"/>
                                        </p:tgtEl>
                                      </p:cBhvr>
                                    </p:animEffect>
                                  </p:childTnLst>
                                </p:cTn>
                              </p:par>
                            </p:childTnLst>
                          </p:cTn>
                        </p:par>
                      </p:childTnLst>
                    </p:cTn>
                  </p:par>
                  <p:par>
                    <p:cTn id="124" fill="hold">
                      <p:stCondLst>
                        <p:cond delay="indefinite"/>
                      </p:stCondLst>
                      <p:childTnLst>
                        <p:par>
                          <p:cTn id="125" fill="hold">
                            <p:stCondLst>
                              <p:cond delay="0"/>
                            </p:stCondLst>
                            <p:childTnLst>
                              <p:par>
                                <p:cTn id="126" presetID="9" presetClass="entr" presetSubtype="0" fill="hold" nodeType="clickEffect">
                                  <p:stCondLst>
                                    <p:cond delay="0"/>
                                  </p:stCondLst>
                                  <p:childTnLst>
                                    <p:set>
                                      <p:cBhvr>
                                        <p:cTn id="127" dur="1" fill="hold">
                                          <p:stCondLst>
                                            <p:cond delay="0"/>
                                          </p:stCondLst>
                                        </p:cTn>
                                        <p:tgtEl>
                                          <p:spTgt spid="80"/>
                                        </p:tgtEl>
                                        <p:attrNameLst>
                                          <p:attrName>style.visibility</p:attrName>
                                        </p:attrNameLst>
                                      </p:cBhvr>
                                      <p:to>
                                        <p:strVal val="visible"/>
                                      </p:to>
                                    </p:set>
                                    <p:animEffect transition="in" filter="dissolve">
                                      <p:cBhvr>
                                        <p:cTn id="128"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7" grpId="0"/>
      <p:bldP spid="49" grpId="0"/>
      <p:bldP spid="50" grpId="0"/>
      <p:bldP spid="51" grpId="0"/>
      <p:bldP spid="54" grpId="0"/>
      <p:bldP spid="55" grpId="0"/>
      <p:bldP spid="69" grpId="0"/>
      <p:bldP spid="70" grpId="0"/>
      <p:bldP spid="71" grpId="0"/>
      <p:bldP spid="72" grpId="0"/>
      <p:bldP spid="73" grpId="0"/>
      <p:bldP spid="74" grpId="0"/>
      <p:bldP spid="7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704850" y="47625"/>
          <a:ext cx="6345238" cy="6740523"/>
        </p:xfrm>
        <a:graphic>
          <a:graphicData uri="http://schemas.openxmlformats.org/drawingml/2006/table">
            <a:tbl>
              <a:tblPr/>
              <a:tblGrid>
                <a:gridCol w="2059229"/>
                <a:gridCol w="989211"/>
                <a:gridCol w="2229870"/>
                <a:gridCol w="1066928"/>
              </a:tblGrid>
              <a:tr h="249649">
                <a:tc>
                  <a:txBody>
                    <a:bodyPr/>
                    <a:lstStyle/>
                    <a:p>
                      <a:pPr algn="ctr" rtl="0" fontAlgn="ctr"/>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资产</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rtl="0" fontAlgn="ctr"/>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期末余额</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rtl="0" fontAlgn="ctr"/>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负债及所有者权益</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rtl="0" fontAlgn="ctr"/>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期末余额</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r>
              <a:tr h="249649">
                <a:tc>
                  <a:txBody>
                    <a:bodyPr/>
                    <a:lstStyle/>
                    <a:p>
                      <a:pPr algn="l"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流动资产：</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just"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流动负债：</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r>
              <a:tr h="249649">
                <a:tc>
                  <a:txBody>
                    <a:bodyPr/>
                    <a:lstStyle/>
                    <a:p>
                      <a:pPr algn="l"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货币资金</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rtl="0" fontAlgn="t"/>
                      <a:r>
                        <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rPr>
                        <a:t>96000</a:t>
                      </a:r>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just"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短期借款</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rtl="0" fontAlgn="t"/>
                      <a:r>
                        <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rPr>
                        <a:t>360000</a:t>
                      </a:r>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r>
              <a:tr h="249649">
                <a:tc>
                  <a:txBody>
                    <a:bodyPr/>
                    <a:lstStyle/>
                    <a:p>
                      <a:pPr algn="l"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交易性金融资产</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rtl="0" fontAlgn="t"/>
                      <a:r>
                        <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rPr>
                        <a:t>84000</a:t>
                      </a:r>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just"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应付票据</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r>
              <a:tr h="249649">
                <a:tc>
                  <a:txBody>
                    <a:bodyPr/>
                    <a:lstStyle/>
                    <a:p>
                      <a:pPr algn="l"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应收票据</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just"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应付账款</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rtl="0" fontAlgn="t"/>
                      <a:r>
                        <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rPr>
                        <a:t>91800</a:t>
                      </a:r>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r>
              <a:tr h="249649">
                <a:tc>
                  <a:txBody>
                    <a:bodyPr/>
                    <a:lstStyle/>
                    <a:p>
                      <a:pPr algn="l"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应收账款</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rtl="0" fontAlgn="t"/>
                      <a:r>
                        <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rPr>
                        <a:t>168000</a:t>
                      </a:r>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just"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预收账款</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rtl="0" fontAlgn="t"/>
                      <a:r>
                        <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rPr>
                        <a:t>36000</a:t>
                      </a:r>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r>
              <a:tr h="249649">
                <a:tc>
                  <a:txBody>
                    <a:bodyPr/>
                    <a:lstStyle/>
                    <a:p>
                      <a:pPr algn="l"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预付账款</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rtl="0" fontAlgn="t"/>
                      <a:r>
                        <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rPr>
                        <a:t>60000</a:t>
                      </a:r>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just"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其他应付款</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rtl="0" fontAlgn="t"/>
                      <a:r>
                        <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rPr>
                        <a:t>72000</a:t>
                      </a:r>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r>
              <a:tr h="249649">
                <a:tc>
                  <a:txBody>
                    <a:bodyPr/>
                    <a:lstStyle/>
                    <a:p>
                      <a:pPr algn="l"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其他应收款</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rtl="0" fontAlgn="t"/>
                      <a:r>
                        <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rPr>
                        <a:t>60000</a:t>
                      </a:r>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just"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应付职工薪酬</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rtl="0" fontAlgn="t"/>
                      <a:r>
                        <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rPr>
                        <a:t>208200</a:t>
                      </a:r>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r>
              <a:tr h="249649">
                <a:tc>
                  <a:txBody>
                    <a:bodyPr/>
                    <a:lstStyle/>
                    <a:p>
                      <a:pPr algn="l"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存货</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rtl="0" fontAlgn="t"/>
                      <a:r>
                        <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rPr>
                        <a:t>330000</a:t>
                      </a:r>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just"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应交税费</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rtl="0" fontAlgn="t"/>
                      <a:r>
                        <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rPr>
                        <a:t>360000</a:t>
                      </a:r>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r>
              <a:tr h="249649">
                <a:tc>
                  <a:txBody>
                    <a:bodyPr/>
                    <a:lstStyle/>
                    <a:p>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应收利息</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just"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应付股利</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rtl="0" fontAlgn="t"/>
                      <a:r>
                        <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rPr>
                        <a:t>120000</a:t>
                      </a:r>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r>
              <a:tr h="249649">
                <a:tc>
                  <a:txBody>
                    <a:bodyPr/>
                    <a:lstStyle/>
                    <a:p>
                      <a:pPr algn="l"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应收股利</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rtl="0" fontAlgn="t"/>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just"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应付利息</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rtl="0" fontAlgn="t"/>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r>
              <a:tr h="249649">
                <a:tc>
                  <a:txBody>
                    <a:bodyPr/>
                    <a:lstStyle/>
                    <a:p>
                      <a:pPr algn="l"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流动资产合计</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rtl="0" fontAlgn="t"/>
                      <a:r>
                        <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rPr>
                        <a:t>798000</a:t>
                      </a:r>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just"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r>
              <a:tr h="249649">
                <a:tc>
                  <a:txBody>
                    <a:bodyPr/>
                    <a:lstStyle/>
                    <a:p>
                      <a:pPr algn="l"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非流动资产：</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流动负债合计</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rtl="0" fontAlgn="t"/>
                      <a:r>
                        <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rPr>
                        <a:t>1248000</a:t>
                      </a:r>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r>
              <a:tr h="249649">
                <a:tc>
                  <a:txBody>
                    <a:bodyPr/>
                    <a:lstStyle/>
                    <a:p>
                      <a:pPr algn="l"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债权投资</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just"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非流动负债：</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r>
              <a:tr h="249649">
                <a:tc>
                  <a:txBody>
                    <a:bodyPr/>
                    <a:lstStyle/>
                    <a:p>
                      <a:pPr algn="l"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其他债权投资</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just"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长期借款</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rtl="0" fontAlgn="t"/>
                      <a:r>
                        <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rPr>
                        <a:t>384000</a:t>
                      </a:r>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r>
              <a:tr h="249649">
                <a:tc>
                  <a:txBody>
                    <a:bodyPr/>
                    <a:lstStyle/>
                    <a:p>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其他权益工具投资</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zh-CN" altLang="en-US" sz="1600" b="0" i="0" u="none" strike="noStrike" kern="120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just"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应付债券</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r>
              <a:tr h="249649">
                <a:tc>
                  <a:txBody>
                    <a:bodyPr/>
                    <a:lstStyle/>
                    <a:p>
                      <a:pPr algn="l"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长期股权投资</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rtl="0" fontAlgn="t"/>
                      <a:r>
                        <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rPr>
                        <a:t>1362000</a:t>
                      </a:r>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just"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长期应付款</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r>
              <a:tr h="249649">
                <a:tc>
                  <a:txBody>
                    <a:bodyPr/>
                    <a:lstStyle/>
                    <a:p>
                      <a:pPr algn="l"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固定资产</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rtl="0" fontAlgn="t"/>
                      <a:r>
                        <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rPr>
                        <a:t>3040000</a:t>
                      </a:r>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just"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非流动负债合计</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rtl="0" fontAlgn="t"/>
                      <a:r>
                        <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rPr>
                        <a:t>384000</a:t>
                      </a:r>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r>
              <a:tr h="249649">
                <a:tc>
                  <a:txBody>
                    <a:bodyPr/>
                    <a:lstStyle/>
                    <a:p>
                      <a:pPr algn="l"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在建工程</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负债合计</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rtl="0" fontAlgn="t"/>
                      <a:r>
                        <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rPr>
                        <a:t>1632000</a:t>
                      </a:r>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r>
              <a:tr h="249649">
                <a:tc>
                  <a:txBody>
                    <a:bodyPr/>
                    <a:lstStyle/>
                    <a:p>
                      <a:pPr algn="l"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固定资产清理</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just"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所有者权益：</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r>
              <a:tr h="249649">
                <a:tc>
                  <a:txBody>
                    <a:bodyPr/>
                    <a:lstStyle/>
                    <a:p>
                      <a:pPr algn="l"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无形资产</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rtl="0" fontAlgn="t"/>
                      <a:r>
                        <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rPr>
                        <a:t>180000</a:t>
                      </a:r>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just"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实收资本</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75000"/>
                      </a:schemeClr>
                    </a:solidFill>
                  </a:tcPr>
                </a:tc>
                <a:tc>
                  <a:txBody>
                    <a:bodyPr/>
                    <a:lstStyle/>
                    <a:p>
                      <a:pPr algn="r" rtl="0" fontAlgn="t"/>
                      <a:r>
                        <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rPr>
                        <a:t>1680000</a:t>
                      </a:r>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r>
              <a:tr h="249649">
                <a:tc>
                  <a:txBody>
                    <a:bodyPr/>
                    <a:lstStyle/>
                    <a:p>
                      <a:pPr algn="l"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长期待摊费用</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rtl="0" fontAlgn="t"/>
                      <a:r>
                        <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rPr>
                        <a:t>24000</a:t>
                      </a:r>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just"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资本公积</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75000"/>
                      </a:schemeClr>
                    </a:solidFill>
                  </a:tcPr>
                </a:tc>
                <a:tc>
                  <a:txBody>
                    <a:bodyPr/>
                    <a:lstStyle/>
                    <a:p>
                      <a:pPr algn="r"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r>
              <a:tr h="249649">
                <a:tc>
                  <a:txBody>
                    <a:bodyPr/>
                    <a:lstStyle/>
                    <a:p>
                      <a:pPr algn="l"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其他非流动资产</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just"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盈余公积</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75000"/>
                      </a:schemeClr>
                    </a:solidFill>
                  </a:tcPr>
                </a:tc>
                <a:tc>
                  <a:txBody>
                    <a:bodyPr/>
                    <a:lstStyle/>
                    <a:p>
                      <a:pPr algn="r" rtl="0" fontAlgn="t"/>
                      <a:r>
                        <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rPr>
                        <a:t>132480</a:t>
                      </a:r>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r>
              <a:tr h="249649">
                <a:tc>
                  <a:txBody>
                    <a:bodyPr/>
                    <a:lstStyle/>
                    <a:p>
                      <a:pPr algn="l"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非流动资产合计</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rtl="0" fontAlgn="t"/>
                      <a:r>
                        <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rPr>
                        <a:t>3606000</a:t>
                      </a:r>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just"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未分配利润</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75000"/>
                      </a:schemeClr>
                    </a:solidFill>
                  </a:tcPr>
                </a:tc>
                <a:tc>
                  <a:txBody>
                    <a:bodyPr/>
                    <a:lstStyle/>
                    <a:p>
                      <a:pPr algn="r" rtl="0" fontAlgn="t"/>
                      <a:r>
                        <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rPr>
                        <a:t>1959520</a:t>
                      </a:r>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r>
              <a:tr h="249649">
                <a:tc>
                  <a:txBody>
                    <a:bodyPr/>
                    <a:lstStyle/>
                    <a:p>
                      <a:pPr algn="l" rtl="0" fontAlgn="t"/>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rtl="0" fontAlgn="t"/>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just"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其他综合绽收益</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75000"/>
                      </a:schemeClr>
                    </a:solidFill>
                  </a:tcPr>
                </a:tc>
                <a:tc>
                  <a:txBody>
                    <a:bodyPr/>
                    <a:lstStyle/>
                    <a:p>
                      <a:pPr algn="r" rtl="0" fontAlgn="t"/>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r>
              <a:tr h="249649">
                <a:tc>
                  <a:txBody>
                    <a:bodyPr/>
                    <a:lstStyle/>
                    <a:p>
                      <a:pPr algn="l"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just"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所有者权益合计</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rtl="0" fontAlgn="t"/>
                      <a:r>
                        <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rPr>
                        <a:t>3772000</a:t>
                      </a:r>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r>
              <a:tr h="249649">
                <a:tc>
                  <a:txBody>
                    <a:bodyPr/>
                    <a:lstStyle/>
                    <a:p>
                      <a:pPr algn="just"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资产总计</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r" rtl="0" fontAlgn="t"/>
                      <a:r>
                        <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rPr>
                        <a:t>5404000</a:t>
                      </a:r>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just"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负债及所有者权益总计</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r" rtl="0" fontAlgn="t"/>
                      <a:r>
                        <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rPr>
                        <a:t>5404000</a:t>
                      </a:r>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r>
            </a:tbl>
          </a:graphicData>
        </a:graphic>
      </p:graphicFrame>
      <p:graphicFrame>
        <p:nvGraphicFramePr>
          <p:cNvPr id="4" name="表格 3"/>
          <p:cNvGraphicFramePr>
            <a:graphicFrameLocks noGrp="1"/>
          </p:cNvGraphicFramePr>
          <p:nvPr/>
        </p:nvGraphicFramePr>
        <p:xfrm>
          <a:off x="7459663" y="717550"/>
          <a:ext cx="4508500" cy="5486400"/>
        </p:xfrm>
        <a:graphic>
          <a:graphicData uri="http://schemas.openxmlformats.org/drawingml/2006/table">
            <a:tbl>
              <a:tblPr/>
              <a:tblGrid>
                <a:gridCol w="2887741"/>
                <a:gridCol w="615929"/>
                <a:gridCol w="1004830"/>
              </a:tblGrid>
              <a:tr h="180703">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ctr" rtl="0" fontAlgn="ctr"/>
                      <a:r>
                        <a:rPr lang="zh-CN" altLang="en-US" sz="1800" b="0" i="0" u="none" strike="noStrike" dirty="0">
                          <a:solidFill>
                            <a:srgbClr val="000000"/>
                          </a:solidFill>
                          <a:effectLst/>
                          <a:latin typeface="黑体" panose="02010609060101010101" pitchFamily="49" charset="-122"/>
                          <a:ea typeface="黑体" panose="02010609060101010101" pitchFamily="49" charset="-122"/>
                        </a:rPr>
                        <a:t> 项    目</a:t>
                      </a:r>
                      <a:endParaRPr lang="zh-CN" altLang="en-US" sz="1800" b="0" i="0" u="none" strike="noStrike" dirty="0">
                        <a:solidFill>
                          <a:srgbClr val="000000"/>
                        </a:solidFill>
                        <a:effectLst/>
                        <a:latin typeface="黑体" panose="02010609060101010101" pitchFamily="49" charset="-122"/>
                        <a:ea typeface="黑体" panose="02010609060101010101" pitchFamily="49" charset="-122"/>
                      </a:endParaRPr>
                    </a:p>
                  </a:txBody>
                  <a:tcPr marL="36002" marR="36002"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l" rtl="0" fontAlgn="ctr"/>
                      <a:r>
                        <a:rPr lang="zh-CN" altLang="en-US" sz="1800" b="0" i="0" u="none" strike="noStrike">
                          <a:solidFill>
                            <a:srgbClr val="000000"/>
                          </a:solidFill>
                          <a:effectLst/>
                          <a:latin typeface="黑体" panose="02010609060101010101" pitchFamily="49" charset="-122"/>
                          <a:ea typeface="黑体" panose="02010609060101010101" pitchFamily="49" charset="-122"/>
                        </a:rPr>
                        <a:t>行次</a:t>
                      </a:r>
                      <a:endParaRPr lang="zh-CN" altLang="en-US" sz="1800" b="0" i="0" u="none" strike="noStrike">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ctr" rtl="0" fontAlgn="ctr"/>
                      <a:r>
                        <a:rPr lang="zh-CN" altLang="en-US" sz="1600" b="0" i="0" u="none" strike="noStrike" dirty="0">
                          <a:solidFill>
                            <a:srgbClr val="000000"/>
                          </a:solidFill>
                          <a:effectLst/>
                          <a:latin typeface="黑体" panose="02010609060101010101" pitchFamily="49" charset="-122"/>
                          <a:ea typeface="黑体" panose="02010609060101010101" pitchFamily="49" charset="-122"/>
                        </a:rPr>
                        <a:t>金额</a:t>
                      </a:r>
                      <a:endParaRPr lang="zh-CN" altLang="en-US" sz="1600" b="0" i="0" u="none" strike="noStrike" dirty="0">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180703">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l" rtl="0" fontAlgn="ctr"/>
                      <a:r>
                        <a:rPr lang="zh-CN" altLang="en-US" sz="1800" b="0" i="0" u="none" strike="noStrike" dirty="0">
                          <a:solidFill>
                            <a:srgbClr val="0000FF"/>
                          </a:solidFill>
                          <a:effectLst/>
                          <a:latin typeface="黑体" panose="02010609060101010101" pitchFamily="49" charset="-122"/>
                          <a:ea typeface="黑体" panose="02010609060101010101" pitchFamily="49" charset="-122"/>
                        </a:rPr>
                        <a:t>一、营业收入</a:t>
                      </a:r>
                      <a:endParaRPr lang="zh-CN" altLang="en-US" sz="1800" b="0" i="0" u="none" strike="noStrike" dirty="0">
                        <a:solidFill>
                          <a:srgbClr val="0000FF"/>
                        </a:solidFill>
                        <a:effectLst/>
                        <a:latin typeface="黑体" panose="02010609060101010101" pitchFamily="49" charset="-122"/>
                        <a:ea typeface="黑体" panose="02010609060101010101" pitchFamily="49" charset="-122"/>
                      </a:endParaRPr>
                    </a:p>
                  </a:txBody>
                  <a:tcPr marL="36002" marR="36002"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l" rtl="0" fontAlgn="ctr"/>
                      <a:r>
                        <a:rPr lang="en-US" altLang="zh-CN" sz="1800" b="0" i="0" u="none" strike="noStrike">
                          <a:solidFill>
                            <a:srgbClr val="000000"/>
                          </a:solidFill>
                          <a:effectLst/>
                          <a:latin typeface="黑体" panose="02010609060101010101" pitchFamily="49" charset="-122"/>
                          <a:ea typeface="黑体" panose="02010609060101010101" pitchFamily="49" charset="-122"/>
                        </a:rPr>
                        <a:t>1</a:t>
                      </a:r>
                      <a:endParaRPr lang="en-US" altLang="zh-CN" sz="1800" b="0" i="0" u="none" strike="noStrike">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r" rtl="0" fontAlgn="ctr"/>
                      <a:r>
                        <a:rPr lang="en-US" altLang="zh-CN" sz="1800" b="0" i="0" u="none" strike="noStrike" dirty="0">
                          <a:solidFill>
                            <a:srgbClr val="000000"/>
                          </a:solidFill>
                          <a:effectLst/>
                          <a:latin typeface="黑体" panose="02010609060101010101" pitchFamily="49" charset="-122"/>
                          <a:ea typeface="黑体" panose="02010609060101010101" pitchFamily="49" charset="-122"/>
                        </a:rPr>
                        <a:t>9950000</a:t>
                      </a:r>
                      <a:endParaRPr lang="en-US" altLang="zh-CN" sz="1800" b="0" i="0" u="none" strike="noStrike" dirty="0">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180703">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l" rtl="0" fontAlgn="ctr"/>
                      <a:r>
                        <a:rPr lang="zh-CN" altLang="en-US" sz="1800" b="0" i="0" u="none" strike="noStrike" dirty="0">
                          <a:solidFill>
                            <a:srgbClr val="000000"/>
                          </a:solidFill>
                          <a:effectLst/>
                          <a:latin typeface="黑体" panose="02010609060101010101" pitchFamily="49" charset="-122"/>
                          <a:ea typeface="黑体" panose="02010609060101010101" pitchFamily="49" charset="-122"/>
                        </a:rPr>
                        <a:t>   减：营业成本</a:t>
                      </a:r>
                      <a:endParaRPr lang="zh-CN" altLang="en-US" sz="1800" b="0" i="0" u="none" strike="noStrike" dirty="0">
                        <a:solidFill>
                          <a:srgbClr val="000000"/>
                        </a:solidFill>
                        <a:effectLst/>
                        <a:latin typeface="黑体" panose="02010609060101010101" pitchFamily="49" charset="-122"/>
                        <a:ea typeface="黑体" panose="02010609060101010101" pitchFamily="49" charset="-122"/>
                      </a:endParaRPr>
                    </a:p>
                  </a:txBody>
                  <a:tcPr marL="36002" marR="36002"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l" rtl="0" fontAlgn="ctr"/>
                      <a:r>
                        <a:rPr lang="en-US" altLang="zh-CN" sz="1800" b="0" i="0" u="none" strike="noStrike">
                          <a:solidFill>
                            <a:srgbClr val="000000"/>
                          </a:solidFill>
                          <a:effectLst/>
                          <a:latin typeface="黑体" panose="02010609060101010101" pitchFamily="49" charset="-122"/>
                          <a:ea typeface="黑体" panose="02010609060101010101" pitchFamily="49" charset="-122"/>
                        </a:rPr>
                        <a:t>2</a:t>
                      </a:r>
                      <a:endParaRPr lang="en-US" altLang="zh-CN" sz="1800" b="0" i="0" u="none" strike="noStrike">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r" rtl="0" fontAlgn="ctr"/>
                      <a:r>
                        <a:rPr lang="en-US" altLang="zh-CN" sz="1800" b="0" i="0" u="none" strike="noStrike">
                          <a:solidFill>
                            <a:srgbClr val="000000"/>
                          </a:solidFill>
                          <a:effectLst/>
                          <a:latin typeface="黑体" panose="02010609060101010101" pitchFamily="49" charset="-122"/>
                          <a:ea typeface="黑体" panose="02010609060101010101" pitchFamily="49" charset="-122"/>
                        </a:rPr>
                        <a:t>4640000</a:t>
                      </a:r>
                      <a:endParaRPr lang="en-US" altLang="zh-CN" sz="1800" b="0" i="0" u="none" strike="noStrike">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180703">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l" rtl="0" fontAlgn="ctr"/>
                      <a:r>
                        <a:rPr lang="zh-CN" altLang="en-US" sz="1800" b="0" i="0" u="none" strike="noStrike" dirty="0">
                          <a:solidFill>
                            <a:srgbClr val="000000"/>
                          </a:solidFill>
                          <a:effectLst/>
                          <a:latin typeface="黑体" panose="02010609060101010101" pitchFamily="49" charset="-122"/>
                          <a:ea typeface="黑体" panose="02010609060101010101" pitchFamily="49" charset="-122"/>
                        </a:rPr>
                        <a:t>       税金及附加</a:t>
                      </a:r>
                      <a:endParaRPr lang="zh-CN" altLang="en-US" sz="1800" b="0" i="0" u="none" strike="noStrike" dirty="0">
                        <a:solidFill>
                          <a:srgbClr val="000000"/>
                        </a:solidFill>
                        <a:effectLst/>
                        <a:latin typeface="黑体" panose="02010609060101010101" pitchFamily="49" charset="-122"/>
                        <a:ea typeface="黑体" panose="02010609060101010101" pitchFamily="49" charset="-122"/>
                      </a:endParaRPr>
                    </a:p>
                  </a:txBody>
                  <a:tcPr marL="36002" marR="36002"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l" rtl="0" fontAlgn="ctr"/>
                      <a:r>
                        <a:rPr lang="en-US" altLang="zh-CN" sz="1800" b="0" i="0" u="none" strike="noStrike">
                          <a:solidFill>
                            <a:srgbClr val="000000"/>
                          </a:solidFill>
                          <a:effectLst/>
                          <a:latin typeface="黑体" panose="02010609060101010101" pitchFamily="49" charset="-122"/>
                          <a:ea typeface="黑体" panose="02010609060101010101" pitchFamily="49" charset="-122"/>
                        </a:rPr>
                        <a:t>3</a:t>
                      </a:r>
                      <a:endParaRPr lang="en-US" altLang="zh-CN" sz="1800" b="0" i="0" u="none" strike="noStrike">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r" rtl="0" fontAlgn="ctr"/>
                      <a:r>
                        <a:rPr lang="en-US" altLang="zh-CN" sz="1800" b="0" i="0" u="none" strike="noStrike">
                          <a:solidFill>
                            <a:srgbClr val="000000"/>
                          </a:solidFill>
                          <a:effectLst/>
                          <a:latin typeface="黑体" panose="02010609060101010101" pitchFamily="49" charset="-122"/>
                          <a:ea typeface="黑体" panose="02010609060101010101" pitchFamily="49" charset="-122"/>
                        </a:rPr>
                        <a:t>570000</a:t>
                      </a:r>
                      <a:endParaRPr lang="en-US" altLang="zh-CN" sz="1800" b="0" i="0" u="none" strike="noStrike">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180703">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l" rtl="0" fontAlgn="ctr"/>
                      <a:r>
                        <a:rPr lang="zh-CN" altLang="en-US" sz="1800" b="0" i="0" u="none" strike="noStrike" dirty="0">
                          <a:solidFill>
                            <a:srgbClr val="000000"/>
                          </a:solidFill>
                          <a:effectLst/>
                          <a:latin typeface="黑体" panose="02010609060101010101" pitchFamily="49" charset="-122"/>
                          <a:ea typeface="黑体" panose="02010609060101010101" pitchFamily="49" charset="-122"/>
                        </a:rPr>
                        <a:t>       销售费用</a:t>
                      </a:r>
                      <a:endParaRPr lang="zh-CN" altLang="en-US" sz="1800" b="0" i="0" u="none" strike="noStrike" dirty="0">
                        <a:solidFill>
                          <a:srgbClr val="000000"/>
                        </a:solidFill>
                        <a:effectLst/>
                        <a:latin typeface="黑体" panose="02010609060101010101" pitchFamily="49" charset="-122"/>
                        <a:ea typeface="黑体" panose="02010609060101010101" pitchFamily="49" charset="-122"/>
                      </a:endParaRPr>
                    </a:p>
                  </a:txBody>
                  <a:tcPr marL="36002" marR="36002"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l" rtl="0" fontAlgn="ctr"/>
                      <a:r>
                        <a:rPr lang="en-US" altLang="zh-CN" sz="1800" b="0" i="0" u="none" strike="noStrike">
                          <a:solidFill>
                            <a:srgbClr val="000000"/>
                          </a:solidFill>
                          <a:effectLst/>
                          <a:latin typeface="黑体" panose="02010609060101010101" pitchFamily="49" charset="-122"/>
                          <a:ea typeface="黑体" panose="02010609060101010101" pitchFamily="49" charset="-122"/>
                        </a:rPr>
                        <a:t>4</a:t>
                      </a:r>
                      <a:endParaRPr lang="en-US" altLang="zh-CN" sz="1800" b="0" i="0" u="none" strike="noStrike">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r" rtl="0" fontAlgn="ctr"/>
                      <a:r>
                        <a:rPr lang="en-US" altLang="zh-CN" sz="1800" b="0" i="0" u="none" strike="noStrike">
                          <a:solidFill>
                            <a:srgbClr val="000000"/>
                          </a:solidFill>
                          <a:effectLst/>
                          <a:latin typeface="黑体" panose="02010609060101010101" pitchFamily="49" charset="-122"/>
                          <a:ea typeface="黑体" panose="02010609060101010101" pitchFamily="49" charset="-122"/>
                        </a:rPr>
                        <a:t>570000</a:t>
                      </a:r>
                      <a:endParaRPr lang="en-US" altLang="zh-CN" sz="1800" b="0" i="0" u="none" strike="noStrike">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180703">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l" rtl="0" fontAlgn="ctr"/>
                      <a:r>
                        <a:rPr lang="zh-CN" altLang="en-US" sz="1800" b="0" i="0" u="none" strike="noStrike" dirty="0">
                          <a:solidFill>
                            <a:srgbClr val="000000"/>
                          </a:solidFill>
                          <a:effectLst/>
                          <a:latin typeface="黑体" panose="02010609060101010101" pitchFamily="49" charset="-122"/>
                          <a:ea typeface="黑体" panose="02010609060101010101" pitchFamily="49" charset="-122"/>
                        </a:rPr>
                        <a:t>       管理费用</a:t>
                      </a:r>
                      <a:endParaRPr lang="zh-CN" altLang="en-US" sz="1800" b="0" i="0" u="none" strike="noStrike" dirty="0">
                        <a:solidFill>
                          <a:srgbClr val="000000"/>
                        </a:solidFill>
                        <a:effectLst/>
                        <a:latin typeface="黑体" panose="02010609060101010101" pitchFamily="49" charset="-122"/>
                        <a:ea typeface="黑体" panose="02010609060101010101" pitchFamily="49" charset="-122"/>
                      </a:endParaRPr>
                    </a:p>
                  </a:txBody>
                  <a:tcPr marL="36002" marR="36002"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l" rtl="0" fontAlgn="ctr"/>
                      <a:r>
                        <a:rPr lang="en-US" altLang="zh-CN" sz="1800" b="0" i="0" u="none" strike="noStrike">
                          <a:solidFill>
                            <a:srgbClr val="000000"/>
                          </a:solidFill>
                          <a:effectLst/>
                          <a:latin typeface="黑体" panose="02010609060101010101" pitchFamily="49" charset="-122"/>
                          <a:ea typeface="黑体" panose="02010609060101010101" pitchFamily="49" charset="-122"/>
                        </a:rPr>
                        <a:t>7</a:t>
                      </a:r>
                      <a:endParaRPr lang="en-US" altLang="zh-CN" sz="1800" b="0" i="0" u="none" strike="noStrike">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r" rtl="0" fontAlgn="ctr"/>
                      <a:r>
                        <a:rPr lang="en-US" altLang="zh-CN" sz="1800" b="0" i="0" u="none" strike="noStrike">
                          <a:solidFill>
                            <a:srgbClr val="000000"/>
                          </a:solidFill>
                          <a:effectLst/>
                          <a:latin typeface="黑体" panose="02010609060101010101" pitchFamily="49" charset="-122"/>
                          <a:ea typeface="黑体" panose="02010609060101010101" pitchFamily="49" charset="-122"/>
                        </a:rPr>
                        <a:t>750000</a:t>
                      </a:r>
                      <a:endParaRPr lang="en-US" altLang="zh-CN" sz="1800" b="0" i="0" u="none" strike="noStrike">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180703">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l" rtl="0" fontAlgn="ctr"/>
                      <a:r>
                        <a:rPr lang="zh-CN" altLang="en-US" sz="1800" b="0" i="0" u="none" strike="noStrike" dirty="0">
                          <a:solidFill>
                            <a:srgbClr val="000000"/>
                          </a:solidFill>
                          <a:effectLst/>
                          <a:latin typeface="黑体" panose="02010609060101010101" pitchFamily="49" charset="-122"/>
                          <a:ea typeface="黑体" panose="02010609060101010101" pitchFamily="49" charset="-122"/>
                        </a:rPr>
                        <a:t>       财务费用</a:t>
                      </a:r>
                      <a:endParaRPr lang="zh-CN" altLang="en-US" sz="1800" b="0" i="0" u="none" strike="noStrike" dirty="0">
                        <a:solidFill>
                          <a:srgbClr val="000000"/>
                        </a:solidFill>
                        <a:effectLst/>
                        <a:latin typeface="黑体" panose="02010609060101010101" pitchFamily="49" charset="-122"/>
                        <a:ea typeface="黑体" panose="02010609060101010101" pitchFamily="49" charset="-122"/>
                      </a:endParaRPr>
                    </a:p>
                  </a:txBody>
                  <a:tcPr marL="36002" marR="36002"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l" rtl="0" fontAlgn="ctr"/>
                      <a:r>
                        <a:rPr lang="en-US" altLang="zh-CN" sz="1800" b="0" i="0" u="none" strike="noStrike">
                          <a:solidFill>
                            <a:srgbClr val="000000"/>
                          </a:solidFill>
                          <a:effectLst/>
                          <a:latin typeface="黑体" panose="02010609060101010101" pitchFamily="49" charset="-122"/>
                          <a:ea typeface="黑体" panose="02010609060101010101" pitchFamily="49" charset="-122"/>
                        </a:rPr>
                        <a:t>9</a:t>
                      </a:r>
                      <a:endParaRPr lang="en-US" altLang="zh-CN" sz="1800" b="0" i="0" u="none" strike="noStrike">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r" rtl="0" fontAlgn="ctr"/>
                      <a:r>
                        <a:rPr lang="en-US" altLang="zh-CN" sz="1800" b="0" i="0" u="none" strike="noStrike">
                          <a:solidFill>
                            <a:srgbClr val="000000"/>
                          </a:solidFill>
                          <a:effectLst/>
                          <a:latin typeface="黑体" panose="02010609060101010101" pitchFamily="49" charset="-122"/>
                          <a:ea typeface="黑体" panose="02010609060101010101" pitchFamily="49" charset="-122"/>
                        </a:rPr>
                        <a:t>330000</a:t>
                      </a:r>
                      <a:endParaRPr lang="en-US" altLang="zh-CN" sz="1800" b="0" i="0" u="none" strike="noStrike">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180703">
                <a:tc>
                  <a:txBody>
                    <a:bodyPr/>
                    <a:lstStyle/>
                    <a:p>
                      <a:pPr algn="l" rtl="0" fontAlgn="ctr"/>
                      <a:r>
                        <a:rPr lang="zh-CN" altLang="en-US" sz="1800" b="0" i="0" u="none" strike="noStrike" dirty="0">
                          <a:solidFill>
                            <a:srgbClr val="000000"/>
                          </a:solidFill>
                          <a:effectLst/>
                          <a:latin typeface="黑体" panose="02010609060101010101" pitchFamily="49" charset="-122"/>
                          <a:ea typeface="黑体" panose="02010609060101010101" pitchFamily="49" charset="-122"/>
                        </a:rPr>
                        <a:t>       研发费用</a:t>
                      </a:r>
                      <a:endParaRPr lang="zh-CN" altLang="en-US" sz="1800" b="0" i="0" u="none" strike="noStrike" dirty="0">
                        <a:solidFill>
                          <a:srgbClr val="000000"/>
                        </a:solidFill>
                        <a:effectLst/>
                        <a:latin typeface="黑体" panose="02010609060101010101" pitchFamily="49" charset="-122"/>
                        <a:ea typeface="黑体" panose="02010609060101010101" pitchFamily="49" charset="-122"/>
                      </a:endParaRPr>
                    </a:p>
                  </a:txBody>
                  <a:tcPr marL="36002" marR="36002"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endParaRPr lang="en-US" altLang="zh-CN" sz="1800" b="0" i="0" u="none" strike="noStrike">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altLang="zh-CN" sz="1800" b="0" i="0" u="none" strike="noStrike" dirty="0">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180703">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l" rtl="0" fontAlgn="ctr"/>
                      <a:r>
                        <a:rPr lang="zh-CN" altLang="en-US" sz="1800" b="0" i="0" u="none" strike="noStrike" dirty="0">
                          <a:solidFill>
                            <a:srgbClr val="000000"/>
                          </a:solidFill>
                          <a:effectLst/>
                          <a:latin typeface="黑体" panose="02010609060101010101" pitchFamily="49" charset="-122"/>
                          <a:ea typeface="黑体" panose="02010609060101010101" pitchFamily="49" charset="-122"/>
                        </a:rPr>
                        <a:t>       资产减值损失</a:t>
                      </a:r>
                      <a:endParaRPr lang="zh-CN" altLang="en-US" sz="1800" b="0" i="0" u="none" strike="noStrike" dirty="0">
                        <a:solidFill>
                          <a:srgbClr val="000000"/>
                        </a:solidFill>
                        <a:effectLst/>
                        <a:latin typeface="黑体" panose="02010609060101010101" pitchFamily="49" charset="-122"/>
                        <a:ea typeface="黑体" panose="02010609060101010101" pitchFamily="49" charset="-122"/>
                      </a:endParaRPr>
                    </a:p>
                  </a:txBody>
                  <a:tcPr marL="36002" marR="36002"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l" rtl="0" fontAlgn="ctr"/>
                      <a:r>
                        <a:rPr lang="en-US" altLang="zh-CN" sz="1800" b="0" i="0" u="none" strike="noStrike">
                          <a:solidFill>
                            <a:srgbClr val="000000"/>
                          </a:solidFill>
                          <a:effectLst/>
                          <a:latin typeface="黑体" panose="02010609060101010101" pitchFamily="49" charset="-122"/>
                          <a:ea typeface="黑体" panose="02010609060101010101" pitchFamily="49" charset="-122"/>
                        </a:rPr>
                        <a:t>10</a:t>
                      </a:r>
                      <a:endParaRPr lang="en-US" altLang="zh-CN" sz="1800" b="0" i="0" u="none" strike="noStrike">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r" fontAlgn="ctr"/>
                      <a:r>
                        <a:rPr lang="zh-CN" altLang="en-US" sz="1800" b="0" i="0" u="none" strike="noStrike">
                          <a:solidFill>
                            <a:srgbClr val="000000"/>
                          </a:solidFill>
                          <a:effectLst/>
                          <a:latin typeface="黑体" panose="02010609060101010101" pitchFamily="49" charset="-122"/>
                          <a:ea typeface="黑体" panose="02010609060101010101" pitchFamily="49" charset="-122"/>
                        </a:rPr>
                        <a:t>　</a:t>
                      </a:r>
                      <a:endParaRPr lang="zh-CN" altLang="en-US" sz="1800" b="0" i="0" u="none" strike="noStrike">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180703">
                <a:tc>
                  <a:txBody>
                    <a:bodyPr/>
                    <a:lstStyle/>
                    <a:p>
                      <a:pPr algn="l" rtl="0" fontAlgn="ctr"/>
                      <a:r>
                        <a:rPr lang="zh-CN" altLang="en-US" sz="1800" b="0" i="0" u="none" strike="noStrike" dirty="0">
                          <a:solidFill>
                            <a:srgbClr val="000000"/>
                          </a:solidFill>
                          <a:effectLst/>
                          <a:latin typeface="黑体" panose="02010609060101010101" pitchFamily="49" charset="-122"/>
                          <a:ea typeface="黑体" panose="02010609060101010101" pitchFamily="49" charset="-122"/>
                        </a:rPr>
                        <a:t>       信用减值损失</a:t>
                      </a:r>
                      <a:endParaRPr lang="zh-CN" altLang="en-US" sz="1800" b="0" i="0" u="none" strike="noStrike" dirty="0">
                        <a:solidFill>
                          <a:srgbClr val="000000"/>
                        </a:solidFill>
                        <a:effectLst/>
                        <a:latin typeface="黑体" panose="02010609060101010101" pitchFamily="49" charset="-122"/>
                        <a:ea typeface="黑体" panose="02010609060101010101" pitchFamily="49" charset="-122"/>
                      </a:endParaRPr>
                    </a:p>
                  </a:txBody>
                  <a:tcPr marL="36002" marR="36002"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endParaRPr lang="en-US" altLang="zh-CN" sz="1800" b="0" i="0" u="none" strike="noStrike">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endParaRPr lang="zh-CN" altLang="en-US" sz="1800" b="0" i="0" u="none" strike="noStrike" dirty="0">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180703">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l" rtl="0" fontAlgn="ctr"/>
                      <a:r>
                        <a:rPr lang="zh-CN" altLang="en-US" sz="1800" b="0" i="0" u="none" strike="noStrike" dirty="0">
                          <a:solidFill>
                            <a:srgbClr val="000000"/>
                          </a:solidFill>
                          <a:effectLst/>
                          <a:latin typeface="黑体" panose="02010609060101010101" pitchFamily="49" charset="-122"/>
                          <a:ea typeface="黑体" panose="02010609060101010101" pitchFamily="49" charset="-122"/>
                        </a:rPr>
                        <a:t>  加：公允价值变动收益</a:t>
                      </a:r>
                      <a:endParaRPr lang="zh-CN" altLang="en-US" sz="1800" b="0" i="0" u="none" strike="noStrike" dirty="0">
                        <a:solidFill>
                          <a:srgbClr val="000000"/>
                        </a:solidFill>
                        <a:effectLst/>
                        <a:latin typeface="黑体" panose="02010609060101010101" pitchFamily="49" charset="-122"/>
                        <a:ea typeface="黑体" panose="02010609060101010101" pitchFamily="49" charset="-122"/>
                      </a:endParaRPr>
                    </a:p>
                  </a:txBody>
                  <a:tcPr marL="36002" marR="36002"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l" rtl="0" fontAlgn="ctr"/>
                      <a:r>
                        <a:rPr lang="en-US" altLang="zh-CN" sz="1800" b="0" i="0" u="none" strike="noStrike" dirty="0">
                          <a:solidFill>
                            <a:srgbClr val="000000"/>
                          </a:solidFill>
                          <a:effectLst/>
                          <a:latin typeface="黑体" panose="02010609060101010101" pitchFamily="49" charset="-122"/>
                          <a:ea typeface="黑体" panose="02010609060101010101" pitchFamily="49" charset="-122"/>
                        </a:rPr>
                        <a:t>11</a:t>
                      </a:r>
                      <a:endParaRPr lang="en-US" altLang="zh-CN" sz="1800" b="0" i="0" u="none" strike="noStrike" dirty="0">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r" fontAlgn="ctr"/>
                      <a:r>
                        <a:rPr lang="zh-CN" altLang="en-US" sz="1800" b="0" i="0" u="none" strike="noStrike">
                          <a:solidFill>
                            <a:srgbClr val="000000"/>
                          </a:solidFill>
                          <a:effectLst/>
                          <a:latin typeface="黑体" panose="02010609060101010101" pitchFamily="49" charset="-122"/>
                          <a:ea typeface="黑体" panose="02010609060101010101" pitchFamily="49" charset="-122"/>
                        </a:rPr>
                        <a:t>　</a:t>
                      </a:r>
                      <a:endParaRPr lang="zh-CN" altLang="en-US" sz="1800" b="0" i="0" u="none" strike="noStrike">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180703">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l" rtl="0" fontAlgn="ctr"/>
                      <a:r>
                        <a:rPr lang="zh-CN" altLang="en-US" sz="1800" b="0" i="0" u="none" strike="noStrike" dirty="0">
                          <a:solidFill>
                            <a:srgbClr val="000000"/>
                          </a:solidFill>
                          <a:effectLst/>
                          <a:latin typeface="黑体" panose="02010609060101010101" pitchFamily="49" charset="-122"/>
                          <a:ea typeface="黑体" panose="02010609060101010101" pitchFamily="49" charset="-122"/>
                        </a:rPr>
                        <a:t>       投资收益</a:t>
                      </a:r>
                      <a:endParaRPr lang="zh-CN" altLang="en-US" sz="1800" b="0" i="0" u="none" strike="noStrike" dirty="0">
                        <a:solidFill>
                          <a:srgbClr val="000000"/>
                        </a:solidFill>
                        <a:effectLst/>
                        <a:latin typeface="黑体" panose="02010609060101010101" pitchFamily="49" charset="-122"/>
                        <a:ea typeface="黑体" panose="02010609060101010101" pitchFamily="49" charset="-122"/>
                      </a:endParaRPr>
                    </a:p>
                  </a:txBody>
                  <a:tcPr marL="36002" marR="36002"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l" rtl="0" fontAlgn="ctr"/>
                      <a:r>
                        <a:rPr lang="en-US" altLang="zh-CN" sz="1800" b="0" i="0" u="none" strike="noStrike" dirty="0">
                          <a:solidFill>
                            <a:srgbClr val="000000"/>
                          </a:solidFill>
                          <a:effectLst/>
                          <a:latin typeface="黑体" panose="02010609060101010101" pitchFamily="49" charset="-122"/>
                          <a:ea typeface="黑体" panose="02010609060101010101" pitchFamily="49" charset="-122"/>
                        </a:rPr>
                        <a:t>14</a:t>
                      </a:r>
                      <a:endParaRPr lang="en-US" altLang="zh-CN" sz="1800" b="0" i="0" u="none" strike="noStrike" dirty="0">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r" rtl="0" fontAlgn="ctr"/>
                      <a:r>
                        <a:rPr lang="en-US" altLang="zh-CN" sz="1800" b="0" i="0" u="none" strike="noStrike">
                          <a:solidFill>
                            <a:srgbClr val="000000"/>
                          </a:solidFill>
                          <a:effectLst/>
                          <a:latin typeface="黑体" panose="02010609060101010101" pitchFamily="49" charset="-122"/>
                          <a:ea typeface="黑体" panose="02010609060101010101" pitchFamily="49" charset="-122"/>
                        </a:rPr>
                        <a:t>600000</a:t>
                      </a:r>
                      <a:endParaRPr lang="en-US" altLang="zh-CN" sz="1800" b="0" i="0" u="none" strike="noStrike">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180703">
                <a:tc>
                  <a:txBody>
                    <a:bodyPr/>
                    <a:lstStyle/>
                    <a:p>
                      <a:pPr algn="l" rtl="0" fontAlgn="ctr"/>
                      <a:r>
                        <a:rPr lang="en-US" altLang="zh-CN" sz="1800" b="0" i="0" u="none" strike="noStrike" dirty="0">
                          <a:solidFill>
                            <a:srgbClr val="000000"/>
                          </a:solidFill>
                          <a:effectLst/>
                          <a:latin typeface="黑体" panose="02010609060101010101" pitchFamily="49" charset="-122"/>
                          <a:ea typeface="黑体" panose="02010609060101010101" pitchFamily="49" charset="-122"/>
                        </a:rPr>
                        <a:t>       </a:t>
                      </a:r>
                      <a:r>
                        <a:rPr lang="zh-CN" altLang="en-US" sz="1800" b="0" i="0" u="none" strike="noStrike" dirty="0">
                          <a:solidFill>
                            <a:srgbClr val="000000"/>
                          </a:solidFill>
                          <a:effectLst/>
                          <a:latin typeface="黑体" panose="02010609060101010101" pitchFamily="49" charset="-122"/>
                          <a:ea typeface="黑体" panose="02010609060101010101" pitchFamily="49" charset="-122"/>
                        </a:rPr>
                        <a:t>资产处置收益</a:t>
                      </a:r>
                      <a:endParaRPr lang="zh-CN" altLang="en-US" sz="1800" b="0" i="0" u="none" strike="noStrike" dirty="0">
                        <a:solidFill>
                          <a:srgbClr val="000000"/>
                        </a:solidFill>
                        <a:effectLst/>
                        <a:latin typeface="黑体" panose="02010609060101010101" pitchFamily="49" charset="-122"/>
                        <a:ea typeface="黑体" panose="02010609060101010101" pitchFamily="49" charset="-122"/>
                      </a:endParaRPr>
                    </a:p>
                  </a:txBody>
                  <a:tcPr marL="36002" marR="36002"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endParaRPr lang="en-US" altLang="zh-CN" sz="1800" b="0" i="0" u="none" strike="noStrike" dirty="0">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altLang="zh-CN" sz="1800" b="0" i="0" u="none" strike="noStrike" dirty="0">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180703">
                <a:tc>
                  <a:txBody>
                    <a:bodyPr/>
                    <a:lstStyle/>
                    <a:p>
                      <a:pPr algn="l" rtl="0" fontAlgn="ctr"/>
                      <a:r>
                        <a:rPr lang="zh-CN" altLang="en-US" sz="1800" b="0" i="0" u="none" strike="noStrike" dirty="0">
                          <a:solidFill>
                            <a:srgbClr val="000000"/>
                          </a:solidFill>
                          <a:effectLst/>
                          <a:latin typeface="黑体" panose="02010609060101010101" pitchFamily="49" charset="-122"/>
                          <a:ea typeface="黑体" panose="02010609060101010101" pitchFamily="49" charset="-122"/>
                        </a:rPr>
                        <a:t>       其他收益</a:t>
                      </a:r>
                      <a:endParaRPr lang="zh-CN" altLang="en-US" sz="1800" b="0" i="0" u="none" strike="noStrike" dirty="0">
                        <a:solidFill>
                          <a:srgbClr val="000000"/>
                        </a:solidFill>
                        <a:effectLst/>
                        <a:latin typeface="黑体" panose="02010609060101010101" pitchFamily="49" charset="-122"/>
                        <a:ea typeface="黑体" panose="02010609060101010101" pitchFamily="49" charset="-122"/>
                      </a:endParaRPr>
                    </a:p>
                  </a:txBody>
                  <a:tcPr marL="36002" marR="36002"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endParaRPr lang="en-US" altLang="zh-CN" sz="1800" b="0" i="0" u="none" strike="noStrike" dirty="0">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altLang="zh-CN" sz="1800" b="0" i="0" u="none" strike="noStrike" dirty="0">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180703">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l" rtl="0" fontAlgn="ctr"/>
                      <a:r>
                        <a:rPr lang="zh-CN" altLang="en-US" sz="1800" b="0" i="0" u="none" strike="noStrike">
                          <a:solidFill>
                            <a:srgbClr val="0000FF"/>
                          </a:solidFill>
                          <a:effectLst/>
                          <a:latin typeface="黑体" panose="02010609060101010101" pitchFamily="49" charset="-122"/>
                          <a:ea typeface="黑体" panose="02010609060101010101" pitchFamily="49" charset="-122"/>
                        </a:rPr>
                        <a:t>二、营业利润</a:t>
                      </a:r>
                      <a:endParaRPr lang="zh-CN" altLang="en-US" sz="1800" b="0" i="0" u="none" strike="noStrike">
                        <a:solidFill>
                          <a:srgbClr val="0000FF"/>
                        </a:solidFill>
                        <a:effectLst/>
                        <a:latin typeface="黑体" panose="02010609060101010101" pitchFamily="49" charset="-122"/>
                        <a:ea typeface="黑体" panose="02010609060101010101" pitchFamily="49" charset="-122"/>
                      </a:endParaRPr>
                    </a:p>
                  </a:txBody>
                  <a:tcPr marL="36002" marR="36002"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l" rtl="0" fontAlgn="ctr"/>
                      <a:r>
                        <a:rPr lang="en-US" altLang="zh-CN" sz="1800" b="0" i="0" u="none" strike="noStrike" dirty="0">
                          <a:solidFill>
                            <a:srgbClr val="000000"/>
                          </a:solidFill>
                          <a:effectLst/>
                          <a:latin typeface="黑体" panose="02010609060101010101" pitchFamily="49" charset="-122"/>
                          <a:ea typeface="黑体" panose="02010609060101010101" pitchFamily="49" charset="-122"/>
                        </a:rPr>
                        <a:t>15</a:t>
                      </a:r>
                      <a:endParaRPr lang="en-US" altLang="zh-CN" sz="1800" b="0" i="0" u="none" strike="noStrike" dirty="0">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r" rtl="0" fontAlgn="ctr"/>
                      <a:r>
                        <a:rPr lang="en-US" altLang="zh-CN" sz="1800" b="0" i="0" u="none" strike="noStrike" dirty="0">
                          <a:solidFill>
                            <a:srgbClr val="000000"/>
                          </a:solidFill>
                          <a:effectLst/>
                          <a:latin typeface="黑体" panose="02010609060101010101" pitchFamily="49" charset="-122"/>
                          <a:ea typeface="黑体" panose="02010609060101010101" pitchFamily="49" charset="-122"/>
                        </a:rPr>
                        <a:t>3690000</a:t>
                      </a:r>
                      <a:endParaRPr lang="en-US" altLang="zh-CN" sz="1800" b="0" i="0" u="none" strike="noStrike" dirty="0">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180703">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l" rtl="0" fontAlgn="ctr"/>
                      <a:r>
                        <a:rPr lang="zh-CN" altLang="en-US" sz="1800" b="0" i="0" u="none" strike="noStrike">
                          <a:solidFill>
                            <a:srgbClr val="000000"/>
                          </a:solidFill>
                          <a:effectLst/>
                          <a:latin typeface="黑体" panose="02010609060101010101" pitchFamily="49" charset="-122"/>
                          <a:ea typeface="黑体" panose="02010609060101010101" pitchFamily="49" charset="-122"/>
                        </a:rPr>
                        <a:t>    加：营业外收入</a:t>
                      </a:r>
                      <a:endParaRPr lang="zh-CN" altLang="en-US" sz="1800" b="0" i="0" u="none" strike="noStrike">
                        <a:solidFill>
                          <a:srgbClr val="000000"/>
                        </a:solidFill>
                        <a:effectLst/>
                        <a:latin typeface="黑体" panose="02010609060101010101" pitchFamily="49" charset="-122"/>
                        <a:ea typeface="黑体" panose="02010609060101010101" pitchFamily="49" charset="-122"/>
                      </a:endParaRPr>
                    </a:p>
                  </a:txBody>
                  <a:tcPr marL="36002" marR="36002"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l" rtl="0" fontAlgn="ctr"/>
                      <a:r>
                        <a:rPr lang="en-US" altLang="zh-CN" sz="1800" b="0" i="0" u="none" strike="noStrike">
                          <a:solidFill>
                            <a:srgbClr val="000000"/>
                          </a:solidFill>
                          <a:effectLst/>
                          <a:latin typeface="黑体" panose="02010609060101010101" pitchFamily="49" charset="-122"/>
                          <a:ea typeface="黑体" panose="02010609060101010101" pitchFamily="49" charset="-122"/>
                        </a:rPr>
                        <a:t>16</a:t>
                      </a:r>
                      <a:endParaRPr lang="en-US" altLang="zh-CN" sz="1800" b="0" i="0" u="none" strike="noStrike">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r" rtl="0" fontAlgn="ctr"/>
                      <a:r>
                        <a:rPr lang="en-US" altLang="zh-CN" sz="1800" b="0" i="0" u="none" strike="noStrike" dirty="0">
                          <a:solidFill>
                            <a:srgbClr val="000000"/>
                          </a:solidFill>
                          <a:effectLst/>
                          <a:latin typeface="黑体" panose="02010609060101010101" pitchFamily="49" charset="-122"/>
                          <a:ea typeface="黑体" panose="02010609060101010101" pitchFamily="49" charset="-122"/>
                        </a:rPr>
                        <a:t>180000</a:t>
                      </a:r>
                      <a:endParaRPr lang="en-US" altLang="zh-CN" sz="1800" b="0" i="0" u="none" strike="noStrike" dirty="0">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180703">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l" rtl="0" fontAlgn="ctr"/>
                      <a:r>
                        <a:rPr lang="zh-CN" altLang="en-US" sz="1800" b="0" i="0" u="none" strike="noStrike">
                          <a:solidFill>
                            <a:srgbClr val="000000"/>
                          </a:solidFill>
                          <a:effectLst/>
                          <a:latin typeface="黑体" panose="02010609060101010101" pitchFamily="49" charset="-122"/>
                          <a:ea typeface="黑体" panose="02010609060101010101" pitchFamily="49" charset="-122"/>
                        </a:rPr>
                        <a:t>    减：营业外支出</a:t>
                      </a:r>
                      <a:endParaRPr lang="zh-CN" altLang="en-US" sz="1800" b="0" i="0" u="none" strike="noStrike">
                        <a:solidFill>
                          <a:srgbClr val="000000"/>
                        </a:solidFill>
                        <a:effectLst/>
                        <a:latin typeface="黑体" panose="02010609060101010101" pitchFamily="49" charset="-122"/>
                        <a:ea typeface="黑体" panose="02010609060101010101" pitchFamily="49" charset="-122"/>
                      </a:endParaRPr>
                    </a:p>
                  </a:txBody>
                  <a:tcPr marL="36002" marR="36002"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l" rtl="0" fontAlgn="ctr"/>
                      <a:r>
                        <a:rPr lang="en-US" altLang="zh-CN" sz="1800" b="0" i="0" u="none" strike="noStrike">
                          <a:solidFill>
                            <a:srgbClr val="000000"/>
                          </a:solidFill>
                          <a:effectLst/>
                          <a:latin typeface="黑体" panose="02010609060101010101" pitchFamily="49" charset="-122"/>
                          <a:ea typeface="黑体" panose="02010609060101010101" pitchFamily="49" charset="-122"/>
                        </a:rPr>
                        <a:t>17</a:t>
                      </a:r>
                      <a:endParaRPr lang="en-US" altLang="zh-CN" sz="1800" b="0" i="0" u="none" strike="noStrike">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r" rtl="0" fontAlgn="ctr"/>
                      <a:r>
                        <a:rPr lang="en-US" altLang="zh-CN" sz="1800" b="0" i="0" u="none" strike="noStrike" dirty="0">
                          <a:solidFill>
                            <a:srgbClr val="000000"/>
                          </a:solidFill>
                          <a:effectLst/>
                          <a:latin typeface="黑体" panose="02010609060101010101" pitchFamily="49" charset="-122"/>
                          <a:ea typeface="黑体" panose="02010609060101010101" pitchFamily="49" charset="-122"/>
                        </a:rPr>
                        <a:t>72000</a:t>
                      </a:r>
                      <a:endParaRPr lang="en-US" altLang="zh-CN" sz="1800" b="0" i="0" u="none" strike="noStrike" dirty="0">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180703">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l" rtl="0" fontAlgn="ctr"/>
                      <a:r>
                        <a:rPr lang="zh-CN" altLang="en-US" sz="1800" b="0" i="0" u="none" strike="noStrike">
                          <a:solidFill>
                            <a:srgbClr val="0000FF"/>
                          </a:solidFill>
                          <a:effectLst/>
                          <a:latin typeface="黑体" panose="02010609060101010101" pitchFamily="49" charset="-122"/>
                          <a:ea typeface="黑体" panose="02010609060101010101" pitchFamily="49" charset="-122"/>
                        </a:rPr>
                        <a:t>三、利润总额</a:t>
                      </a:r>
                      <a:endParaRPr lang="zh-CN" altLang="en-US" sz="1800" b="0" i="0" u="none" strike="noStrike">
                        <a:solidFill>
                          <a:srgbClr val="0000FF"/>
                        </a:solidFill>
                        <a:effectLst/>
                        <a:latin typeface="黑体" panose="02010609060101010101" pitchFamily="49" charset="-122"/>
                        <a:ea typeface="黑体" panose="02010609060101010101" pitchFamily="49" charset="-122"/>
                      </a:endParaRPr>
                    </a:p>
                  </a:txBody>
                  <a:tcPr marL="36002" marR="36002"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l" rtl="0" fontAlgn="ctr"/>
                      <a:r>
                        <a:rPr lang="en-US" altLang="zh-CN" sz="1800" b="0" i="0" u="none" strike="noStrike">
                          <a:solidFill>
                            <a:srgbClr val="000000"/>
                          </a:solidFill>
                          <a:effectLst/>
                          <a:latin typeface="黑体" panose="02010609060101010101" pitchFamily="49" charset="-122"/>
                          <a:ea typeface="黑体" panose="02010609060101010101" pitchFamily="49" charset="-122"/>
                        </a:rPr>
                        <a:t>20</a:t>
                      </a:r>
                      <a:endParaRPr lang="en-US" altLang="zh-CN" sz="1800" b="0" i="0" u="none" strike="noStrike">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r" rtl="0" fontAlgn="ctr"/>
                      <a:r>
                        <a:rPr lang="en-US" altLang="zh-CN" sz="1800" b="0" i="0" u="none" strike="noStrike" dirty="0">
                          <a:solidFill>
                            <a:srgbClr val="000000"/>
                          </a:solidFill>
                          <a:effectLst/>
                          <a:latin typeface="黑体" panose="02010609060101010101" pitchFamily="49" charset="-122"/>
                          <a:ea typeface="黑体" panose="02010609060101010101" pitchFamily="49" charset="-122"/>
                        </a:rPr>
                        <a:t>3798000</a:t>
                      </a:r>
                      <a:endParaRPr lang="en-US" altLang="zh-CN" sz="1800" b="0" i="0" u="none" strike="noStrike" dirty="0">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04254">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l" rtl="0" fontAlgn="ctr"/>
                      <a:r>
                        <a:rPr lang="zh-CN" altLang="en-US" sz="1800" b="0" i="0" u="none" strike="noStrike">
                          <a:solidFill>
                            <a:srgbClr val="000000"/>
                          </a:solidFill>
                          <a:effectLst/>
                          <a:latin typeface="黑体" panose="02010609060101010101" pitchFamily="49" charset="-122"/>
                          <a:ea typeface="黑体" panose="02010609060101010101" pitchFamily="49" charset="-122"/>
                        </a:rPr>
                        <a:t>    减：所得税费用</a:t>
                      </a:r>
                      <a:endParaRPr lang="zh-CN" altLang="en-US" sz="1800" b="0" i="0" u="none" strike="noStrike">
                        <a:solidFill>
                          <a:srgbClr val="000000"/>
                        </a:solidFill>
                        <a:effectLst/>
                        <a:latin typeface="黑体" panose="02010609060101010101" pitchFamily="49" charset="-122"/>
                        <a:ea typeface="黑体" panose="02010609060101010101" pitchFamily="49" charset="-122"/>
                      </a:endParaRPr>
                    </a:p>
                  </a:txBody>
                  <a:tcPr marL="36002" marR="36002"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l" rtl="0" fontAlgn="ctr"/>
                      <a:r>
                        <a:rPr lang="en-US" altLang="zh-CN" sz="1800" b="0" i="0" u="none" strike="noStrike">
                          <a:solidFill>
                            <a:srgbClr val="000000"/>
                          </a:solidFill>
                          <a:effectLst/>
                          <a:latin typeface="黑体" panose="02010609060101010101" pitchFamily="49" charset="-122"/>
                          <a:ea typeface="黑体" panose="02010609060101010101" pitchFamily="49" charset="-122"/>
                        </a:rPr>
                        <a:t>22</a:t>
                      </a:r>
                      <a:endParaRPr lang="en-US" altLang="zh-CN" sz="1800" b="0" i="0" u="none" strike="noStrike">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r" rtl="0" fontAlgn="ctr"/>
                      <a:r>
                        <a:rPr lang="en-US" altLang="zh-CN" sz="1800" b="0" i="0" u="none" strike="noStrike" dirty="0">
                          <a:solidFill>
                            <a:srgbClr val="000000"/>
                          </a:solidFill>
                          <a:effectLst/>
                          <a:latin typeface="黑体" panose="02010609060101010101" pitchFamily="49" charset="-122"/>
                          <a:ea typeface="黑体" panose="02010609060101010101" pitchFamily="49" charset="-122"/>
                        </a:rPr>
                        <a:t>1253340</a:t>
                      </a:r>
                      <a:endParaRPr lang="en-US" altLang="zh-CN" sz="1800" b="0" i="0" u="none" strike="noStrike" dirty="0">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04254">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l" rtl="0" fontAlgn="ctr"/>
                      <a:r>
                        <a:rPr lang="zh-CN" altLang="en-US" sz="1800" b="0" i="0" u="none" strike="noStrike">
                          <a:solidFill>
                            <a:srgbClr val="0000FF"/>
                          </a:solidFill>
                          <a:effectLst/>
                          <a:latin typeface="黑体" panose="02010609060101010101" pitchFamily="49" charset="-122"/>
                          <a:ea typeface="黑体" panose="02010609060101010101" pitchFamily="49" charset="-122"/>
                        </a:rPr>
                        <a:t>四、净利润</a:t>
                      </a:r>
                      <a:endParaRPr lang="zh-CN" altLang="en-US" sz="1800" b="0" i="0" u="none" strike="noStrike">
                        <a:solidFill>
                          <a:srgbClr val="0000FF"/>
                        </a:solidFill>
                        <a:effectLst/>
                        <a:latin typeface="黑体" panose="02010609060101010101" pitchFamily="49" charset="-122"/>
                        <a:ea typeface="黑体" panose="02010609060101010101" pitchFamily="49" charset="-122"/>
                      </a:endParaRPr>
                    </a:p>
                  </a:txBody>
                  <a:tcPr marL="36002" marR="36002"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l" rtl="0" fontAlgn="ctr"/>
                      <a:r>
                        <a:rPr lang="en-US" altLang="zh-CN" sz="1800" b="0" i="0" u="none" strike="noStrike">
                          <a:solidFill>
                            <a:srgbClr val="000000"/>
                          </a:solidFill>
                          <a:effectLst/>
                          <a:latin typeface="黑体" panose="02010609060101010101" pitchFamily="49" charset="-122"/>
                          <a:ea typeface="黑体" panose="02010609060101010101" pitchFamily="49" charset="-122"/>
                        </a:rPr>
                        <a:t>25</a:t>
                      </a:r>
                      <a:endParaRPr lang="en-US" altLang="zh-CN" sz="1800" b="0" i="0" u="none" strike="noStrike">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r" rtl="0" fontAlgn="ctr"/>
                      <a:r>
                        <a:rPr lang="en-US" altLang="zh-CN" sz="1800" b="0" i="0" u="none" strike="noStrike" dirty="0">
                          <a:solidFill>
                            <a:srgbClr val="000000"/>
                          </a:solidFill>
                          <a:effectLst/>
                          <a:latin typeface="黑体" panose="02010609060101010101" pitchFamily="49" charset="-122"/>
                          <a:ea typeface="黑体" panose="02010609060101010101" pitchFamily="49" charset="-122"/>
                        </a:rPr>
                        <a:t>2544660</a:t>
                      </a:r>
                      <a:endParaRPr lang="en-US" altLang="zh-CN" sz="1800" b="0" i="0" u="none" strike="noStrike" dirty="0">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8118" name="文本框 2"/>
          <p:cNvSpPr txBox="1">
            <a:spLocks noChangeArrowheads="1"/>
          </p:cNvSpPr>
          <p:nvPr/>
        </p:nvSpPr>
        <p:spPr bwMode="auto">
          <a:xfrm>
            <a:off x="8647113" y="0"/>
            <a:ext cx="14430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v"/>
              <a:defRPr sz="3200" b="1">
                <a:solidFill>
                  <a:schemeClr val="tx1"/>
                </a:solidFill>
                <a:latin typeface="Arial" panose="020B0604020202020204" pitchFamily="34" charset="0"/>
                <a:ea typeface="宋体" pitchFamily="2" charset="-122"/>
              </a:defRPr>
            </a:lvl1pPr>
            <a:lvl2pPr marL="742950" indent="-285750">
              <a:spcBef>
                <a:spcPct val="20000"/>
              </a:spcBef>
              <a:buClr>
                <a:schemeClr val="accent2"/>
              </a:buClr>
              <a:buSzPct val="85000"/>
              <a:buFont typeface="Wingdings" panose="05000000000000000000" pitchFamily="2" charset="2"/>
              <a:buChar char=""/>
              <a:defRPr sz="2800" b="1">
                <a:solidFill>
                  <a:schemeClr val="tx1"/>
                </a:solidFill>
                <a:latin typeface="Arial" panose="020B0604020202020204" pitchFamily="34" charset="0"/>
                <a:ea typeface="宋体" pitchFamily="2" charset="-122"/>
              </a:defRPr>
            </a:lvl2pPr>
            <a:lvl3pPr marL="1143000" indent="-228600">
              <a:spcBef>
                <a:spcPct val="20000"/>
              </a:spcBef>
              <a:buClr>
                <a:schemeClr val="hlink"/>
              </a:buClr>
              <a:buSzPct val="80000"/>
              <a:buFont typeface="Wingdings" panose="05000000000000000000" pitchFamily="2" charset="2"/>
              <a:buChar char="v"/>
              <a:defRPr sz="2400" b="1">
                <a:solidFill>
                  <a:schemeClr val="tx1"/>
                </a:solidFill>
                <a:latin typeface="Arial" panose="020B0604020202020204" pitchFamily="34" charset="0"/>
                <a:ea typeface="宋体" pitchFamily="2" charset="-122"/>
              </a:defRPr>
            </a:lvl3pPr>
            <a:lvl4pPr marL="1600200" indent="-228600">
              <a:spcBef>
                <a:spcPct val="20000"/>
              </a:spcBef>
              <a:buClr>
                <a:schemeClr val="accent2"/>
              </a:buClr>
              <a:buSzPct val="90000"/>
              <a:buFont typeface="Wingdings" panose="05000000000000000000" pitchFamily="2" charset="2"/>
              <a:buChar char=""/>
              <a:defRPr sz="2000" b="1">
                <a:solidFill>
                  <a:schemeClr val="tx1"/>
                </a:solidFill>
                <a:latin typeface="Arial" panose="020B0604020202020204" pitchFamily="34" charset="0"/>
                <a:ea typeface="宋体" pitchFamily="2" charset="-122"/>
              </a:defRPr>
            </a:lvl4pPr>
            <a:lvl5pPr marL="2057400" indent="-228600">
              <a:spcBef>
                <a:spcPct val="20000"/>
              </a:spcBef>
              <a:buClr>
                <a:schemeClr val="hlink"/>
              </a:buClr>
              <a:buSzPct val="85000"/>
              <a:buFont typeface="Wingdings" panose="05000000000000000000" pitchFamily="2" charset="2"/>
              <a:buChar char="v"/>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b="1">
                <a:solidFill>
                  <a:schemeClr val="tx1"/>
                </a:solidFill>
                <a:latin typeface="Arial" panose="020B0604020202020204" pitchFamily="34" charset="0"/>
                <a:ea typeface="宋体" pitchFamily="2" charset="-122"/>
              </a:defRPr>
            </a:lvl9pPr>
          </a:lstStyle>
          <a:p>
            <a:pPr algn="ctr" eaLnBrk="1" hangingPunct="1">
              <a:spcBef>
                <a:spcPct val="0"/>
              </a:spcBef>
              <a:buClrTx/>
              <a:buSzTx/>
              <a:buFontTx/>
              <a:buNone/>
            </a:pPr>
            <a:r>
              <a:rPr kumimoji="0" lang="zh-CN" altLang="en-US" sz="2400">
                <a:solidFill>
                  <a:srgbClr val="000000"/>
                </a:solidFill>
                <a:latin typeface="黑体" panose="02010609060101010101" pitchFamily="49" charset="-122"/>
                <a:ea typeface="黑体" panose="02010609060101010101" pitchFamily="49" charset="-122"/>
              </a:rPr>
              <a:t>利润表</a:t>
            </a:r>
            <a:endParaRPr kumimoji="0" lang="zh-CN" altLang="en-US" sz="2400">
              <a:solidFill>
                <a:srgbClr val="000000"/>
              </a:solidFill>
              <a:latin typeface="黑体" panose="02010609060101010101" pitchFamily="49" charset="-122"/>
              <a:ea typeface="黑体" panose="02010609060101010101" pitchFamily="49" charset="-122"/>
            </a:endParaRPr>
          </a:p>
        </p:txBody>
      </p:sp>
      <p:sp>
        <p:nvSpPr>
          <p:cNvPr id="38119" name="文本框 5"/>
          <p:cNvSpPr txBox="1">
            <a:spLocks noChangeArrowheads="1"/>
          </p:cNvSpPr>
          <p:nvPr/>
        </p:nvSpPr>
        <p:spPr bwMode="auto">
          <a:xfrm>
            <a:off x="120650" y="2203450"/>
            <a:ext cx="58420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v"/>
              <a:defRPr sz="3200" b="1">
                <a:solidFill>
                  <a:schemeClr val="tx1"/>
                </a:solidFill>
                <a:latin typeface="Arial" panose="020B0604020202020204" pitchFamily="34" charset="0"/>
                <a:ea typeface="宋体" pitchFamily="2" charset="-122"/>
              </a:defRPr>
            </a:lvl1pPr>
            <a:lvl2pPr marL="742950" indent="-285750">
              <a:spcBef>
                <a:spcPct val="20000"/>
              </a:spcBef>
              <a:buClr>
                <a:schemeClr val="accent2"/>
              </a:buClr>
              <a:buSzPct val="85000"/>
              <a:buFont typeface="Wingdings" panose="05000000000000000000" pitchFamily="2" charset="2"/>
              <a:buChar char=""/>
              <a:defRPr sz="2800" b="1">
                <a:solidFill>
                  <a:schemeClr val="tx1"/>
                </a:solidFill>
                <a:latin typeface="Arial" panose="020B0604020202020204" pitchFamily="34" charset="0"/>
                <a:ea typeface="宋体" pitchFamily="2" charset="-122"/>
              </a:defRPr>
            </a:lvl2pPr>
            <a:lvl3pPr marL="1143000" indent="-228600">
              <a:spcBef>
                <a:spcPct val="20000"/>
              </a:spcBef>
              <a:buClr>
                <a:schemeClr val="hlink"/>
              </a:buClr>
              <a:buSzPct val="80000"/>
              <a:buFont typeface="Wingdings" panose="05000000000000000000" pitchFamily="2" charset="2"/>
              <a:buChar char="v"/>
              <a:defRPr sz="2400" b="1">
                <a:solidFill>
                  <a:schemeClr val="tx1"/>
                </a:solidFill>
                <a:latin typeface="Arial" panose="020B0604020202020204" pitchFamily="34" charset="0"/>
                <a:ea typeface="宋体" pitchFamily="2" charset="-122"/>
              </a:defRPr>
            </a:lvl3pPr>
            <a:lvl4pPr marL="1600200" indent="-228600">
              <a:spcBef>
                <a:spcPct val="20000"/>
              </a:spcBef>
              <a:buClr>
                <a:schemeClr val="accent2"/>
              </a:buClr>
              <a:buSzPct val="90000"/>
              <a:buFont typeface="Wingdings" panose="05000000000000000000" pitchFamily="2" charset="2"/>
              <a:buChar char=""/>
              <a:defRPr sz="2000" b="1">
                <a:solidFill>
                  <a:schemeClr val="tx1"/>
                </a:solidFill>
                <a:latin typeface="Arial" panose="020B0604020202020204" pitchFamily="34" charset="0"/>
                <a:ea typeface="宋体" pitchFamily="2" charset="-122"/>
              </a:defRPr>
            </a:lvl4pPr>
            <a:lvl5pPr marL="2057400" indent="-228600">
              <a:spcBef>
                <a:spcPct val="20000"/>
              </a:spcBef>
              <a:buClr>
                <a:schemeClr val="hlink"/>
              </a:buClr>
              <a:buSzPct val="85000"/>
              <a:buFont typeface="Wingdings" panose="05000000000000000000" pitchFamily="2" charset="2"/>
              <a:buChar char="v"/>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b="1">
                <a:solidFill>
                  <a:schemeClr val="tx1"/>
                </a:solidFill>
                <a:latin typeface="Arial" panose="020B0604020202020204" pitchFamily="34" charset="0"/>
                <a:ea typeface="宋体" pitchFamily="2" charset="-122"/>
              </a:defRPr>
            </a:lvl9pPr>
          </a:lstStyle>
          <a:p>
            <a:pPr algn="ctr" eaLnBrk="1" hangingPunct="1">
              <a:spcBef>
                <a:spcPct val="0"/>
              </a:spcBef>
              <a:buClrTx/>
              <a:buSzTx/>
              <a:buFontTx/>
              <a:buNone/>
            </a:pPr>
            <a:r>
              <a:rPr kumimoji="0" lang="zh-CN" altLang="en-US" sz="2400">
                <a:solidFill>
                  <a:srgbClr val="000000"/>
                </a:solidFill>
                <a:latin typeface="黑体" panose="02010609060101010101" pitchFamily="49" charset="-122"/>
                <a:ea typeface="黑体" panose="02010609060101010101" pitchFamily="49" charset="-122"/>
              </a:rPr>
              <a:t>资产负债表</a:t>
            </a:r>
            <a:endParaRPr kumimoji="0" lang="zh-CN" altLang="en-US" sz="2400">
              <a:solidFill>
                <a:srgbClr val="000000"/>
              </a:solidFill>
              <a:latin typeface="黑体" panose="02010609060101010101" pitchFamily="49" charset="-122"/>
              <a:ea typeface="黑体" panose="02010609060101010101" pitchFamily="49"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79376" y="620688"/>
            <a:ext cx="10873208" cy="1512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fontAlgn="base">
              <a:spcBef>
                <a:spcPct val="20000"/>
              </a:spcBef>
              <a:spcAft>
                <a:spcPct val="0"/>
              </a:spcAft>
              <a:buClr>
                <a:schemeClr val="hlink"/>
              </a:buClr>
              <a:buSzPct val="70000"/>
              <a:buFont typeface="Wingdings" panose="05000000000000000000" pitchFamily="2" charset="2"/>
              <a:buChar char="v"/>
              <a:defRPr sz="2400" b="1">
                <a:solidFill>
                  <a:srgbClr val="003366"/>
                </a:solidFill>
                <a:latin typeface="+mn-lt"/>
                <a:ea typeface="+mn-ea"/>
                <a:cs typeface="+mn-cs"/>
              </a:defRPr>
            </a:lvl1pPr>
            <a:lvl2pPr marL="742950" indent="-285750" algn="l" rtl="0" fontAlgn="base">
              <a:spcBef>
                <a:spcPct val="20000"/>
              </a:spcBef>
              <a:spcAft>
                <a:spcPct val="0"/>
              </a:spcAft>
              <a:buClr>
                <a:schemeClr val="accent1"/>
              </a:buClr>
              <a:buSzPct val="70000"/>
              <a:buFont typeface="Wingdings" panose="05000000000000000000" pitchFamily="2" charset="2"/>
              <a:buChar char="─"/>
              <a:defRPr sz="2400" b="1">
                <a:solidFill>
                  <a:srgbClr val="003366"/>
                </a:solidFill>
                <a:latin typeface="+mn-lt"/>
                <a:ea typeface="+mn-ea"/>
              </a:defRPr>
            </a:lvl2pPr>
            <a:lvl3pPr marL="1143000" indent="-228600" algn="l" rtl="0" fontAlgn="base">
              <a:spcBef>
                <a:spcPct val="20000"/>
              </a:spcBef>
              <a:spcAft>
                <a:spcPct val="0"/>
              </a:spcAft>
              <a:buClr>
                <a:schemeClr val="tx1"/>
              </a:buClr>
              <a:buFont typeface="Wingdings" panose="05000000000000000000" pitchFamily="2" charset="2"/>
              <a:buChar char="•"/>
              <a:defRPr sz="2400" b="1">
                <a:solidFill>
                  <a:srgbClr val="003366"/>
                </a:solidFill>
                <a:latin typeface="+mn-lt"/>
                <a:ea typeface="+mn-ea"/>
              </a:defRPr>
            </a:lvl3pPr>
            <a:lvl4pPr marL="1600200" indent="-228600" algn="l" rtl="0" fontAlgn="base">
              <a:spcBef>
                <a:spcPct val="20000"/>
              </a:spcBef>
              <a:spcAft>
                <a:spcPct val="0"/>
              </a:spcAft>
              <a:buFont typeface="Wingdings" panose="05000000000000000000" pitchFamily="2" charset="2"/>
              <a:buChar char="–"/>
              <a:defRPr sz="2400" b="1">
                <a:solidFill>
                  <a:srgbClr val="003366"/>
                </a:solidFill>
                <a:latin typeface="+mn-lt"/>
                <a:ea typeface="+mn-ea"/>
              </a:defRPr>
            </a:lvl4pPr>
            <a:lvl5pPr marL="2057400" indent="-228600" algn="l" rtl="0" fontAlgn="base">
              <a:spcBef>
                <a:spcPct val="20000"/>
              </a:spcBef>
              <a:spcAft>
                <a:spcPct val="0"/>
              </a:spcAft>
              <a:buFont typeface="Wingdings" panose="05000000000000000000" pitchFamily="2" charset="2"/>
              <a:buChar char="»"/>
              <a:defRPr sz="2400" b="1">
                <a:solidFill>
                  <a:srgbClr val="003366"/>
                </a:solidFill>
                <a:latin typeface="+mn-lt"/>
                <a:ea typeface="+mn-ea"/>
              </a:defRPr>
            </a:lvl5pPr>
            <a:lvl6pPr marL="2514600" indent="-228600" algn="l" rtl="0" fontAlgn="base">
              <a:spcBef>
                <a:spcPct val="20000"/>
              </a:spcBef>
              <a:spcAft>
                <a:spcPct val="0"/>
              </a:spcAft>
              <a:buFont typeface="Wingdings" panose="05000000000000000000" pitchFamily="2" charset="2"/>
              <a:buChar char="»"/>
              <a:defRPr sz="2400" b="1">
                <a:solidFill>
                  <a:srgbClr val="003366"/>
                </a:solidFill>
                <a:latin typeface="+mn-lt"/>
                <a:ea typeface="+mn-ea"/>
              </a:defRPr>
            </a:lvl6pPr>
            <a:lvl7pPr marL="2971800" indent="-228600" algn="l" rtl="0" fontAlgn="base">
              <a:spcBef>
                <a:spcPct val="20000"/>
              </a:spcBef>
              <a:spcAft>
                <a:spcPct val="0"/>
              </a:spcAft>
              <a:buFont typeface="Wingdings" panose="05000000000000000000" pitchFamily="2" charset="2"/>
              <a:buChar char="»"/>
              <a:defRPr sz="2400" b="1">
                <a:solidFill>
                  <a:srgbClr val="003366"/>
                </a:solidFill>
                <a:latin typeface="+mn-lt"/>
                <a:ea typeface="+mn-ea"/>
              </a:defRPr>
            </a:lvl7pPr>
            <a:lvl8pPr marL="3429000" indent="-228600" algn="l" rtl="0" fontAlgn="base">
              <a:spcBef>
                <a:spcPct val="20000"/>
              </a:spcBef>
              <a:spcAft>
                <a:spcPct val="0"/>
              </a:spcAft>
              <a:buFont typeface="Wingdings" panose="05000000000000000000" pitchFamily="2" charset="2"/>
              <a:buChar char="»"/>
              <a:defRPr sz="2400" b="1">
                <a:solidFill>
                  <a:srgbClr val="003366"/>
                </a:solidFill>
                <a:latin typeface="+mn-lt"/>
                <a:ea typeface="+mn-ea"/>
              </a:defRPr>
            </a:lvl8pPr>
            <a:lvl9pPr marL="3886200" indent="-228600" algn="l" rtl="0" fontAlgn="base">
              <a:spcBef>
                <a:spcPct val="20000"/>
              </a:spcBef>
              <a:spcAft>
                <a:spcPct val="0"/>
              </a:spcAft>
              <a:buFont typeface="Wingdings" panose="05000000000000000000" pitchFamily="2" charset="2"/>
              <a:buChar char="»"/>
              <a:defRPr sz="2400" b="1">
                <a:solidFill>
                  <a:srgbClr val="003366"/>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339966"/>
              </a:buClr>
              <a:buSzPct val="70000"/>
              <a:buFont typeface="Wingdings" panose="05000000000000000000" pitchFamily="2" charset="2"/>
              <a:buChar char="v"/>
              <a:defRPr/>
            </a:pPr>
            <a:r>
              <a:rPr kumimoji="0" lang="en-US" altLang="zh-CN" sz="2800" b="1" i="0" u="none" strike="noStrike" kern="0" cap="none" spc="0" normalizeH="0" baseline="0" noProof="0" dirty="0">
                <a:ln>
                  <a:noFill/>
                </a:ln>
                <a:solidFill>
                  <a:srgbClr val="0000CC"/>
                </a:solidFill>
                <a:effectLst/>
                <a:uLnTx/>
                <a:uFillTx/>
                <a:latin typeface="Arial" panose="020B0604020202020204"/>
                <a:ea typeface="黑体" panose="02010609060101010101" pitchFamily="49" charset="-122"/>
                <a:cs typeface="+mn-cs"/>
              </a:rPr>
              <a:t>1.</a:t>
            </a:r>
            <a:r>
              <a:rPr kumimoji="0" lang="zh-CN" altLang="en-US" sz="2800" b="1" i="0" u="none" strike="noStrike" kern="0" cap="none" spc="0" normalizeH="0" baseline="0" noProof="0" dirty="0">
                <a:ln>
                  <a:noFill/>
                </a:ln>
                <a:solidFill>
                  <a:srgbClr val="0000CC"/>
                </a:solidFill>
                <a:effectLst/>
                <a:uLnTx/>
                <a:uFillTx/>
                <a:latin typeface="Arial" panose="020B0604020202020204"/>
                <a:ea typeface="黑体" panose="02010609060101010101" pitchFamily="49" charset="-122"/>
                <a:cs typeface="+mn-cs"/>
              </a:rPr>
              <a:t>现金股利的会计处理。</a:t>
            </a:r>
            <a:endParaRPr kumimoji="0" lang="en-US" altLang="zh-CN" sz="2800" b="1" i="0" u="none" strike="noStrike" kern="0" cap="none" spc="0" normalizeH="0" baseline="0" noProof="0" dirty="0">
              <a:ln>
                <a:noFill/>
              </a:ln>
              <a:solidFill>
                <a:srgbClr val="0000CC"/>
              </a:solidFill>
              <a:effectLst/>
              <a:uLnTx/>
              <a:uFillTx/>
              <a:latin typeface="Arial" panose="020B0604020202020204"/>
              <a:ea typeface="黑体" panose="02010609060101010101" pitchFamily="49" charset="-122"/>
              <a:cs typeface="+mn-cs"/>
            </a:endParaRPr>
          </a:p>
          <a:p>
            <a:pPr marL="342900" marR="0" lvl="0" indent="-342900" algn="l" defTabSz="914400" rtl="0" eaLnBrk="1" fontAlgn="base" latinLnBrk="0" hangingPunct="1">
              <a:lnSpc>
                <a:spcPct val="100000"/>
              </a:lnSpc>
              <a:spcBef>
                <a:spcPct val="20000"/>
              </a:spcBef>
              <a:spcAft>
                <a:spcPct val="0"/>
              </a:spcAft>
              <a:buClr>
                <a:srgbClr val="339966"/>
              </a:buClr>
              <a:buSzPct val="70000"/>
              <a:buFont typeface="Wingdings" panose="05000000000000000000" pitchFamily="2" charset="2"/>
              <a:buChar char="v"/>
              <a:defRPr/>
            </a:pPr>
            <a:r>
              <a:rPr kumimoji="0" lang="zh-CN" altLang="en-US" sz="2800" b="1" i="0" u="none" strike="noStrike" kern="0" cap="none" spc="0" normalizeH="0" baseline="0" noProof="0" dirty="0">
                <a:ln>
                  <a:noFill/>
                </a:ln>
                <a:solidFill>
                  <a:srgbClr val="003366"/>
                </a:solidFill>
                <a:effectLst/>
                <a:uLnTx/>
                <a:uFillTx/>
                <a:latin typeface="Arial" panose="020B0604020202020204"/>
                <a:ea typeface="楷体_GB2312"/>
                <a:cs typeface="+mn-cs"/>
              </a:rPr>
              <a:t>企业经股东大会或类似机构决议，向股东（或投资者）分配现金股利（或利润）</a:t>
            </a:r>
            <a:endParaRPr kumimoji="0" lang="en-US" altLang="zh-CN" b="1" i="0" u="none" strike="noStrike" kern="0" cap="none" spc="0" normalizeH="0" baseline="0" noProof="0" dirty="0">
              <a:ln>
                <a:noFill/>
              </a:ln>
              <a:solidFill>
                <a:srgbClr val="000000"/>
              </a:solidFill>
              <a:effectLst/>
              <a:uLnTx/>
              <a:uFillTx/>
              <a:latin typeface="Arial" panose="020B0604020202020204"/>
              <a:ea typeface="仿宋" pitchFamily="49" charset="-122"/>
              <a:cs typeface="+mn-cs"/>
            </a:endParaRPr>
          </a:p>
        </p:txBody>
      </p:sp>
      <p:sp>
        <p:nvSpPr>
          <p:cNvPr id="5" name="矩形 4"/>
          <p:cNvSpPr/>
          <p:nvPr/>
        </p:nvSpPr>
        <p:spPr>
          <a:xfrm>
            <a:off x="479376" y="2276872"/>
            <a:ext cx="10873208" cy="1274195"/>
          </a:xfrm>
          <a:prstGeom prst="rect">
            <a:avLst/>
          </a:prstGeom>
        </p:spPr>
        <p:txBody>
          <a:bodyPr wrap="square">
            <a:spAutoFit/>
          </a:bodyPr>
          <a:lstStyle/>
          <a:p>
            <a:pPr marL="342900" lvl="0" indent="-342900" eaLnBrk="1" hangingPunct="1">
              <a:spcBef>
                <a:spcPct val="20000"/>
              </a:spcBef>
              <a:buClr>
                <a:srgbClr val="339966"/>
              </a:buClr>
              <a:buSzPct val="70000"/>
              <a:buFont typeface="Wingdings" panose="05000000000000000000" pitchFamily="2" charset="2"/>
              <a:buChar char="v"/>
              <a:defRPr/>
            </a:pPr>
            <a:r>
              <a:rPr kumimoji="0" lang="en-US" altLang="zh-CN" b="1" kern="0" dirty="0">
                <a:solidFill>
                  <a:srgbClr val="000000"/>
                </a:solidFill>
                <a:latin typeface="Arial" panose="020B0604020202020204"/>
                <a:ea typeface="仿宋" pitchFamily="49" charset="-122"/>
              </a:rPr>
              <a:t>【</a:t>
            </a:r>
            <a:r>
              <a:rPr kumimoji="0" lang="zh-CN" altLang="en-US" b="1" kern="0" dirty="0">
                <a:solidFill>
                  <a:srgbClr val="000000"/>
                </a:solidFill>
                <a:latin typeface="Arial" panose="020B0604020202020204"/>
                <a:ea typeface="仿宋" pitchFamily="49" charset="-122"/>
              </a:rPr>
              <a:t>例</a:t>
            </a:r>
            <a:r>
              <a:rPr kumimoji="0" lang="en-US" altLang="zh-CN" b="1" kern="0" dirty="0">
                <a:solidFill>
                  <a:srgbClr val="000000"/>
                </a:solidFill>
                <a:latin typeface="Arial" panose="020B0604020202020204"/>
                <a:ea typeface="仿宋" pitchFamily="49" charset="-122"/>
              </a:rPr>
              <a:t>10—12】</a:t>
            </a:r>
            <a:r>
              <a:rPr kumimoji="0" lang="zh-CN" altLang="en-US" b="1" kern="0" dirty="0">
                <a:solidFill>
                  <a:srgbClr val="000000"/>
                </a:solidFill>
                <a:latin typeface="Arial" panose="020B0604020202020204"/>
                <a:ea typeface="仿宋" pitchFamily="49" charset="-122"/>
              </a:rPr>
              <a:t>百合婚庆股份有限公司股东大会决定对</a:t>
            </a:r>
            <a:r>
              <a:rPr kumimoji="0" lang="en-US" altLang="zh-CN" b="1" kern="0" dirty="0">
                <a:solidFill>
                  <a:srgbClr val="000000"/>
                </a:solidFill>
                <a:latin typeface="Arial" panose="020B0604020202020204"/>
                <a:ea typeface="仿宋" pitchFamily="49" charset="-122"/>
              </a:rPr>
              <a:t>20×2</a:t>
            </a:r>
            <a:r>
              <a:rPr kumimoji="0" lang="zh-CN" altLang="en-US" b="1" kern="0" dirty="0">
                <a:solidFill>
                  <a:srgbClr val="000000"/>
                </a:solidFill>
                <a:latin typeface="Arial" panose="020B0604020202020204"/>
                <a:ea typeface="仿宋" pitchFamily="49" charset="-122"/>
              </a:rPr>
              <a:t>年的税后利润进行现金分红，共分配现金股利</a:t>
            </a:r>
            <a:r>
              <a:rPr kumimoji="0" lang="en-US" altLang="zh-CN" b="1" kern="0" dirty="0">
                <a:solidFill>
                  <a:srgbClr val="000000"/>
                </a:solidFill>
                <a:latin typeface="Arial" panose="020B0604020202020204"/>
                <a:ea typeface="仿宋" pitchFamily="49" charset="-122"/>
              </a:rPr>
              <a:t>36 900 000</a:t>
            </a:r>
            <a:r>
              <a:rPr kumimoji="0" lang="zh-CN" altLang="en-US" b="1" kern="0" dirty="0">
                <a:solidFill>
                  <a:srgbClr val="000000"/>
                </a:solidFill>
                <a:latin typeface="Arial" panose="020B0604020202020204"/>
                <a:ea typeface="仿宋" pitchFamily="49" charset="-122"/>
              </a:rPr>
              <a:t>元。决议通过后的会计分录为：</a:t>
            </a:r>
            <a:endParaRPr kumimoji="0" lang="zh-CN" altLang="en-US" b="1" kern="0" dirty="0">
              <a:solidFill>
                <a:srgbClr val="000000"/>
              </a:solidFill>
              <a:latin typeface="Arial" panose="020B0604020202020204"/>
              <a:ea typeface="仿宋" pitchFamily="49" charset="-122"/>
            </a:endParaRPr>
          </a:p>
          <a:p>
            <a:pPr marL="342900" lvl="0" indent="-342900" eaLnBrk="1" hangingPunct="1">
              <a:spcBef>
                <a:spcPct val="20000"/>
              </a:spcBef>
              <a:buClr>
                <a:srgbClr val="339966"/>
              </a:buClr>
              <a:buSzPct val="70000"/>
              <a:defRPr/>
            </a:pPr>
            <a:r>
              <a:rPr kumimoji="0" lang="zh-CN" altLang="en-US" b="1" kern="0" dirty="0">
                <a:solidFill>
                  <a:srgbClr val="000000"/>
                </a:solidFill>
                <a:latin typeface="Arial" panose="020B0604020202020204"/>
                <a:ea typeface="仿宋" pitchFamily="49" charset="-122"/>
              </a:rPr>
              <a:t>        </a:t>
            </a:r>
            <a:endParaRPr kumimoji="0" lang="en-US" altLang="zh-CN" b="1" kern="0" dirty="0">
              <a:solidFill>
                <a:srgbClr val="000000"/>
              </a:solidFill>
              <a:latin typeface="Arial" panose="020B0604020202020204"/>
              <a:ea typeface="仿宋" pitchFamily="49" charset="-122"/>
            </a:endParaRPr>
          </a:p>
        </p:txBody>
      </p:sp>
      <p:sp>
        <p:nvSpPr>
          <p:cNvPr id="6" name="矩形 5"/>
          <p:cNvSpPr/>
          <p:nvPr/>
        </p:nvSpPr>
        <p:spPr>
          <a:xfrm>
            <a:off x="1415480" y="3551067"/>
            <a:ext cx="10585176" cy="2234458"/>
          </a:xfrm>
          <a:prstGeom prst="rect">
            <a:avLst/>
          </a:prstGeom>
        </p:spPr>
        <p:txBody>
          <a:bodyPr wrap="square">
            <a:spAutoFit/>
          </a:bodyPr>
          <a:lstStyle/>
          <a:p>
            <a:pPr marL="342900" lvl="0" indent="-342900" eaLnBrk="1" hangingPunct="1">
              <a:spcBef>
                <a:spcPct val="20000"/>
              </a:spcBef>
              <a:buClr>
                <a:srgbClr val="339966"/>
              </a:buClr>
              <a:buSzPct val="70000"/>
              <a:defRPr/>
            </a:pPr>
            <a:r>
              <a:rPr kumimoji="0" lang="zh-CN" altLang="en-US" b="1" kern="0" dirty="0">
                <a:solidFill>
                  <a:srgbClr val="000000"/>
                </a:solidFill>
                <a:latin typeface="Arial" panose="020B0604020202020204"/>
                <a:ea typeface="仿宋" pitchFamily="49" charset="-122"/>
              </a:rPr>
              <a:t>     借：利润分配</a:t>
            </a:r>
            <a:r>
              <a:rPr kumimoji="0" lang="en-US" altLang="zh-CN" b="1" kern="0" dirty="0">
                <a:solidFill>
                  <a:srgbClr val="000000"/>
                </a:solidFill>
                <a:latin typeface="Arial" panose="020B0604020202020204"/>
                <a:ea typeface="仿宋" pitchFamily="49" charset="-122"/>
              </a:rPr>
              <a:t>——</a:t>
            </a:r>
            <a:r>
              <a:rPr kumimoji="0" lang="zh-CN" altLang="en-US" b="1" kern="0" dirty="0">
                <a:solidFill>
                  <a:srgbClr val="000000"/>
                </a:solidFill>
                <a:latin typeface="Arial" panose="020B0604020202020204"/>
                <a:ea typeface="仿宋" pitchFamily="49" charset="-122"/>
              </a:rPr>
              <a:t>应付现金股利 </a:t>
            </a:r>
            <a:r>
              <a:rPr kumimoji="0" lang="en-US" altLang="zh-CN" b="1" kern="0" dirty="0">
                <a:solidFill>
                  <a:srgbClr val="000000"/>
                </a:solidFill>
                <a:latin typeface="Arial" panose="020B0604020202020204"/>
                <a:ea typeface="仿宋" pitchFamily="49" charset="-122"/>
              </a:rPr>
              <a:t>36 900 000</a:t>
            </a:r>
            <a:endParaRPr kumimoji="0" lang="en-US" altLang="zh-CN" b="1" kern="0" dirty="0">
              <a:solidFill>
                <a:srgbClr val="000000"/>
              </a:solidFill>
              <a:latin typeface="Arial" panose="020B0604020202020204"/>
              <a:ea typeface="仿宋" pitchFamily="49" charset="-122"/>
            </a:endParaRPr>
          </a:p>
          <a:p>
            <a:pPr marL="342900" lvl="0" indent="-342900" eaLnBrk="1" hangingPunct="1">
              <a:spcBef>
                <a:spcPct val="20000"/>
              </a:spcBef>
              <a:buClr>
                <a:srgbClr val="339966"/>
              </a:buClr>
              <a:buSzPct val="70000"/>
              <a:defRPr/>
            </a:pPr>
            <a:r>
              <a:rPr kumimoji="0" lang="en-US" altLang="zh-CN" b="1" kern="0" dirty="0">
                <a:solidFill>
                  <a:srgbClr val="000000"/>
                </a:solidFill>
                <a:latin typeface="Arial" panose="020B0604020202020204"/>
                <a:ea typeface="仿宋" pitchFamily="49" charset="-122"/>
              </a:rPr>
              <a:t>            </a:t>
            </a:r>
            <a:r>
              <a:rPr kumimoji="0" lang="zh-CN" altLang="en-US" b="1" kern="0" dirty="0">
                <a:solidFill>
                  <a:srgbClr val="000000"/>
                </a:solidFill>
                <a:latin typeface="Arial" panose="020B0604020202020204"/>
                <a:ea typeface="仿宋" pitchFamily="49" charset="-122"/>
              </a:rPr>
              <a:t>贷：应付股利                                 </a:t>
            </a:r>
            <a:r>
              <a:rPr kumimoji="0" lang="en-US" altLang="zh-CN" b="1" kern="0" dirty="0">
                <a:solidFill>
                  <a:srgbClr val="000000"/>
                </a:solidFill>
                <a:latin typeface="Arial" panose="020B0604020202020204"/>
                <a:ea typeface="仿宋" pitchFamily="49" charset="-122"/>
              </a:rPr>
              <a:t>36 900 000</a:t>
            </a:r>
            <a:endParaRPr kumimoji="0" lang="en-US" altLang="zh-CN" b="1" kern="0" dirty="0">
              <a:solidFill>
                <a:srgbClr val="000000"/>
              </a:solidFill>
              <a:latin typeface="Arial" panose="020B0604020202020204"/>
              <a:ea typeface="仿宋" pitchFamily="49" charset="-122"/>
            </a:endParaRPr>
          </a:p>
          <a:p>
            <a:pPr marL="342900" lvl="0" indent="-342900" eaLnBrk="1" hangingPunct="1">
              <a:spcBef>
                <a:spcPct val="20000"/>
              </a:spcBef>
              <a:buClr>
                <a:srgbClr val="339966"/>
              </a:buClr>
              <a:buSzPct val="70000"/>
              <a:defRPr/>
            </a:pPr>
            <a:r>
              <a:rPr kumimoji="0" lang="zh-CN" altLang="en-US" b="1" kern="0" dirty="0">
                <a:solidFill>
                  <a:srgbClr val="000000"/>
                </a:solidFill>
                <a:latin typeface="Arial" panose="020B0604020202020204"/>
                <a:ea typeface="仿宋" pitchFamily="49" charset="-122"/>
              </a:rPr>
              <a:t>实际划拨该笔款项时的会计分录为：</a:t>
            </a:r>
            <a:endParaRPr kumimoji="0" lang="zh-CN" altLang="en-US" b="1" kern="0" dirty="0">
              <a:solidFill>
                <a:srgbClr val="000000"/>
              </a:solidFill>
              <a:latin typeface="Arial" panose="020B0604020202020204"/>
              <a:ea typeface="仿宋" pitchFamily="49" charset="-122"/>
            </a:endParaRPr>
          </a:p>
          <a:p>
            <a:pPr marL="342900" lvl="0" indent="-342900" eaLnBrk="1" hangingPunct="1">
              <a:spcBef>
                <a:spcPct val="20000"/>
              </a:spcBef>
              <a:buClr>
                <a:srgbClr val="339966"/>
              </a:buClr>
              <a:buSzPct val="70000"/>
              <a:defRPr/>
            </a:pPr>
            <a:r>
              <a:rPr kumimoji="0" lang="zh-CN" altLang="en-US" b="1" kern="0" dirty="0">
                <a:solidFill>
                  <a:srgbClr val="000000"/>
                </a:solidFill>
                <a:latin typeface="Arial" panose="020B0604020202020204"/>
                <a:ea typeface="仿宋" pitchFamily="49" charset="-122"/>
              </a:rPr>
              <a:t>        借：应付股利                              </a:t>
            </a:r>
            <a:r>
              <a:rPr kumimoji="0" lang="en-US" altLang="zh-CN" b="1" kern="0" dirty="0">
                <a:solidFill>
                  <a:srgbClr val="000000"/>
                </a:solidFill>
                <a:latin typeface="Arial" panose="020B0604020202020204"/>
                <a:ea typeface="仿宋" pitchFamily="49" charset="-122"/>
              </a:rPr>
              <a:t>36 900 000</a:t>
            </a:r>
            <a:endParaRPr kumimoji="0" lang="en-US" altLang="zh-CN" b="1" kern="0" dirty="0">
              <a:solidFill>
                <a:srgbClr val="000000"/>
              </a:solidFill>
              <a:latin typeface="Arial" panose="020B0604020202020204"/>
              <a:ea typeface="仿宋" pitchFamily="49" charset="-122"/>
            </a:endParaRPr>
          </a:p>
          <a:p>
            <a:pPr marL="342900" lvl="0" indent="-342900" eaLnBrk="1" hangingPunct="1">
              <a:spcBef>
                <a:spcPct val="20000"/>
              </a:spcBef>
              <a:buClr>
                <a:srgbClr val="339966"/>
              </a:buClr>
              <a:buSzPct val="70000"/>
              <a:defRPr/>
            </a:pPr>
            <a:r>
              <a:rPr kumimoji="0" lang="en-US" altLang="zh-CN" b="1" kern="0" dirty="0">
                <a:solidFill>
                  <a:srgbClr val="000000"/>
                </a:solidFill>
                <a:latin typeface="Arial" panose="020B0604020202020204"/>
                <a:ea typeface="仿宋" pitchFamily="49" charset="-122"/>
              </a:rPr>
              <a:t>            </a:t>
            </a:r>
            <a:r>
              <a:rPr kumimoji="0" lang="zh-CN" altLang="en-US" b="1" kern="0" dirty="0">
                <a:solidFill>
                  <a:srgbClr val="000000"/>
                </a:solidFill>
                <a:latin typeface="Arial" panose="020B0604020202020204"/>
                <a:ea typeface="仿宋" pitchFamily="49" charset="-122"/>
              </a:rPr>
              <a:t>贷：银行存款                                 </a:t>
            </a:r>
            <a:r>
              <a:rPr kumimoji="0" lang="en-US" altLang="zh-CN" b="1" kern="0" dirty="0">
                <a:solidFill>
                  <a:srgbClr val="000000"/>
                </a:solidFill>
                <a:latin typeface="Arial" panose="020B0604020202020204"/>
                <a:ea typeface="仿宋" pitchFamily="49" charset="-122"/>
              </a:rPr>
              <a:t>36 900 000</a:t>
            </a:r>
            <a:endParaRPr kumimoji="0" lang="en-US" altLang="zh-CN" b="1" kern="0" dirty="0">
              <a:solidFill>
                <a:srgbClr val="000000"/>
              </a:solidFill>
              <a:latin typeface="Arial" panose="020B0604020202020204"/>
              <a:ea typeface="仿宋"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 name="矩形 4"/>
          <p:cNvSpPr/>
          <p:nvPr/>
        </p:nvSpPr>
        <p:spPr>
          <a:xfrm>
            <a:off x="551384" y="404664"/>
            <a:ext cx="11233248" cy="2074414"/>
          </a:xfrm>
          <a:prstGeom prst="rect">
            <a:avLst/>
          </a:prstGeom>
        </p:spPr>
        <p:txBody>
          <a:bodyPr wrap="square">
            <a:spAutoFit/>
          </a:bodyPr>
          <a:lstStyle/>
          <a:p>
            <a:pPr marL="342900" lvl="0" indent="-342900" eaLnBrk="1" hangingPunct="1">
              <a:spcBef>
                <a:spcPct val="20000"/>
              </a:spcBef>
              <a:buClr>
                <a:srgbClr val="339966"/>
              </a:buClr>
              <a:buSzPct val="70000"/>
              <a:buFont typeface="Wingdings" panose="05000000000000000000" pitchFamily="2" charset="2"/>
              <a:buChar char="v"/>
            </a:pPr>
            <a:r>
              <a:rPr kumimoji="0" lang="en-US" altLang="zh-CN" sz="2800" b="1" kern="0" dirty="0">
                <a:solidFill>
                  <a:srgbClr val="0000CC"/>
                </a:solidFill>
                <a:latin typeface="Arial" panose="020B0604020202020204"/>
                <a:ea typeface="黑体" panose="02010609060101010101" pitchFamily="49" charset="-122"/>
              </a:rPr>
              <a:t>2.</a:t>
            </a:r>
            <a:r>
              <a:rPr kumimoji="0" lang="zh-CN" altLang="en-US" sz="2800" b="1" kern="0" dirty="0">
                <a:solidFill>
                  <a:srgbClr val="0000CC"/>
                </a:solidFill>
                <a:latin typeface="Arial" panose="020B0604020202020204"/>
                <a:ea typeface="黑体" panose="02010609060101010101" pitchFamily="49" charset="-122"/>
              </a:rPr>
              <a:t>股票股利的会计处理。</a:t>
            </a:r>
            <a:endParaRPr kumimoji="0" lang="en-US" altLang="zh-CN" sz="2800" b="1" kern="0" dirty="0">
              <a:solidFill>
                <a:srgbClr val="0000CC"/>
              </a:solidFill>
              <a:latin typeface="Arial" panose="020B0604020202020204"/>
              <a:ea typeface="黑体" panose="02010609060101010101" pitchFamily="49" charset="-122"/>
            </a:endParaRPr>
          </a:p>
          <a:p>
            <a:pPr marL="342900" lvl="0" indent="-342900" eaLnBrk="1" hangingPunct="1">
              <a:spcBef>
                <a:spcPct val="20000"/>
              </a:spcBef>
              <a:buClr>
                <a:srgbClr val="339966"/>
              </a:buClr>
              <a:buSzPct val="70000"/>
              <a:buFont typeface="Wingdings" panose="05000000000000000000" pitchFamily="2" charset="2"/>
              <a:buChar char="v"/>
            </a:pPr>
            <a:r>
              <a:rPr kumimoji="0" lang="zh-CN" altLang="en-US" b="1" kern="0" dirty="0">
                <a:solidFill>
                  <a:srgbClr val="003366"/>
                </a:solidFill>
                <a:latin typeface="Arial" panose="020B0604020202020204"/>
              </a:rPr>
              <a:t>企业经股东大会或类似机构决议</a:t>
            </a:r>
            <a:r>
              <a:rPr kumimoji="0" lang="en-US" altLang="zh-CN" b="1" kern="0" dirty="0">
                <a:solidFill>
                  <a:srgbClr val="003366"/>
                </a:solidFill>
                <a:latin typeface="Arial" panose="020B0604020202020204"/>
              </a:rPr>
              <a:t>,</a:t>
            </a:r>
            <a:r>
              <a:rPr kumimoji="0" lang="zh-CN" altLang="en-US" b="1" kern="0" dirty="0">
                <a:solidFill>
                  <a:srgbClr val="003366"/>
                </a:solidFill>
                <a:latin typeface="Arial" panose="020B0604020202020204"/>
              </a:rPr>
              <a:t>向股东分配股票股利时</a:t>
            </a:r>
            <a:r>
              <a:rPr kumimoji="0" lang="en-US" altLang="zh-CN" b="1" kern="0" dirty="0">
                <a:solidFill>
                  <a:srgbClr val="003366"/>
                </a:solidFill>
                <a:latin typeface="Arial" panose="020B0604020202020204"/>
              </a:rPr>
              <a:t>,</a:t>
            </a:r>
            <a:r>
              <a:rPr kumimoji="0" lang="zh-CN" altLang="en-US" b="1" kern="0" dirty="0">
                <a:solidFill>
                  <a:srgbClr val="003366"/>
                </a:solidFill>
                <a:latin typeface="Arial" panose="020B0604020202020204"/>
              </a:rPr>
              <a:t>根据分配金额借记“</a:t>
            </a:r>
            <a:r>
              <a:rPr kumimoji="0" lang="zh-CN" altLang="en-US" b="1" kern="0" dirty="0">
                <a:solidFill>
                  <a:srgbClr val="0000FF"/>
                </a:solidFill>
                <a:latin typeface="Arial" panose="020B0604020202020204"/>
              </a:rPr>
              <a:t>利润分配</a:t>
            </a:r>
            <a:r>
              <a:rPr kumimoji="0" lang="en-US" altLang="zh-CN" b="1" kern="0" dirty="0">
                <a:solidFill>
                  <a:srgbClr val="0000FF"/>
                </a:solidFill>
                <a:latin typeface="Arial" panose="020B0604020202020204"/>
              </a:rPr>
              <a:t>——</a:t>
            </a:r>
            <a:r>
              <a:rPr kumimoji="0" lang="zh-CN" altLang="en-US" b="1" kern="0" dirty="0">
                <a:solidFill>
                  <a:srgbClr val="0000FF"/>
                </a:solidFill>
                <a:latin typeface="Arial" panose="020B0604020202020204"/>
              </a:rPr>
              <a:t>转作股本的股利</a:t>
            </a:r>
            <a:r>
              <a:rPr kumimoji="0" lang="zh-CN" altLang="en-US" b="1" kern="0" dirty="0">
                <a:solidFill>
                  <a:srgbClr val="003366"/>
                </a:solidFill>
                <a:latin typeface="Arial" panose="020B0604020202020204"/>
              </a:rPr>
              <a:t>”科目</a:t>
            </a:r>
            <a:r>
              <a:rPr kumimoji="0" lang="en-US" altLang="zh-CN" b="1" kern="0" dirty="0">
                <a:solidFill>
                  <a:srgbClr val="003366"/>
                </a:solidFill>
                <a:latin typeface="Arial" panose="020B0604020202020204"/>
              </a:rPr>
              <a:t>,</a:t>
            </a:r>
            <a:r>
              <a:rPr kumimoji="0" lang="zh-CN" altLang="en-US" b="1" kern="0" dirty="0">
                <a:solidFill>
                  <a:srgbClr val="003366"/>
                </a:solidFill>
                <a:latin typeface="Arial" panose="020B0604020202020204"/>
              </a:rPr>
              <a:t>根据股票面值乘以股份数所计算的金额贷记“</a:t>
            </a:r>
            <a:r>
              <a:rPr kumimoji="0" lang="zh-CN" altLang="en-US" b="1" kern="0" dirty="0">
                <a:solidFill>
                  <a:srgbClr val="0000FF"/>
                </a:solidFill>
                <a:latin typeface="Arial" panose="020B0604020202020204"/>
              </a:rPr>
              <a:t>股本</a:t>
            </a:r>
            <a:r>
              <a:rPr kumimoji="0" lang="zh-CN" altLang="en-US" b="1" kern="0" dirty="0">
                <a:solidFill>
                  <a:srgbClr val="003366"/>
                </a:solidFill>
                <a:latin typeface="Arial" panose="020B0604020202020204"/>
              </a:rPr>
              <a:t>”科目。以上两项金额如有差额</a:t>
            </a:r>
            <a:r>
              <a:rPr kumimoji="0" lang="en-US" altLang="zh-CN" b="1" kern="0" dirty="0">
                <a:solidFill>
                  <a:srgbClr val="003366"/>
                </a:solidFill>
                <a:latin typeface="Arial" panose="020B0604020202020204"/>
              </a:rPr>
              <a:t>,</a:t>
            </a:r>
            <a:r>
              <a:rPr kumimoji="0" lang="zh-CN" altLang="en-US" b="1" kern="0" dirty="0">
                <a:solidFill>
                  <a:srgbClr val="003366"/>
                </a:solidFill>
                <a:latin typeface="Arial" panose="020B0604020202020204"/>
              </a:rPr>
              <a:t>则按照该差额贷记“</a:t>
            </a:r>
            <a:r>
              <a:rPr kumimoji="0" lang="zh-CN" altLang="en-US" b="1" kern="0" dirty="0">
                <a:solidFill>
                  <a:srgbClr val="0000FF"/>
                </a:solidFill>
                <a:latin typeface="Arial" panose="020B0604020202020204"/>
              </a:rPr>
              <a:t>资本公积</a:t>
            </a:r>
            <a:r>
              <a:rPr kumimoji="0" lang="en-US" altLang="zh-CN" b="1" kern="0" dirty="0">
                <a:solidFill>
                  <a:srgbClr val="0000FF"/>
                </a:solidFill>
                <a:latin typeface="Arial" panose="020B0604020202020204"/>
              </a:rPr>
              <a:t>——</a:t>
            </a:r>
            <a:r>
              <a:rPr kumimoji="0" lang="zh-CN" altLang="en-US" b="1" kern="0" dirty="0">
                <a:solidFill>
                  <a:srgbClr val="0000FF"/>
                </a:solidFill>
                <a:latin typeface="Arial" panose="020B0604020202020204"/>
              </a:rPr>
              <a:t>股本溢价</a:t>
            </a:r>
            <a:r>
              <a:rPr kumimoji="0" lang="zh-CN" altLang="en-US" b="1" kern="0" dirty="0">
                <a:solidFill>
                  <a:srgbClr val="003366"/>
                </a:solidFill>
                <a:latin typeface="Arial" panose="020B0604020202020204"/>
              </a:rPr>
              <a:t>”科目</a:t>
            </a:r>
            <a:endParaRPr kumimoji="0" lang="en-US" altLang="zh-CN" b="1" kern="0" dirty="0">
              <a:solidFill>
                <a:srgbClr val="003366"/>
              </a:solidFill>
              <a:latin typeface="Arial" panose="020B0604020202020204"/>
            </a:endParaRPr>
          </a:p>
        </p:txBody>
      </p:sp>
      <p:sp>
        <p:nvSpPr>
          <p:cNvPr id="6" name="矩形 5"/>
          <p:cNvSpPr/>
          <p:nvPr/>
        </p:nvSpPr>
        <p:spPr>
          <a:xfrm>
            <a:off x="525832" y="2479078"/>
            <a:ext cx="11258799" cy="1569660"/>
          </a:xfrm>
          <a:prstGeom prst="rect">
            <a:avLst/>
          </a:prstGeom>
        </p:spPr>
        <p:txBody>
          <a:bodyPr wrap="square">
            <a:spAutoFit/>
          </a:bodyPr>
          <a:lstStyle/>
          <a:p>
            <a:pPr lvl="0" eaLnBrk="1" hangingPunct="1">
              <a:spcBef>
                <a:spcPct val="20000"/>
              </a:spcBef>
              <a:buClr>
                <a:srgbClr val="339966"/>
              </a:buClr>
              <a:buSzPct val="70000"/>
            </a:pPr>
            <a:r>
              <a:rPr kumimoji="0" lang="en-US" altLang="zh-CN"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a:t>
            </a:r>
            <a:r>
              <a:rPr kumimoji="0" lang="zh-CN" altLang="en-US"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例</a:t>
            </a:r>
            <a:r>
              <a:rPr kumimoji="0" lang="en-US" altLang="zh-CN"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10—13】</a:t>
            </a:r>
            <a:r>
              <a:rPr kumimoji="0" lang="zh-CN" altLang="en-US"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江南酒家股份有限公司发行在外的普通股共</a:t>
            </a:r>
            <a:r>
              <a:rPr kumimoji="0" lang="en-US" altLang="zh-CN"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1000</a:t>
            </a:r>
            <a:r>
              <a:rPr kumimoji="0" lang="zh-CN" altLang="en-US"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万股，董事会为了积存现金以备扩大经营，决定参照</a:t>
            </a:r>
            <a:r>
              <a:rPr kumimoji="0" lang="zh-CN" altLang="en-US" b="1" i="0" u="none" strike="noStrike" kern="0" cap="none" spc="0" normalizeH="0" baseline="0" noProof="0" dirty="0">
                <a:ln>
                  <a:noFill/>
                </a:ln>
                <a:solidFill>
                  <a:srgbClr val="FF0000"/>
                </a:solidFill>
                <a:effectLst/>
                <a:uLnTx/>
                <a:uFillTx/>
                <a:latin typeface="Arial" panose="020B0604020202020204"/>
                <a:ea typeface="仿宋" pitchFamily="49" charset="-122"/>
                <a:cs typeface="+mn-cs"/>
              </a:rPr>
              <a:t>每股</a:t>
            </a:r>
            <a:r>
              <a:rPr kumimoji="0" lang="en-US" altLang="zh-CN" b="1" i="0" u="none" strike="noStrike" kern="0" cap="none" spc="0" normalizeH="0" baseline="0" noProof="0" dirty="0">
                <a:ln>
                  <a:noFill/>
                </a:ln>
                <a:solidFill>
                  <a:srgbClr val="FF0000"/>
                </a:solidFill>
                <a:effectLst/>
                <a:uLnTx/>
                <a:uFillTx/>
                <a:latin typeface="Arial" panose="020B0604020202020204"/>
                <a:ea typeface="仿宋" pitchFamily="49" charset="-122"/>
                <a:cs typeface="+mn-cs"/>
              </a:rPr>
              <a:t>5</a:t>
            </a:r>
            <a:r>
              <a:rPr kumimoji="0" lang="zh-CN" altLang="en-US" b="1" i="0" u="none" strike="noStrike" kern="0" cap="none" spc="0" normalizeH="0" baseline="0" noProof="0" dirty="0">
                <a:ln>
                  <a:noFill/>
                </a:ln>
                <a:solidFill>
                  <a:srgbClr val="FF0000"/>
                </a:solidFill>
                <a:effectLst/>
                <a:uLnTx/>
                <a:uFillTx/>
                <a:latin typeface="Arial" panose="020B0604020202020204"/>
                <a:ea typeface="仿宋" pitchFamily="49" charset="-122"/>
                <a:cs typeface="+mn-cs"/>
              </a:rPr>
              <a:t>元的最新市价折合发放股票股利</a:t>
            </a:r>
            <a:r>
              <a:rPr kumimoji="0" lang="zh-CN" altLang="en-US"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，最终采用的是“</a:t>
            </a:r>
            <a:r>
              <a:rPr kumimoji="0" lang="en-US" altLang="zh-CN"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10</a:t>
            </a:r>
            <a:r>
              <a:rPr kumimoji="0" lang="zh-CN" altLang="en-US"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送</a:t>
            </a:r>
            <a:r>
              <a:rPr kumimoji="0" lang="en-US" altLang="zh-CN"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3”</a:t>
            </a:r>
            <a:r>
              <a:rPr kumimoji="0" lang="zh-CN" altLang="en-US"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的送红股方案</a:t>
            </a:r>
            <a:r>
              <a:rPr kumimoji="0" lang="en-US" altLang="zh-CN"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a:t>
            </a:r>
            <a:r>
              <a:rPr kumimoji="0" lang="zh-CN" altLang="en-US"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即每</a:t>
            </a:r>
            <a:r>
              <a:rPr kumimoji="0" lang="en-US" altLang="zh-CN"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10</a:t>
            </a:r>
            <a:r>
              <a:rPr kumimoji="0" lang="zh-CN" altLang="en-US"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股派发</a:t>
            </a:r>
            <a:r>
              <a:rPr kumimoji="0" lang="en-US" altLang="zh-CN"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3</a:t>
            </a:r>
            <a:r>
              <a:rPr kumimoji="0" lang="zh-CN" altLang="en-US"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股股份</a:t>
            </a:r>
            <a:r>
              <a:rPr kumimoji="0" lang="en-US" altLang="zh-CN"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a:t>
            </a:r>
            <a:r>
              <a:rPr kumimoji="0" lang="zh-CN" altLang="en-US"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。在办理变更登记手续后的会计分录为：</a:t>
            </a:r>
            <a:endParaRPr kumimoji="0" lang="zh-CN" altLang="en-US" b="1" i="0" u="none" strike="noStrike" kern="0" cap="none" spc="0" normalizeH="0" baseline="0" noProof="0" dirty="0">
              <a:ln>
                <a:noFill/>
              </a:ln>
              <a:solidFill>
                <a:srgbClr val="000000"/>
              </a:solidFill>
              <a:effectLst/>
              <a:uLnTx/>
              <a:uFillTx/>
              <a:latin typeface="Arial" panose="020B0604020202020204"/>
              <a:ea typeface="仿宋" pitchFamily="49" charset="-122"/>
              <a:cs typeface="+mn-cs"/>
            </a:endParaRPr>
          </a:p>
        </p:txBody>
      </p:sp>
      <p:sp>
        <p:nvSpPr>
          <p:cNvPr id="8" name="矩形 7"/>
          <p:cNvSpPr/>
          <p:nvPr/>
        </p:nvSpPr>
        <p:spPr>
          <a:xfrm>
            <a:off x="1487488" y="4553492"/>
            <a:ext cx="8424936" cy="1348061"/>
          </a:xfrm>
          <a:prstGeom prst="rect">
            <a:avLst/>
          </a:prstGeom>
          <a:solidFill>
            <a:srgbClr val="CCFFCC"/>
          </a:solidFill>
        </p:spPr>
        <p:txBody>
          <a:bodyPr wrap="square">
            <a:spAutoFit/>
          </a:bodyPr>
          <a:lstStyle/>
          <a:p>
            <a:pPr marL="342900" lvl="0" indent="-342900" eaLnBrk="1" hangingPunct="1">
              <a:spcBef>
                <a:spcPct val="20000"/>
              </a:spcBef>
              <a:buClr>
                <a:srgbClr val="339966"/>
              </a:buClr>
              <a:buSzPct val="70000"/>
            </a:pPr>
            <a:r>
              <a:rPr kumimoji="0" lang="zh-CN" altLang="en-US"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借：利润分配</a:t>
            </a:r>
            <a:r>
              <a:rPr kumimoji="0" lang="en-US" altLang="zh-CN"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a:t>
            </a:r>
            <a:r>
              <a:rPr kumimoji="0" lang="zh-CN" altLang="en-US"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转作股本的股利  </a:t>
            </a:r>
            <a:r>
              <a:rPr kumimoji="0" lang="en-US" altLang="zh-CN"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15 000 000</a:t>
            </a:r>
            <a:endParaRPr kumimoji="0" lang="en-US" altLang="zh-CN" b="1" i="0" u="none" strike="noStrike" kern="0" cap="none" spc="0" normalizeH="0" baseline="0" noProof="0" dirty="0">
              <a:ln>
                <a:noFill/>
              </a:ln>
              <a:solidFill>
                <a:srgbClr val="000000"/>
              </a:solidFill>
              <a:effectLst/>
              <a:uLnTx/>
              <a:uFillTx/>
              <a:latin typeface="Arial" panose="020B0604020202020204"/>
              <a:ea typeface="仿宋" pitchFamily="49" charset="-122"/>
              <a:cs typeface="+mn-cs"/>
            </a:endParaRPr>
          </a:p>
          <a:p>
            <a:pPr marL="342900" lvl="0" indent="-342900" eaLnBrk="1" hangingPunct="1">
              <a:spcBef>
                <a:spcPct val="20000"/>
              </a:spcBef>
              <a:buClr>
                <a:srgbClr val="339966"/>
              </a:buClr>
              <a:buSzPct val="70000"/>
            </a:pPr>
            <a:r>
              <a:rPr kumimoji="0" lang="en-US" altLang="zh-CN"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           </a:t>
            </a:r>
            <a:r>
              <a:rPr kumimoji="0" lang="zh-CN" altLang="en-US"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贷：股本                                                </a:t>
            </a:r>
            <a:r>
              <a:rPr kumimoji="0" lang="en-US" altLang="zh-CN"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3 000 000</a:t>
            </a:r>
            <a:endParaRPr kumimoji="0" lang="en-US" altLang="zh-CN" b="1" i="0" u="none" strike="noStrike" kern="0" cap="none" spc="0" normalizeH="0" baseline="0" noProof="0" dirty="0">
              <a:ln>
                <a:noFill/>
              </a:ln>
              <a:solidFill>
                <a:srgbClr val="000000"/>
              </a:solidFill>
              <a:effectLst/>
              <a:uLnTx/>
              <a:uFillTx/>
              <a:latin typeface="Arial" panose="020B0604020202020204"/>
              <a:ea typeface="仿宋" pitchFamily="49" charset="-122"/>
              <a:cs typeface="+mn-cs"/>
            </a:endParaRPr>
          </a:p>
          <a:p>
            <a:pPr marL="342900" lvl="0" indent="-342900" eaLnBrk="1" hangingPunct="1">
              <a:spcBef>
                <a:spcPct val="20000"/>
              </a:spcBef>
              <a:buClr>
                <a:srgbClr val="339966"/>
              </a:buClr>
              <a:buSzPct val="70000"/>
            </a:pPr>
            <a:r>
              <a:rPr kumimoji="0" lang="en-US" altLang="zh-CN"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                   </a:t>
            </a:r>
            <a:r>
              <a:rPr kumimoji="0" lang="zh-CN" altLang="en-US"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资本公积</a:t>
            </a:r>
            <a:r>
              <a:rPr kumimoji="0" lang="en-US" altLang="zh-CN"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a:t>
            </a:r>
            <a:r>
              <a:rPr kumimoji="0" lang="zh-CN" altLang="en-US"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股本溢价                 </a:t>
            </a:r>
            <a:r>
              <a:rPr kumimoji="0" lang="en-US" altLang="zh-CN"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12 000 000</a:t>
            </a:r>
            <a:endParaRPr kumimoji="0" lang="en-US" altLang="zh-CN" b="1" i="0" u="none" strike="noStrike" kern="0" cap="none" spc="0" normalizeH="0" baseline="0" noProof="0" dirty="0">
              <a:ln>
                <a:noFill/>
              </a:ln>
              <a:solidFill>
                <a:srgbClr val="000000"/>
              </a:solidFill>
              <a:effectLst/>
              <a:uLnTx/>
              <a:uFillTx/>
              <a:latin typeface="Arial" panose="020B0604020202020204"/>
              <a:ea typeface="仿宋"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551383" y="188640"/>
            <a:ext cx="11233248" cy="523220"/>
          </a:xfrm>
          <a:prstGeom prst="rect">
            <a:avLst/>
          </a:prstGeom>
        </p:spPr>
        <p:txBody>
          <a:bodyPr wrap="square">
            <a:spAutoFit/>
          </a:bodyPr>
          <a:lstStyle/>
          <a:p>
            <a:pPr marL="342900" lvl="0" indent="-342900" eaLnBrk="1" hangingPunct="1">
              <a:spcBef>
                <a:spcPct val="20000"/>
              </a:spcBef>
              <a:buClr>
                <a:srgbClr val="339966"/>
              </a:buClr>
              <a:buSzPct val="70000"/>
              <a:buFont typeface="Wingdings" panose="05000000000000000000" pitchFamily="2" charset="2"/>
              <a:buChar char="v"/>
            </a:pPr>
            <a:r>
              <a:rPr kumimoji="0" lang="en-US" altLang="zh-CN" sz="2800" b="1" kern="0" dirty="0">
                <a:solidFill>
                  <a:srgbClr val="0000CC"/>
                </a:solidFill>
                <a:latin typeface="Arial" panose="020B0604020202020204"/>
                <a:ea typeface="黑体" panose="02010609060101010101" pitchFamily="49" charset="-122"/>
              </a:rPr>
              <a:t>3.</a:t>
            </a:r>
            <a:r>
              <a:rPr kumimoji="0" lang="zh-CN" altLang="en-US" sz="2800" b="1" kern="0" dirty="0">
                <a:solidFill>
                  <a:srgbClr val="0000CC"/>
                </a:solidFill>
                <a:latin typeface="Arial" panose="020B0604020202020204"/>
                <a:ea typeface="黑体" panose="02010609060101010101" pitchFamily="49" charset="-122"/>
              </a:rPr>
              <a:t>未分配利润的结转。</a:t>
            </a:r>
            <a:endParaRPr kumimoji="0" lang="en-US" altLang="zh-CN" sz="2800" b="1" kern="0" dirty="0">
              <a:solidFill>
                <a:srgbClr val="0000CC"/>
              </a:solidFill>
              <a:latin typeface="Arial" panose="020B0604020202020204"/>
              <a:ea typeface="黑体" panose="02010609060101010101" pitchFamily="49" charset="-122"/>
            </a:endParaRPr>
          </a:p>
        </p:txBody>
      </p:sp>
      <p:pic>
        <p:nvPicPr>
          <p:cNvPr id="6" name="图片 5"/>
          <p:cNvPicPr>
            <a:picLocks noChangeAspect="1"/>
          </p:cNvPicPr>
          <p:nvPr/>
        </p:nvPicPr>
        <p:blipFill>
          <a:blip r:embed="rId1"/>
          <a:stretch>
            <a:fillRect/>
          </a:stretch>
        </p:blipFill>
        <p:spPr>
          <a:xfrm>
            <a:off x="1595611" y="904710"/>
            <a:ext cx="9144793" cy="565148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4" name="组合 3"/>
          <p:cNvGrpSpPr/>
          <p:nvPr/>
        </p:nvGrpSpPr>
        <p:grpSpPr bwMode="auto">
          <a:xfrm>
            <a:off x="512713" y="260647"/>
            <a:ext cx="2016125" cy="1082964"/>
            <a:chOff x="3201987" y="2397125"/>
            <a:chExt cx="2016125" cy="1082675"/>
          </a:xfrm>
        </p:grpSpPr>
        <p:sp>
          <p:nvSpPr>
            <p:cNvPr id="5" name="Line 37"/>
            <p:cNvSpPr>
              <a:spLocks noChangeShapeType="1"/>
            </p:cNvSpPr>
            <p:nvPr/>
          </p:nvSpPr>
          <p:spPr bwMode="auto">
            <a:xfrm>
              <a:off x="3201987" y="2829059"/>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sz="2000" b="1">
                <a:solidFill>
                  <a:srgbClr val="002A00"/>
                </a:solidFill>
                <a:ea typeface="黑体" panose="02010609060101010101" pitchFamily="49" charset="-122"/>
              </a:endParaRPr>
            </a:p>
          </p:txBody>
        </p:sp>
        <p:sp>
          <p:nvSpPr>
            <p:cNvPr id="6" name="Line 38"/>
            <p:cNvSpPr>
              <a:spLocks noChangeShapeType="1"/>
            </p:cNvSpPr>
            <p:nvPr/>
          </p:nvSpPr>
          <p:spPr bwMode="auto">
            <a:xfrm flipH="1">
              <a:off x="4248150" y="2829059"/>
              <a:ext cx="620" cy="650741"/>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sz="2000" b="1">
                <a:solidFill>
                  <a:srgbClr val="002A00"/>
                </a:solidFill>
                <a:ea typeface="黑体" panose="02010609060101010101" pitchFamily="49" charset="-122"/>
              </a:endParaRPr>
            </a:p>
          </p:txBody>
        </p:sp>
        <p:sp>
          <p:nvSpPr>
            <p:cNvPr id="7" name="Rectangle 15"/>
            <p:cNvSpPr>
              <a:spLocks noChangeArrowheads="1"/>
            </p:cNvSpPr>
            <p:nvPr/>
          </p:nvSpPr>
          <p:spPr bwMode="auto">
            <a:xfrm>
              <a:off x="3416300" y="2397125"/>
              <a:ext cx="1587500" cy="359945"/>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spcBef>
                  <a:spcPct val="0"/>
                </a:spcBef>
                <a:buClrTx/>
                <a:buNone/>
              </a:pPr>
              <a:r>
                <a:rPr lang="zh-CN" altLang="en-US" sz="2000" b="0" dirty="0">
                  <a:solidFill>
                    <a:srgbClr val="000000"/>
                  </a:solidFill>
                  <a:latin typeface="Times New Roman" panose="02020603050405020304" pitchFamily="18" charset="0"/>
                  <a:ea typeface="黑体" panose="02010609060101010101" pitchFamily="49" charset="-122"/>
                </a:rPr>
                <a:t>营业成本 </a:t>
              </a:r>
              <a:endParaRPr lang="zh-CN" altLang="en-US" sz="2000" b="0" dirty="0">
                <a:solidFill>
                  <a:srgbClr val="000000"/>
                </a:solidFill>
                <a:latin typeface="Times New Roman" panose="02020603050405020304" pitchFamily="18" charset="0"/>
                <a:ea typeface="黑体" panose="02010609060101010101" pitchFamily="49" charset="-122"/>
              </a:endParaRPr>
            </a:p>
          </p:txBody>
        </p:sp>
        <p:sp>
          <p:nvSpPr>
            <p:cNvPr id="8" name="Rectangle 34"/>
            <p:cNvSpPr>
              <a:spLocks noChangeArrowheads="1"/>
            </p:cNvSpPr>
            <p:nvPr/>
          </p:nvSpPr>
          <p:spPr bwMode="auto">
            <a:xfrm>
              <a:off x="3460480" y="2954427"/>
              <a:ext cx="827471" cy="400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000" dirty="0">
                  <a:solidFill>
                    <a:srgbClr val="000000"/>
                  </a:solidFill>
                  <a:latin typeface="Times New Roman" panose="02020603050405020304" pitchFamily="18" charset="0"/>
                  <a:ea typeface="黑体" panose="02010609060101010101" pitchFamily="49" charset="-122"/>
                </a:rPr>
                <a:t>100</a:t>
              </a:r>
              <a:r>
                <a:rPr kumimoji="0" lang="zh-CN" altLang="en-US" sz="2000" dirty="0">
                  <a:solidFill>
                    <a:srgbClr val="000000"/>
                  </a:solidFill>
                  <a:latin typeface="Times New Roman" panose="02020603050405020304" pitchFamily="18" charset="0"/>
                  <a:ea typeface="黑体" panose="02010609060101010101" pitchFamily="49" charset="-122"/>
                </a:rPr>
                <a:t>万</a:t>
              </a:r>
              <a:endParaRPr kumimoji="0" lang="zh-CN" altLang="zh-CN" sz="2000" dirty="0">
                <a:solidFill>
                  <a:srgbClr val="000000"/>
                </a:solidFill>
                <a:latin typeface="Times New Roman" panose="02020603050405020304" pitchFamily="18" charset="0"/>
                <a:ea typeface="黑体" panose="02010609060101010101" pitchFamily="49" charset="-122"/>
              </a:endParaRPr>
            </a:p>
          </p:txBody>
        </p:sp>
      </p:grpSp>
      <p:grpSp>
        <p:nvGrpSpPr>
          <p:cNvPr id="14" name="组合 13"/>
          <p:cNvGrpSpPr/>
          <p:nvPr/>
        </p:nvGrpSpPr>
        <p:grpSpPr bwMode="auto">
          <a:xfrm>
            <a:off x="512712" y="1456943"/>
            <a:ext cx="2016125" cy="1082964"/>
            <a:chOff x="3201987" y="2397125"/>
            <a:chExt cx="2016125" cy="1082675"/>
          </a:xfrm>
        </p:grpSpPr>
        <p:sp>
          <p:nvSpPr>
            <p:cNvPr id="15" name="Line 37"/>
            <p:cNvSpPr>
              <a:spLocks noChangeShapeType="1"/>
            </p:cNvSpPr>
            <p:nvPr/>
          </p:nvSpPr>
          <p:spPr bwMode="auto">
            <a:xfrm>
              <a:off x="3201987" y="2829059"/>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sz="2000" b="1">
                <a:solidFill>
                  <a:srgbClr val="002A00"/>
                </a:solidFill>
                <a:ea typeface="黑体" panose="02010609060101010101" pitchFamily="49" charset="-122"/>
              </a:endParaRPr>
            </a:p>
          </p:txBody>
        </p:sp>
        <p:sp>
          <p:nvSpPr>
            <p:cNvPr id="16" name="Line 38"/>
            <p:cNvSpPr>
              <a:spLocks noChangeShapeType="1"/>
            </p:cNvSpPr>
            <p:nvPr/>
          </p:nvSpPr>
          <p:spPr bwMode="auto">
            <a:xfrm flipH="1">
              <a:off x="4248150" y="2829059"/>
              <a:ext cx="620" cy="650741"/>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sz="2000" b="1">
                <a:solidFill>
                  <a:srgbClr val="002A00"/>
                </a:solidFill>
                <a:ea typeface="黑体" panose="02010609060101010101" pitchFamily="49" charset="-122"/>
              </a:endParaRPr>
            </a:p>
          </p:txBody>
        </p:sp>
        <p:sp>
          <p:nvSpPr>
            <p:cNvPr id="17" name="Rectangle 15"/>
            <p:cNvSpPr>
              <a:spLocks noChangeArrowheads="1"/>
            </p:cNvSpPr>
            <p:nvPr/>
          </p:nvSpPr>
          <p:spPr bwMode="auto">
            <a:xfrm>
              <a:off x="3416300" y="2397125"/>
              <a:ext cx="1587500" cy="359945"/>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spcBef>
                  <a:spcPct val="0"/>
                </a:spcBef>
                <a:buClrTx/>
                <a:buNone/>
              </a:pPr>
              <a:r>
                <a:rPr lang="zh-CN" altLang="en-US" sz="2000" dirty="0">
                  <a:solidFill>
                    <a:srgbClr val="171513"/>
                  </a:solidFill>
                  <a:latin typeface="楷体_GB2312" pitchFamily="1" charset="-122"/>
                  <a:ea typeface="楷体_GB2312" pitchFamily="1" charset="-122"/>
                </a:rPr>
                <a:t>税金及附加</a:t>
              </a:r>
              <a:endParaRPr lang="zh-CN" altLang="en-US" sz="2000" dirty="0">
                <a:solidFill>
                  <a:srgbClr val="000000"/>
                </a:solidFill>
                <a:latin typeface="Times New Roman" panose="02020603050405020304" pitchFamily="18" charset="0"/>
                <a:ea typeface="黑体" panose="02010609060101010101" pitchFamily="49" charset="-122"/>
              </a:endParaRPr>
            </a:p>
          </p:txBody>
        </p:sp>
        <p:sp>
          <p:nvSpPr>
            <p:cNvPr id="18" name="Rectangle 34"/>
            <p:cNvSpPr>
              <a:spLocks noChangeArrowheads="1"/>
            </p:cNvSpPr>
            <p:nvPr/>
          </p:nvSpPr>
          <p:spPr bwMode="auto">
            <a:xfrm>
              <a:off x="3460480" y="2954427"/>
              <a:ext cx="570990" cy="400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000" dirty="0">
                  <a:solidFill>
                    <a:srgbClr val="000000"/>
                  </a:solidFill>
                  <a:latin typeface="Times New Roman" panose="02020603050405020304" pitchFamily="18" charset="0"/>
                  <a:ea typeface="黑体" panose="02010609060101010101" pitchFamily="49" charset="-122"/>
                </a:rPr>
                <a:t>5</a:t>
              </a:r>
              <a:r>
                <a:rPr kumimoji="0" lang="zh-CN" altLang="en-US" sz="2000" dirty="0">
                  <a:solidFill>
                    <a:srgbClr val="000000"/>
                  </a:solidFill>
                  <a:latin typeface="Times New Roman" panose="02020603050405020304" pitchFamily="18" charset="0"/>
                  <a:ea typeface="黑体" panose="02010609060101010101" pitchFamily="49" charset="-122"/>
                </a:rPr>
                <a:t>万</a:t>
              </a:r>
              <a:endParaRPr kumimoji="0" lang="zh-CN" altLang="zh-CN" sz="2000" dirty="0">
                <a:solidFill>
                  <a:srgbClr val="000000"/>
                </a:solidFill>
                <a:latin typeface="Times New Roman" panose="02020603050405020304" pitchFamily="18" charset="0"/>
                <a:ea typeface="黑体" panose="02010609060101010101" pitchFamily="49" charset="-122"/>
              </a:endParaRPr>
            </a:p>
          </p:txBody>
        </p:sp>
      </p:grpSp>
      <p:grpSp>
        <p:nvGrpSpPr>
          <p:cNvPr id="19" name="组合 18"/>
          <p:cNvGrpSpPr/>
          <p:nvPr/>
        </p:nvGrpSpPr>
        <p:grpSpPr bwMode="auto">
          <a:xfrm>
            <a:off x="512711" y="2581230"/>
            <a:ext cx="2016125" cy="1082964"/>
            <a:chOff x="3201987" y="2397125"/>
            <a:chExt cx="2016125" cy="1082675"/>
          </a:xfrm>
        </p:grpSpPr>
        <p:sp>
          <p:nvSpPr>
            <p:cNvPr id="20" name="Line 37"/>
            <p:cNvSpPr>
              <a:spLocks noChangeShapeType="1"/>
            </p:cNvSpPr>
            <p:nvPr/>
          </p:nvSpPr>
          <p:spPr bwMode="auto">
            <a:xfrm>
              <a:off x="3201987" y="2829059"/>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sz="2000" b="1">
                <a:solidFill>
                  <a:srgbClr val="002A00"/>
                </a:solidFill>
                <a:ea typeface="黑体" panose="02010609060101010101" pitchFamily="49" charset="-122"/>
              </a:endParaRPr>
            </a:p>
          </p:txBody>
        </p:sp>
        <p:sp>
          <p:nvSpPr>
            <p:cNvPr id="21" name="Line 38"/>
            <p:cNvSpPr>
              <a:spLocks noChangeShapeType="1"/>
            </p:cNvSpPr>
            <p:nvPr/>
          </p:nvSpPr>
          <p:spPr bwMode="auto">
            <a:xfrm flipH="1">
              <a:off x="4248150" y="2829059"/>
              <a:ext cx="620" cy="650741"/>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sz="2000" b="1">
                <a:solidFill>
                  <a:srgbClr val="002A00"/>
                </a:solidFill>
                <a:ea typeface="黑体" panose="02010609060101010101" pitchFamily="49" charset="-122"/>
              </a:endParaRPr>
            </a:p>
          </p:txBody>
        </p:sp>
        <p:sp>
          <p:nvSpPr>
            <p:cNvPr id="22" name="Rectangle 15"/>
            <p:cNvSpPr>
              <a:spLocks noChangeArrowheads="1"/>
            </p:cNvSpPr>
            <p:nvPr/>
          </p:nvSpPr>
          <p:spPr bwMode="auto">
            <a:xfrm>
              <a:off x="3416300" y="2397125"/>
              <a:ext cx="1587500" cy="359945"/>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spcBef>
                  <a:spcPct val="0"/>
                </a:spcBef>
                <a:buClrTx/>
                <a:buNone/>
              </a:pPr>
              <a:r>
                <a:rPr lang="zh-CN" altLang="en-US" sz="2000" dirty="0">
                  <a:solidFill>
                    <a:srgbClr val="171513"/>
                  </a:solidFill>
                  <a:latin typeface="楷体_GB2312" pitchFamily="1" charset="-122"/>
                  <a:ea typeface="楷体_GB2312" pitchFamily="1" charset="-122"/>
                </a:rPr>
                <a:t>销售费用</a:t>
              </a:r>
              <a:endParaRPr lang="zh-CN" altLang="en-US" sz="2000" dirty="0">
                <a:solidFill>
                  <a:srgbClr val="000000"/>
                </a:solidFill>
                <a:latin typeface="Times New Roman" panose="02020603050405020304" pitchFamily="18" charset="0"/>
                <a:ea typeface="黑体" panose="02010609060101010101" pitchFamily="49" charset="-122"/>
              </a:endParaRPr>
            </a:p>
          </p:txBody>
        </p:sp>
        <p:sp>
          <p:nvSpPr>
            <p:cNvPr id="23" name="Rectangle 34"/>
            <p:cNvSpPr>
              <a:spLocks noChangeArrowheads="1"/>
            </p:cNvSpPr>
            <p:nvPr/>
          </p:nvSpPr>
          <p:spPr bwMode="auto">
            <a:xfrm>
              <a:off x="3460480" y="2954427"/>
              <a:ext cx="699230" cy="400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000" dirty="0">
                  <a:solidFill>
                    <a:srgbClr val="000000"/>
                  </a:solidFill>
                  <a:latin typeface="Times New Roman" panose="02020603050405020304" pitchFamily="18" charset="0"/>
                  <a:ea typeface="黑体" panose="02010609060101010101" pitchFamily="49" charset="-122"/>
                </a:rPr>
                <a:t>10</a:t>
              </a:r>
              <a:r>
                <a:rPr kumimoji="0" lang="zh-CN" altLang="en-US" sz="2000" dirty="0">
                  <a:solidFill>
                    <a:srgbClr val="000000"/>
                  </a:solidFill>
                  <a:latin typeface="Times New Roman" panose="02020603050405020304" pitchFamily="18" charset="0"/>
                  <a:ea typeface="黑体" panose="02010609060101010101" pitchFamily="49" charset="-122"/>
                </a:rPr>
                <a:t>万</a:t>
              </a:r>
              <a:endParaRPr kumimoji="0" lang="zh-CN" altLang="zh-CN" sz="2000" dirty="0">
                <a:solidFill>
                  <a:srgbClr val="000000"/>
                </a:solidFill>
                <a:latin typeface="Times New Roman" panose="02020603050405020304" pitchFamily="18" charset="0"/>
                <a:ea typeface="黑体" panose="02010609060101010101" pitchFamily="49" charset="-122"/>
              </a:endParaRPr>
            </a:p>
          </p:txBody>
        </p:sp>
      </p:grpSp>
      <p:grpSp>
        <p:nvGrpSpPr>
          <p:cNvPr id="24" name="组合 23"/>
          <p:cNvGrpSpPr/>
          <p:nvPr/>
        </p:nvGrpSpPr>
        <p:grpSpPr bwMode="auto">
          <a:xfrm>
            <a:off x="399112" y="3789595"/>
            <a:ext cx="2016125" cy="1082964"/>
            <a:chOff x="3201987" y="2397125"/>
            <a:chExt cx="2016125" cy="1082675"/>
          </a:xfrm>
        </p:grpSpPr>
        <p:sp>
          <p:nvSpPr>
            <p:cNvPr id="25" name="Line 37"/>
            <p:cNvSpPr>
              <a:spLocks noChangeShapeType="1"/>
            </p:cNvSpPr>
            <p:nvPr/>
          </p:nvSpPr>
          <p:spPr bwMode="auto">
            <a:xfrm>
              <a:off x="3201987" y="2829059"/>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sz="2000" b="1">
                <a:solidFill>
                  <a:srgbClr val="002A00"/>
                </a:solidFill>
                <a:ea typeface="黑体" panose="02010609060101010101" pitchFamily="49" charset="-122"/>
              </a:endParaRPr>
            </a:p>
          </p:txBody>
        </p:sp>
        <p:sp>
          <p:nvSpPr>
            <p:cNvPr id="26" name="Line 38"/>
            <p:cNvSpPr>
              <a:spLocks noChangeShapeType="1"/>
            </p:cNvSpPr>
            <p:nvPr/>
          </p:nvSpPr>
          <p:spPr bwMode="auto">
            <a:xfrm flipH="1">
              <a:off x="4248150" y="2829059"/>
              <a:ext cx="620" cy="650741"/>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sz="2000" b="1">
                <a:solidFill>
                  <a:srgbClr val="002A00"/>
                </a:solidFill>
                <a:ea typeface="黑体" panose="02010609060101010101" pitchFamily="49" charset="-122"/>
              </a:endParaRPr>
            </a:p>
          </p:txBody>
        </p:sp>
        <p:sp>
          <p:nvSpPr>
            <p:cNvPr id="27" name="Rectangle 15"/>
            <p:cNvSpPr>
              <a:spLocks noChangeArrowheads="1"/>
            </p:cNvSpPr>
            <p:nvPr/>
          </p:nvSpPr>
          <p:spPr bwMode="auto">
            <a:xfrm>
              <a:off x="3416300" y="2397125"/>
              <a:ext cx="1587500" cy="359945"/>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spcBef>
                  <a:spcPct val="0"/>
                </a:spcBef>
                <a:buClrTx/>
                <a:buNone/>
              </a:pPr>
              <a:r>
                <a:rPr lang="zh-CN" altLang="en-US" sz="2000" dirty="0">
                  <a:solidFill>
                    <a:srgbClr val="171513"/>
                  </a:solidFill>
                  <a:latin typeface="楷体_GB2312" pitchFamily="1" charset="-122"/>
                  <a:ea typeface="楷体_GB2312" pitchFamily="1" charset="-122"/>
                </a:rPr>
                <a:t>管理费用</a:t>
              </a:r>
              <a:endParaRPr lang="zh-CN" altLang="en-US" sz="2000" dirty="0">
                <a:solidFill>
                  <a:srgbClr val="000000"/>
                </a:solidFill>
                <a:latin typeface="Times New Roman" panose="02020603050405020304" pitchFamily="18" charset="0"/>
                <a:ea typeface="黑体" panose="02010609060101010101" pitchFamily="49" charset="-122"/>
              </a:endParaRPr>
            </a:p>
          </p:txBody>
        </p:sp>
        <p:sp>
          <p:nvSpPr>
            <p:cNvPr id="28" name="Rectangle 34"/>
            <p:cNvSpPr>
              <a:spLocks noChangeArrowheads="1"/>
            </p:cNvSpPr>
            <p:nvPr/>
          </p:nvSpPr>
          <p:spPr bwMode="auto">
            <a:xfrm>
              <a:off x="3460480" y="2954427"/>
              <a:ext cx="699230" cy="400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000" dirty="0">
                  <a:solidFill>
                    <a:srgbClr val="000000"/>
                  </a:solidFill>
                  <a:latin typeface="Times New Roman" panose="02020603050405020304" pitchFamily="18" charset="0"/>
                  <a:ea typeface="黑体" panose="02010609060101010101" pitchFamily="49" charset="-122"/>
                </a:rPr>
                <a:t>15</a:t>
              </a:r>
              <a:r>
                <a:rPr kumimoji="0" lang="zh-CN" altLang="en-US" sz="2000" dirty="0">
                  <a:solidFill>
                    <a:srgbClr val="000000"/>
                  </a:solidFill>
                  <a:latin typeface="Times New Roman" panose="02020603050405020304" pitchFamily="18" charset="0"/>
                  <a:ea typeface="黑体" panose="02010609060101010101" pitchFamily="49" charset="-122"/>
                </a:rPr>
                <a:t>万</a:t>
              </a:r>
              <a:endParaRPr kumimoji="0" lang="zh-CN" altLang="zh-CN" sz="2000" dirty="0">
                <a:solidFill>
                  <a:srgbClr val="000000"/>
                </a:solidFill>
                <a:latin typeface="Times New Roman" panose="02020603050405020304" pitchFamily="18" charset="0"/>
                <a:ea typeface="黑体" panose="02010609060101010101" pitchFamily="49" charset="-122"/>
              </a:endParaRPr>
            </a:p>
          </p:txBody>
        </p:sp>
      </p:grpSp>
      <p:sp>
        <p:nvSpPr>
          <p:cNvPr id="30" name="Line 37"/>
          <p:cNvSpPr>
            <a:spLocks noChangeShapeType="1"/>
          </p:cNvSpPr>
          <p:nvPr/>
        </p:nvSpPr>
        <p:spPr bwMode="auto">
          <a:xfrm>
            <a:off x="4727848" y="872716"/>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sz="2000" b="1">
              <a:solidFill>
                <a:srgbClr val="002A00"/>
              </a:solidFill>
              <a:ea typeface="黑体" panose="02010609060101010101" pitchFamily="49" charset="-122"/>
            </a:endParaRPr>
          </a:p>
        </p:txBody>
      </p:sp>
      <p:sp>
        <p:nvSpPr>
          <p:cNvPr id="31" name="Line 38"/>
          <p:cNvSpPr>
            <a:spLocks noChangeShapeType="1"/>
          </p:cNvSpPr>
          <p:nvPr/>
        </p:nvSpPr>
        <p:spPr bwMode="auto">
          <a:xfrm flipH="1">
            <a:off x="5696730" y="872716"/>
            <a:ext cx="77900" cy="5868652"/>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sz="2000" b="1">
              <a:solidFill>
                <a:srgbClr val="002A00"/>
              </a:solidFill>
              <a:ea typeface="黑体" panose="02010609060101010101" pitchFamily="49" charset="-122"/>
            </a:endParaRPr>
          </a:p>
        </p:txBody>
      </p:sp>
      <p:sp>
        <p:nvSpPr>
          <p:cNvPr id="32" name="Rectangle 15"/>
          <p:cNvSpPr>
            <a:spLocks noChangeArrowheads="1"/>
          </p:cNvSpPr>
          <p:nvPr/>
        </p:nvSpPr>
        <p:spPr bwMode="auto">
          <a:xfrm>
            <a:off x="4942161" y="260647"/>
            <a:ext cx="1587500" cy="540061"/>
          </a:xfrm>
          <a:prstGeom prst="rect">
            <a:avLst/>
          </a:prstGeom>
          <a:solidFill>
            <a:srgbClr val="CCFF99"/>
          </a:solidFill>
          <a:ln>
            <a:noFill/>
          </a:ln>
          <a:effectLst>
            <a:prstShdw prst="shdw17" dist="17961" dir="2700000">
              <a:srgbClr val="414773"/>
            </a:prstShdw>
          </a:effectLst>
        </p:spPr>
        <p:txBody>
          <a:bodyPr wrap="none"/>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spcBef>
                <a:spcPct val="0"/>
              </a:spcBef>
              <a:buClrTx/>
              <a:buNone/>
            </a:pPr>
            <a:r>
              <a:rPr lang="zh-CN" altLang="en-US" sz="2400" dirty="0">
                <a:solidFill>
                  <a:srgbClr val="000000"/>
                </a:solidFill>
                <a:latin typeface="Times New Roman" panose="02020603050405020304" pitchFamily="18" charset="0"/>
                <a:ea typeface="黑体" panose="02010609060101010101" pitchFamily="49" charset="-122"/>
              </a:rPr>
              <a:t>本年利润 </a:t>
            </a:r>
            <a:endParaRPr lang="zh-CN" altLang="en-US" sz="2400" dirty="0">
              <a:solidFill>
                <a:srgbClr val="000000"/>
              </a:solidFill>
              <a:latin typeface="Times New Roman" panose="02020603050405020304" pitchFamily="18" charset="0"/>
              <a:ea typeface="黑体" panose="02010609060101010101" pitchFamily="49" charset="-122"/>
            </a:endParaRPr>
          </a:p>
        </p:txBody>
      </p:sp>
      <p:grpSp>
        <p:nvGrpSpPr>
          <p:cNvPr id="34" name="组合 33"/>
          <p:cNvGrpSpPr/>
          <p:nvPr/>
        </p:nvGrpSpPr>
        <p:grpSpPr bwMode="auto">
          <a:xfrm>
            <a:off x="8931403" y="534650"/>
            <a:ext cx="2016125" cy="1082964"/>
            <a:chOff x="3201987" y="2397125"/>
            <a:chExt cx="2016125" cy="1082675"/>
          </a:xfrm>
        </p:grpSpPr>
        <p:sp>
          <p:nvSpPr>
            <p:cNvPr id="35" name="Line 37"/>
            <p:cNvSpPr>
              <a:spLocks noChangeShapeType="1"/>
            </p:cNvSpPr>
            <p:nvPr/>
          </p:nvSpPr>
          <p:spPr bwMode="auto">
            <a:xfrm>
              <a:off x="3201987" y="2829059"/>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sz="2000" b="1">
                <a:solidFill>
                  <a:srgbClr val="002A00"/>
                </a:solidFill>
                <a:ea typeface="黑体" panose="02010609060101010101" pitchFamily="49" charset="-122"/>
              </a:endParaRPr>
            </a:p>
          </p:txBody>
        </p:sp>
        <p:sp>
          <p:nvSpPr>
            <p:cNvPr id="36" name="Line 38"/>
            <p:cNvSpPr>
              <a:spLocks noChangeShapeType="1"/>
            </p:cNvSpPr>
            <p:nvPr/>
          </p:nvSpPr>
          <p:spPr bwMode="auto">
            <a:xfrm flipH="1">
              <a:off x="4248150" y="2829059"/>
              <a:ext cx="620" cy="650741"/>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sz="2000" b="1">
                <a:solidFill>
                  <a:srgbClr val="002A00"/>
                </a:solidFill>
                <a:ea typeface="黑体" panose="02010609060101010101" pitchFamily="49" charset="-122"/>
              </a:endParaRPr>
            </a:p>
          </p:txBody>
        </p:sp>
        <p:sp>
          <p:nvSpPr>
            <p:cNvPr id="37" name="Rectangle 15"/>
            <p:cNvSpPr>
              <a:spLocks noChangeArrowheads="1"/>
            </p:cNvSpPr>
            <p:nvPr/>
          </p:nvSpPr>
          <p:spPr bwMode="auto">
            <a:xfrm>
              <a:off x="3416300" y="2397125"/>
              <a:ext cx="1587500" cy="359945"/>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spcBef>
                  <a:spcPct val="0"/>
                </a:spcBef>
                <a:buClrTx/>
                <a:buNone/>
              </a:pPr>
              <a:r>
                <a:rPr lang="zh-CN" altLang="en-US" sz="2000" b="0" dirty="0">
                  <a:solidFill>
                    <a:srgbClr val="000000"/>
                  </a:solidFill>
                  <a:latin typeface="Times New Roman" panose="02020603050405020304" pitchFamily="18" charset="0"/>
                  <a:ea typeface="黑体" panose="02010609060101010101" pitchFamily="49" charset="-122"/>
                </a:rPr>
                <a:t>营业收入 </a:t>
              </a:r>
              <a:endParaRPr lang="zh-CN" altLang="en-US" sz="2000" b="0" dirty="0">
                <a:solidFill>
                  <a:srgbClr val="000000"/>
                </a:solidFill>
                <a:latin typeface="Times New Roman" panose="02020603050405020304" pitchFamily="18" charset="0"/>
                <a:ea typeface="黑体" panose="02010609060101010101" pitchFamily="49" charset="-122"/>
              </a:endParaRPr>
            </a:p>
          </p:txBody>
        </p:sp>
        <p:sp>
          <p:nvSpPr>
            <p:cNvPr id="38" name="Rectangle 34"/>
            <p:cNvSpPr>
              <a:spLocks noChangeArrowheads="1"/>
            </p:cNvSpPr>
            <p:nvPr/>
          </p:nvSpPr>
          <p:spPr bwMode="auto">
            <a:xfrm>
              <a:off x="4263684" y="2886249"/>
              <a:ext cx="827471" cy="400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000" dirty="0">
                  <a:solidFill>
                    <a:srgbClr val="000000"/>
                  </a:solidFill>
                  <a:latin typeface="Times New Roman" panose="02020603050405020304" pitchFamily="18" charset="0"/>
                  <a:ea typeface="黑体" panose="02010609060101010101" pitchFamily="49" charset="-122"/>
                </a:rPr>
                <a:t>200</a:t>
              </a:r>
              <a:r>
                <a:rPr kumimoji="0" lang="zh-CN" altLang="en-US" sz="2000" dirty="0">
                  <a:solidFill>
                    <a:srgbClr val="000000"/>
                  </a:solidFill>
                  <a:latin typeface="Times New Roman" panose="02020603050405020304" pitchFamily="18" charset="0"/>
                  <a:ea typeface="黑体" panose="02010609060101010101" pitchFamily="49" charset="-122"/>
                </a:rPr>
                <a:t>万</a:t>
              </a:r>
              <a:endParaRPr kumimoji="0" lang="zh-CN" altLang="zh-CN" sz="2000" dirty="0">
                <a:solidFill>
                  <a:srgbClr val="000000"/>
                </a:solidFill>
                <a:latin typeface="Times New Roman" panose="02020603050405020304" pitchFamily="18" charset="0"/>
                <a:ea typeface="黑体" panose="02010609060101010101" pitchFamily="49" charset="-122"/>
              </a:endParaRPr>
            </a:p>
          </p:txBody>
        </p:sp>
      </p:grpSp>
      <p:grpSp>
        <p:nvGrpSpPr>
          <p:cNvPr id="39" name="组合 38"/>
          <p:cNvGrpSpPr/>
          <p:nvPr/>
        </p:nvGrpSpPr>
        <p:grpSpPr bwMode="auto">
          <a:xfrm>
            <a:off x="8948442" y="1816984"/>
            <a:ext cx="2016125" cy="1082964"/>
            <a:chOff x="3201987" y="2397125"/>
            <a:chExt cx="2016125" cy="1082675"/>
          </a:xfrm>
        </p:grpSpPr>
        <p:sp>
          <p:nvSpPr>
            <p:cNvPr id="40" name="Line 37"/>
            <p:cNvSpPr>
              <a:spLocks noChangeShapeType="1"/>
            </p:cNvSpPr>
            <p:nvPr/>
          </p:nvSpPr>
          <p:spPr bwMode="auto">
            <a:xfrm>
              <a:off x="3201987" y="2829059"/>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sz="2000" b="1">
                <a:solidFill>
                  <a:srgbClr val="002A00"/>
                </a:solidFill>
                <a:ea typeface="黑体" panose="02010609060101010101" pitchFamily="49" charset="-122"/>
              </a:endParaRPr>
            </a:p>
          </p:txBody>
        </p:sp>
        <p:sp>
          <p:nvSpPr>
            <p:cNvPr id="41" name="Line 38"/>
            <p:cNvSpPr>
              <a:spLocks noChangeShapeType="1"/>
            </p:cNvSpPr>
            <p:nvPr/>
          </p:nvSpPr>
          <p:spPr bwMode="auto">
            <a:xfrm flipH="1">
              <a:off x="4248150" y="2829059"/>
              <a:ext cx="620" cy="650741"/>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sz="2000" b="1">
                <a:solidFill>
                  <a:srgbClr val="002A00"/>
                </a:solidFill>
                <a:ea typeface="黑体" panose="02010609060101010101" pitchFamily="49" charset="-122"/>
              </a:endParaRPr>
            </a:p>
          </p:txBody>
        </p:sp>
        <p:sp>
          <p:nvSpPr>
            <p:cNvPr id="42" name="Rectangle 15"/>
            <p:cNvSpPr>
              <a:spLocks noChangeArrowheads="1"/>
            </p:cNvSpPr>
            <p:nvPr/>
          </p:nvSpPr>
          <p:spPr bwMode="auto">
            <a:xfrm>
              <a:off x="3416300" y="2397125"/>
              <a:ext cx="1587500" cy="359945"/>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spcBef>
                  <a:spcPct val="0"/>
                </a:spcBef>
                <a:buClrTx/>
                <a:buNone/>
              </a:pPr>
              <a:r>
                <a:rPr lang="zh-CN" altLang="en-US" sz="2000" b="0" dirty="0">
                  <a:solidFill>
                    <a:srgbClr val="000000"/>
                  </a:solidFill>
                  <a:latin typeface="Times New Roman" panose="02020603050405020304" pitchFamily="18" charset="0"/>
                  <a:ea typeface="黑体" panose="02010609060101010101" pitchFamily="49" charset="-122"/>
                </a:rPr>
                <a:t>投资收益</a:t>
              </a:r>
              <a:endParaRPr lang="zh-CN" altLang="en-US" sz="2000" b="0" dirty="0">
                <a:solidFill>
                  <a:srgbClr val="000000"/>
                </a:solidFill>
                <a:latin typeface="Times New Roman" panose="02020603050405020304" pitchFamily="18" charset="0"/>
                <a:ea typeface="黑体" panose="02010609060101010101" pitchFamily="49" charset="-122"/>
              </a:endParaRPr>
            </a:p>
          </p:txBody>
        </p:sp>
        <p:sp>
          <p:nvSpPr>
            <p:cNvPr id="43" name="Rectangle 34"/>
            <p:cNvSpPr>
              <a:spLocks noChangeArrowheads="1"/>
            </p:cNvSpPr>
            <p:nvPr/>
          </p:nvSpPr>
          <p:spPr bwMode="auto">
            <a:xfrm>
              <a:off x="4263684" y="2886249"/>
              <a:ext cx="699230" cy="400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000" dirty="0">
                  <a:solidFill>
                    <a:srgbClr val="000000"/>
                  </a:solidFill>
                  <a:latin typeface="Times New Roman" panose="02020603050405020304" pitchFamily="18" charset="0"/>
                  <a:ea typeface="黑体" panose="02010609060101010101" pitchFamily="49" charset="-122"/>
                </a:rPr>
                <a:t>20</a:t>
              </a:r>
              <a:r>
                <a:rPr kumimoji="0" lang="zh-CN" altLang="en-US" sz="2000" dirty="0">
                  <a:solidFill>
                    <a:srgbClr val="000000"/>
                  </a:solidFill>
                  <a:latin typeface="Times New Roman" panose="02020603050405020304" pitchFamily="18" charset="0"/>
                  <a:ea typeface="黑体" panose="02010609060101010101" pitchFamily="49" charset="-122"/>
                </a:rPr>
                <a:t>万</a:t>
              </a:r>
              <a:endParaRPr kumimoji="0" lang="zh-CN" altLang="zh-CN" sz="2000" dirty="0">
                <a:solidFill>
                  <a:srgbClr val="000000"/>
                </a:solidFill>
                <a:latin typeface="Times New Roman" panose="02020603050405020304" pitchFamily="18" charset="0"/>
                <a:ea typeface="黑体" panose="02010609060101010101" pitchFamily="49" charset="-122"/>
              </a:endParaRPr>
            </a:p>
          </p:txBody>
        </p:sp>
      </p:grpSp>
      <p:grpSp>
        <p:nvGrpSpPr>
          <p:cNvPr id="44" name="组合 43"/>
          <p:cNvGrpSpPr/>
          <p:nvPr/>
        </p:nvGrpSpPr>
        <p:grpSpPr bwMode="auto">
          <a:xfrm>
            <a:off x="8908117" y="3138681"/>
            <a:ext cx="2061967" cy="1038602"/>
            <a:chOff x="3161662" y="2441475"/>
            <a:chExt cx="2061967" cy="1038325"/>
          </a:xfrm>
        </p:grpSpPr>
        <p:sp>
          <p:nvSpPr>
            <p:cNvPr id="45" name="Line 37"/>
            <p:cNvSpPr>
              <a:spLocks noChangeShapeType="1"/>
            </p:cNvSpPr>
            <p:nvPr/>
          </p:nvSpPr>
          <p:spPr bwMode="auto">
            <a:xfrm>
              <a:off x="3201987" y="2829059"/>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sz="2000" b="1">
                <a:solidFill>
                  <a:srgbClr val="002A00"/>
                </a:solidFill>
                <a:ea typeface="黑体" panose="02010609060101010101" pitchFamily="49" charset="-122"/>
              </a:endParaRPr>
            </a:p>
          </p:txBody>
        </p:sp>
        <p:sp>
          <p:nvSpPr>
            <p:cNvPr id="46" name="Line 38"/>
            <p:cNvSpPr>
              <a:spLocks noChangeShapeType="1"/>
            </p:cNvSpPr>
            <p:nvPr/>
          </p:nvSpPr>
          <p:spPr bwMode="auto">
            <a:xfrm flipH="1">
              <a:off x="4248150" y="2829059"/>
              <a:ext cx="620" cy="650741"/>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sz="2000" b="1">
                <a:solidFill>
                  <a:srgbClr val="002A00"/>
                </a:solidFill>
                <a:ea typeface="黑体" panose="02010609060101010101" pitchFamily="49" charset="-122"/>
              </a:endParaRPr>
            </a:p>
          </p:txBody>
        </p:sp>
        <p:sp>
          <p:nvSpPr>
            <p:cNvPr id="47" name="Rectangle 15"/>
            <p:cNvSpPr>
              <a:spLocks noChangeArrowheads="1"/>
            </p:cNvSpPr>
            <p:nvPr/>
          </p:nvSpPr>
          <p:spPr bwMode="auto">
            <a:xfrm>
              <a:off x="3161662" y="2441475"/>
              <a:ext cx="2061967" cy="315596"/>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spcBef>
                  <a:spcPct val="0"/>
                </a:spcBef>
                <a:buClrTx/>
                <a:buNone/>
              </a:pPr>
              <a:r>
                <a:rPr lang="zh-CN" altLang="en-US" sz="2000" b="0" dirty="0">
                  <a:solidFill>
                    <a:srgbClr val="000000"/>
                  </a:solidFill>
                  <a:latin typeface="Times New Roman" panose="02020603050405020304" pitchFamily="18" charset="0"/>
                  <a:ea typeface="黑体" panose="02010609060101010101" pitchFamily="49" charset="-122"/>
                </a:rPr>
                <a:t>公允价值变动损益</a:t>
              </a:r>
              <a:endParaRPr lang="zh-CN" altLang="en-US" sz="2000" b="0" dirty="0">
                <a:solidFill>
                  <a:srgbClr val="000000"/>
                </a:solidFill>
                <a:latin typeface="Times New Roman" panose="02020603050405020304" pitchFamily="18" charset="0"/>
                <a:ea typeface="黑体" panose="02010609060101010101" pitchFamily="49" charset="-122"/>
              </a:endParaRPr>
            </a:p>
          </p:txBody>
        </p:sp>
        <p:sp>
          <p:nvSpPr>
            <p:cNvPr id="48" name="Rectangle 34"/>
            <p:cNvSpPr>
              <a:spLocks noChangeArrowheads="1"/>
            </p:cNvSpPr>
            <p:nvPr/>
          </p:nvSpPr>
          <p:spPr bwMode="auto">
            <a:xfrm>
              <a:off x="4263684" y="2886249"/>
              <a:ext cx="699230" cy="400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000" dirty="0">
                  <a:solidFill>
                    <a:srgbClr val="000000"/>
                  </a:solidFill>
                  <a:latin typeface="Times New Roman" panose="02020603050405020304" pitchFamily="18" charset="0"/>
                  <a:ea typeface="黑体" panose="02010609060101010101" pitchFamily="49" charset="-122"/>
                </a:rPr>
                <a:t>10</a:t>
              </a:r>
              <a:r>
                <a:rPr kumimoji="0" lang="zh-CN" altLang="en-US" sz="2000" dirty="0">
                  <a:solidFill>
                    <a:srgbClr val="000000"/>
                  </a:solidFill>
                  <a:latin typeface="Times New Roman" panose="02020603050405020304" pitchFamily="18" charset="0"/>
                  <a:ea typeface="黑体" panose="02010609060101010101" pitchFamily="49" charset="-122"/>
                </a:rPr>
                <a:t>万</a:t>
              </a:r>
              <a:endParaRPr kumimoji="0" lang="zh-CN" altLang="zh-CN" sz="2000" dirty="0">
                <a:solidFill>
                  <a:srgbClr val="000000"/>
                </a:solidFill>
                <a:latin typeface="Times New Roman" panose="02020603050405020304" pitchFamily="18" charset="0"/>
                <a:ea typeface="黑体" panose="02010609060101010101" pitchFamily="49" charset="-122"/>
              </a:endParaRPr>
            </a:p>
          </p:txBody>
        </p:sp>
      </p:grpSp>
      <p:grpSp>
        <p:nvGrpSpPr>
          <p:cNvPr id="56" name="组合 55"/>
          <p:cNvGrpSpPr/>
          <p:nvPr/>
        </p:nvGrpSpPr>
        <p:grpSpPr>
          <a:xfrm>
            <a:off x="1701365" y="861905"/>
            <a:ext cx="3881555" cy="504904"/>
            <a:chOff x="1701365" y="861905"/>
            <a:chExt cx="3881555" cy="504904"/>
          </a:xfrm>
        </p:grpSpPr>
        <p:sp>
          <p:nvSpPr>
            <p:cNvPr id="49" name="Rectangle 34"/>
            <p:cNvSpPr>
              <a:spLocks noChangeArrowheads="1"/>
            </p:cNvSpPr>
            <p:nvPr/>
          </p:nvSpPr>
          <p:spPr bwMode="auto">
            <a:xfrm>
              <a:off x="4755449" y="966699"/>
              <a:ext cx="8274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000" dirty="0">
                  <a:solidFill>
                    <a:srgbClr val="0000FF"/>
                  </a:solidFill>
                  <a:latin typeface="Times New Roman" panose="02020603050405020304" pitchFamily="18" charset="0"/>
                  <a:ea typeface="黑体" panose="02010609060101010101" pitchFamily="49" charset="-122"/>
                </a:rPr>
                <a:t>100</a:t>
              </a:r>
              <a:r>
                <a:rPr kumimoji="0" lang="zh-CN" altLang="en-US" sz="2000" dirty="0">
                  <a:solidFill>
                    <a:srgbClr val="0000FF"/>
                  </a:solidFill>
                  <a:latin typeface="Times New Roman" panose="02020603050405020304" pitchFamily="18" charset="0"/>
                  <a:ea typeface="黑体" panose="02010609060101010101" pitchFamily="49" charset="-122"/>
                </a:rPr>
                <a:t>万</a:t>
              </a:r>
              <a:endParaRPr kumimoji="0" lang="zh-CN" altLang="zh-CN" sz="2000" dirty="0">
                <a:solidFill>
                  <a:srgbClr val="0000FF"/>
                </a:solidFill>
                <a:latin typeface="Times New Roman" panose="02020603050405020304" pitchFamily="18" charset="0"/>
                <a:ea typeface="黑体" panose="02010609060101010101" pitchFamily="49" charset="-122"/>
              </a:endParaRPr>
            </a:p>
          </p:txBody>
        </p:sp>
        <p:sp>
          <p:nvSpPr>
            <p:cNvPr id="53" name="Rectangle 34"/>
            <p:cNvSpPr>
              <a:spLocks noChangeArrowheads="1"/>
            </p:cNvSpPr>
            <p:nvPr/>
          </p:nvSpPr>
          <p:spPr bwMode="auto">
            <a:xfrm>
              <a:off x="1701365" y="861905"/>
              <a:ext cx="8274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000" dirty="0">
                  <a:solidFill>
                    <a:srgbClr val="0000FF"/>
                  </a:solidFill>
                  <a:latin typeface="Times New Roman" panose="02020603050405020304" pitchFamily="18" charset="0"/>
                  <a:ea typeface="黑体" panose="02010609060101010101" pitchFamily="49" charset="-122"/>
                </a:rPr>
                <a:t>100</a:t>
              </a:r>
              <a:r>
                <a:rPr kumimoji="0" lang="zh-CN" altLang="en-US" sz="2000" dirty="0">
                  <a:solidFill>
                    <a:srgbClr val="0000FF"/>
                  </a:solidFill>
                  <a:latin typeface="Times New Roman" panose="02020603050405020304" pitchFamily="18" charset="0"/>
                  <a:ea typeface="黑体" panose="02010609060101010101" pitchFamily="49" charset="-122"/>
                </a:rPr>
                <a:t>万</a:t>
              </a:r>
              <a:endParaRPr kumimoji="0" lang="zh-CN" altLang="zh-CN" sz="2000" dirty="0">
                <a:solidFill>
                  <a:srgbClr val="0000FF"/>
                </a:solidFill>
                <a:latin typeface="Times New Roman" panose="02020603050405020304" pitchFamily="18" charset="0"/>
                <a:ea typeface="黑体" panose="02010609060101010101" pitchFamily="49" charset="-122"/>
              </a:endParaRPr>
            </a:p>
          </p:txBody>
        </p:sp>
        <p:cxnSp>
          <p:nvCxnSpPr>
            <p:cNvPr id="55" name="直接箭头连接符 54"/>
            <p:cNvCxnSpPr>
              <a:stCxn id="53" idx="3"/>
            </p:cNvCxnSpPr>
            <p:nvPr/>
          </p:nvCxnSpPr>
          <p:spPr bwMode="auto">
            <a:xfrm>
              <a:off x="2528836" y="1061960"/>
              <a:ext cx="2159831" cy="79831"/>
            </a:xfrm>
            <a:prstGeom prst="straightConnector1">
              <a:avLst/>
            </a:prstGeom>
            <a:solidFill>
              <a:schemeClr val="accent1"/>
            </a:solidFill>
            <a:ln w="9525" cap="flat" cmpd="sng" algn="ctr">
              <a:solidFill>
                <a:srgbClr val="0000FF"/>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7" name="组合 56"/>
          <p:cNvGrpSpPr/>
          <p:nvPr/>
        </p:nvGrpSpPr>
        <p:grpSpPr>
          <a:xfrm>
            <a:off x="1692653" y="1961001"/>
            <a:ext cx="3625074" cy="504904"/>
            <a:chOff x="1701365" y="861905"/>
            <a:chExt cx="3625074" cy="504904"/>
          </a:xfrm>
        </p:grpSpPr>
        <p:sp>
          <p:nvSpPr>
            <p:cNvPr id="58" name="Rectangle 34"/>
            <p:cNvSpPr>
              <a:spLocks noChangeArrowheads="1"/>
            </p:cNvSpPr>
            <p:nvPr/>
          </p:nvSpPr>
          <p:spPr bwMode="auto">
            <a:xfrm>
              <a:off x="4755449" y="966699"/>
              <a:ext cx="57099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000" dirty="0">
                  <a:solidFill>
                    <a:srgbClr val="0000FF"/>
                  </a:solidFill>
                  <a:latin typeface="Times New Roman" panose="02020603050405020304" pitchFamily="18" charset="0"/>
                  <a:ea typeface="黑体" panose="02010609060101010101" pitchFamily="49" charset="-122"/>
                </a:rPr>
                <a:t>5</a:t>
              </a:r>
              <a:r>
                <a:rPr kumimoji="0" lang="zh-CN" altLang="en-US" sz="2000" dirty="0">
                  <a:solidFill>
                    <a:srgbClr val="0000FF"/>
                  </a:solidFill>
                  <a:latin typeface="Times New Roman" panose="02020603050405020304" pitchFamily="18" charset="0"/>
                  <a:ea typeface="黑体" panose="02010609060101010101" pitchFamily="49" charset="-122"/>
                </a:rPr>
                <a:t>万</a:t>
              </a:r>
              <a:endParaRPr kumimoji="0" lang="zh-CN" altLang="zh-CN" sz="2000" dirty="0">
                <a:solidFill>
                  <a:srgbClr val="0000FF"/>
                </a:solidFill>
                <a:latin typeface="Times New Roman" panose="02020603050405020304" pitchFamily="18" charset="0"/>
                <a:ea typeface="黑体" panose="02010609060101010101" pitchFamily="49" charset="-122"/>
              </a:endParaRPr>
            </a:p>
          </p:txBody>
        </p:sp>
        <p:sp>
          <p:nvSpPr>
            <p:cNvPr id="59" name="Rectangle 34"/>
            <p:cNvSpPr>
              <a:spLocks noChangeArrowheads="1"/>
            </p:cNvSpPr>
            <p:nvPr/>
          </p:nvSpPr>
          <p:spPr bwMode="auto">
            <a:xfrm>
              <a:off x="1701365" y="861905"/>
              <a:ext cx="57099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000" dirty="0">
                  <a:solidFill>
                    <a:srgbClr val="0000FF"/>
                  </a:solidFill>
                  <a:latin typeface="Times New Roman" panose="02020603050405020304" pitchFamily="18" charset="0"/>
                  <a:ea typeface="黑体" panose="02010609060101010101" pitchFamily="49" charset="-122"/>
                </a:rPr>
                <a:t>5</a:t>
              </a:r>
              <a:r>
                <a:rPr kumimoji="0" lang="zh-CN" altLang="en-US" sz="2000" dirty="0">
                  <a:solidFill>
                    <a:srgbClr val="0000FF"/>
                  </a:solidFill>
                  <a:latin typeface="Times New Roman" panose="02020603050405020304" pitchFamily="18" charset="0"/>
                  <a:ea typeface="黑体" panose="02010609060101010101" pitchFamily="49" charset="-122"/>
                </a:rPr>
                <a:t>万</a:t>
              </a:r>
              <a:endParaRPr kumimoji="0" lang="zh-CN" altLang="zh-CN" sz="2000" dirty="0">
                <a:solidFill>
                  <a:srgbClr val="0000FF"/>
                </a:solidFill>
                <a:latin typeface="Times New Roman" panose="02020603050405020304" pitchFamily="18" charset="0"/>
                <a:ea typeface="黑体" panose="02010609060101010101" pitchFamily="49" charset="-122"/>
              </a:endParaRPr>
            </a:p>
          </p:txBody>
        </p:sp>
        <p:cxnSp>
          <p:nvCxnSpPr>
            <p:cNvPr id="60" name="直接箭头连接符 59"/>
            <p:cNvCxnSpPr>
              <a:stCxn id="59" idx="3"/>
            </p:cNvCxnSpPr>
            <p:nvPr/>
          </p:nvCxnSpPr>
          <p:spPr bwMode="auto">
            <a:xfrm>
              <a:off x="2272355" y="1061960"/>
              <a:ext cx="2416312" cy="79831"/>
            </a:xfrm>
            <a:prstGeom prst="straightConnector1">
              <a:avLst/>
            </a:prstGeom>
            <a:solidFill>
              <a:schemeClr val="accent1"/>
            </a:solidFill>
            <a:ln w="9525" cap="flat" cmpd="sng" algn="ctr">
              <a:solidFill>
                <a:srgbClr val="0000FF"/>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61" name="组合 60"/>
          <p:cNvGrpSpPr/>
          <p:nvPr/>
        </p:nvGrpSpPr>
        <p:grpSpPr>
          <a:xfrm>
            <a:off x="1816182" y="3157132"/>
            <a:ext cx="3753314" cy="504904"/>
            <a:chOff x="1701365" y="861905"/>
            <a:chExt cx="3753314" cy="504904"/>
          </a:xfrm>
        </p:grpSpPr>
        <p:sp>
          <p:nvSpPr>
            <p:cNvPr id="62" name="Rectangle 34"/>
            <p:cNvSpPr>
              <a:spLocks noChangeArrowheads="1"/>
            </p:cNvSpPr>
            <p:nvPr/>
          </p:nvSpPr>
          <p:spPr bwMode="auto">
            <a:xfrm>
              <a:off x="4755449" y="966699"/>
              <a:ext cx="6992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000" dirty="0">
                  <a:solidFill>
                    <a:srgbClr val="0000FF"/>
                  </a:solidFill>
                  <a:latin typeface="Times New Roman" panose="02020603050405020304" pitchFamily="18" charset="0"/>
                  <a:ea typeface="黑体" panose="02010609060101010101" pitchFamily="49" charset="-122"/>
                </a:rPr>
                <a:t>10</a:t>
              </a:r>
              <a:r>
                <a:rPr kumimoji="0" lang="zh-CN" altLang="en-US" sz="2000" dirty="0">
                  <a:solidFill>
                    <a:srgbClr val="0000FF"/>
                  </a:solidFill>
                  <a:latin typeface="Times New Roman" panose="02020603050405020304" pitchFamily="18" charset="0"/>
                  <a:ea typeface="黑体" panose="02010609060101010101" pitchFamily="49" charset="-122"/>
                </a:rPr>
                <a:t>万</a:t>
              </a:r>
              <a:endParaRPr kumimoji="0" lang="zh-CN" altLang="zh-CN" sz="2000" dirty="0">
                <a:solidFill>
                  <a:srgbClr val="0000FF"/>
                </a:solidFill>
                <a:latin typeface="Times New Roman" panose="02020603050405020304" pitchFamily="18" charset="0"/>
                <a:ea typeface="黑体" panose="02010609060101010101" pitchFamily="49" charset="-122"/>
              </a:endParaRPr>
            </a:p>
          </p:txBody>
        </p:sp>
        <p:sp>
          <p:nvSpPr>
            <p:cNvPr id="63" name="Rectangle 34"/>
            <p:cNvSpPr>
              <a:spLocks noChangeArrowheads="1"/>
            </p:cNvSpPr>
            <p:nvPr/>
          </p:nvSpPr>
          <p:spPr bwMode="auto">
            <a:xfrm>
              <a:off x="1701365" y="861905"/>
              <a:ext cx="6992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000" dirty="0">
                  <a:solidFill>
                    <a:srgbClr val="0000FF"/>
                  </a:solidFill>
                  <a:latin typeface="Times New Roman" panose="02020603050405020304" pitchFamily="18" charset="0"/>
                  <a:ea typeface="黑体" panose="02010609060101010101" pitchFamily="49" charset="-122"/>
                </a:rPr>
                <a:t>10</a:t>
              </a:r>
              <a:r>
                <a:rPr kumimoji="0" lang="zh-CN" altLang="en-US" sz="2000" dirty="0">
                  <a:solidFill>
                    <a:srgbClr val="0000FF"/>
                  </a:solidFill>
                  <a:latin typeface="Times New Roman" panose="02020603050405020304" pitchFamily="18" charset="0"/>
                  <a:ea typeface="黑体" panose="02010609060101010101" pitchFamily="49" charset="-122"/>
                </a:rPr>
                <a:t>万</a:t>
              </a:r>
              <a:endParaRPr kumimoji="0" lang="zh-CN" altLang="zh-CN" sz="2000" dirty="0">
                <a:solidFill>
                  <a:srgbClr val="0000FF"/>
                </a:solidFill>
                <a:latin typeface="Times New Roman" panose="02020603050405020304" pitchFamily="18" charset="0"/>
                <a:ea typeface="黑体" panose="02010609060101010101" pitchFamily="49" charset="-122"/>
              </a:endParaRPr>
            </a:p>
          </p:txBody>
        </p:sp>
        <p:cxnSp>
          <p:nvCxnSpPr>
            <p:cNvPr id="64" name="直接箭头连接符 63"/>
            <p:cNvCxnSpPr>
              <a:stCxn id="63" idx="3"/>
            </p:cNvCxnSpPr>
            <p:nvPr/>
          </p:nvCxnSpPr>
          <p:spPr bwMode="auto">
            <a:xfrm>
              <a:off x="2400595" y="1061960"/>
              <a:ext cx="2288072" cy="79831"/>
            </a:xfrm>
            <a:prstGeom prst="straightConnector1">
              <a:avLst/>
            </a:prstGeom>
            <a:solidFill>
              <a:schemeClr val="accent1"/>
            </a:solidFill>
            <a:ln w="9525" cap="flat" cmpd="sng" algn="ctr">
              <a:solidFill>
                <a:srgbClr val="0000FF"/>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65" name="组合 64"/>
          <p:cNvGrpSpPr/>
          <p:nvPr/>
        </p:nvGrpSpPr>
        <p:grpSpPr>
          <a:xfrm>
            <a:off x="1721457" y="4337939"/>
            <a:ext cx="3753314" cy="504904"/>
            <a:chOff x="1701365" y="861905"/>
            <a:chExt cx="3753314" cy="504904"/>
          </a:xfrm>
        </p:grpSpPr>
        <p:sp>
          <p:nvSpPr>
            <p:cNvPr id="66" name="Rectangle 34"/>
            <p:cNvSpPr>
              <a:spLocks noChangeArrowheads="1"/>
            </p:cNvSpPr>
            <p:nvPr/>
          </p:nvSpPr>
          <p:spPr bwMode="auto">
            <a:xfrm>
              <a:off x="4755449" y="966699"/>
              <a:ext cx="6992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000" dirty="0">
                  <a:solidFill>
                    <a:srgbClr val="0000FF"/>
                  </a:solidFill>
                  <a:latin typeface="Times New Roman" panose="02020603050405020304" pitchFamily="18" charset="0"/>
                  <a:ea typeface="黑体" panose="02010609060101010101" pitchFamily="49" charset="-122"/>
                </a:rPr>
                <a:t>15</a:t>
              </a:r>
              <a:r>
                <a:rPr kumimoji="0" lang="zh-CN" altLang="en-US" sz="2000" dirty="0">
                  <a:solidFill>
                    <a:srgbClr val="0000FF"/>
                  </a:solidFill>
                  <a:latin typeface="Times New Roman" panose="02020603050405020304" pitchFamily="18" charset="0"/>
                  <a:ea typeface="黑体" panose="02010609060101010101" pitchFamily="49" charset="-122"/>
                </a:rPr>
                <a:t>万</a:t>
              </a:r>
              <a:endParaRPr kumimoji="0" lang="zh-CN" altLang="zh-CN" sz="2000" dirty="0">
                <a:solidFill>
                  <a:srgbClr val="0000FF"/>
                </a:solidFill>
                <a:latin typeface="Times New Roman" panose="02020603050405020304" pitchFamily="18" charset="0"/>
                <a:ea typeface="黑体" panose="02010609060101010101" pitchFamily="49" charset="-122"/>
              </a:endParaRPr>
            </a:p>
          </p:txBody>
        </p:sp>
        <p:sp>
          <p:nvSpPr>
            <p:cNvPr id="67" name="Rectangle 34"/>
            <p:cNvSpPr>
              <a:spLocks noChangeArrowheads="1"/>
            </p:cNvSpPr>
            <p:nvPr/>
          </p:nvSpPr>
          <p:spPr bwMode="auto">
            <a:xfrm>
              <a:off x="1701365" y="861905"/>
              <a:ext cx="6992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000" dirty="0">
                  <a:solidFill>
                    <a:srgbClr val="0000FF"/>
                  </a:solidFill>
                  <a:latin typeface="Times New Roman" panose="02020603050405020304" pitchFamily="18" charset="0"/>
                  <a:ea typeface="黑体" panose="02010609060101010101" pitchFamily="49" charset="-122"/>
                </a:rPr>
                <a:t>15</a:t>
              </a:r>
              <a:r>
                <a:rPr kumimoji="0" lang="zh-CN" altLang="en-US" sz="2000" dirty="0">
                  <a:solidFill>
                    <a:srgbClr val="0000FF"/>
                  </a:solidFill>
                  <a:latin typeface="Times New Roman" panose="02020603050405020304" pitchFamily="18" charset="0"/>
                  <a:ea typeface="黑体" panose="02010609060101010101" pitchFamily="49" charset="-122"/>
                </a:rPr>
                <a:t>万</a:t>
              </a:r>
              <a:endParaRPr kumimoji="0" lang="zh-CN" altLang="zh-CN" sz="2000" dirty="0">
                <a:solidFill>
                  <a:srgbClr val="0000FF"/>
                </a:solidFill>
                <a:latin typeface="Times New Roman" panose="02020603050405020304" pitchFamily="18" charset="0"/>
                <a:ea typeface="黑体" panose="02010609060101010101" pitchFamily="49" charset="-122"/>
              </a:endParaRPr>
            </a:p>
          </p:txBody>
        </p:sp>
        <p:cxnSp>
          <p:nvCxnSpPr>
            <p:cNvPr id="68" name="直接箭头连接符 67"/>
            <p:cNvCxnSpPr>
              <a:stCxn id="67" idx="3"/>
            </p:cNvCxnSpPr>
            <p:nvPr/>
          </p:nvCxnSpPr>
          <p:spPr bwMode="auto">
            <a:xfrm>
              <a:off x="2400595" y="1061960"/>
              <a:ext cx="2288072" cy="79831"/>
            </a:xfrm>
            <a:prstGeom prst="straightConnector1">
              <a:avLst/>
            </a:prstGeom>
            <a:solidFill>
              <a:schemeClr val="accent1"/>
            </a:solidFill>
            <a:ln w="9525" cap="flat" cmpd="sng" algn="ctr">
              <a:solidFill>
                <a:srgbClr val="0000FF"/>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77" name="组合 76"/>
          <p:cNvGrpSpPr/>
          <p:nvPr/>
        </p:nvGrpSpPr>
        <p:grpSpPr>
          <a:xfrm>
            <a:off x="5941975" y="1018153"/>
            <a:ext cx="3995369" cy="474059"/>
            <a:chOff x="5941975" y="1018153"/>
            <a:chExt cx="3995369" cy="474059"/>
          </a:xfrm>
        </p:grpSpPr>
        <p:sp>
          <p:nvSpPr>
            <p:cNvPr id="73" name="Rectangle 34"/>
            <p:cNvSpPr>
              <a:spLocks noChangeArrowheads="1"/>
            </p:cNvSpPr>
            <p:nvPr/>
          </p:nvSpPr>
          <p:spPr bwMode="auto">
            <a:xfrm>
              <a:off x="5941975" y="1018153"/>
              <a:ext cx="8274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000" dirty="0">
                  <a:solidFill>
                    <a:srgbClr val="0000FF"/>
                  </a:solidFill>
                  <a:latin typeface="Times New Roman" panose="02020603050405020304" pitchFamily="18" charset="0"/>
                  <a:ea typeface="黑体" panose="02010609060101010101" pitchFamily="49" charset="-122"/>
                </a:rPr>
                <a:t>200</a:t>
              </a:r>
              <a:r>
                <a:rPr kumimoji="0" lang="zh-CN" altLang="en-US" sz="2000" dirty="0">
                  <a:solidFill>
                    <a:srgbClr val="0000FF"/>
                  </a:solidFill>
                  <a:latin typeface="Times New Roman" panose="02020603050405020304" pitchFamily="18" charset="0"/>
                  <a:ea typeface="黑体" panose="02010609060101010101" pitchFamily="49" charset="-122"/>
                </a:rPr>
                <a:t>万</a:t>
              </a:r>
              <a:endParaRPr kumimoji="0" lang="zh-CN" altLang="zh-CN" sz="2000" dirty="0">
                <a:solidFill>
                  <a:srgbClr val="0000FF"/>
                </a:solidFill>
                <a:latin typeface="Times New Roman" panose="02020603050405020304" pitchFamily="18" charset="0"/>
                <a:ea typeface="黑体" panose="02010609060101010101" pitchFamily="49" charset="-122"/>
              </a:endParaRPr>
            </a:p>
          </p:txBody>
        </p:sp>
        <p:sp>
          <p:nvSpPr>
            <p:cNvPr id="74" name="Rectangle 34"/>
            <p:cNvSpPr>
              <a:spLocks noChangeArrowheads="1"/>
            </p:cNvSpPr>
            <p:nvPr/>
          </p:nvSpPr>
          <p:spPr bwMode="auto">
            <a:xfrm>
              <a:off x="9109873" y="1092102"/>
              <a:ext cx="8274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000" dirty="0">
                  <a:solidFill>
                    <a:srgbClr val="0000FF"/>
                  </a:solidFill>
                  <a:latin typeface="Times New Roman" panose="02020603050405020304" pitchFamily="18" charset="0"/>
                  <a:ea typeface="黑体" panose="02010609060101010101" pitchFamily="49" charset="-122"/>
                </a:rPr>
                <a:t>200</a:t>
              </a:r>
              <a:r>
                <a:rPr kumimoji="0" lang="zh-CN" altLang="en-US" sz="2000" dirty="0">
                  <a:solidFill>
                    <a:srgbClr val="0000FF"/>
                  </a:solidFill>
                  <a:latin typeface="Times New Roman" panose="02020603050405020304" pitchFamily="18" charset="0"/>
                  <a:ea typeface="黑体" panose="02010609060101010101" pitchFamily="49" charset="-122"/>
                </a:rPr>
                <a:t>万</a:t>
              </a:r>
              <a:endParaRPr kumimoji="0" lang="zh-CN" altLang="zh-CN" sz="2000" dirty="0">
                <a:solidFill>
                  <a:srgbClr val="0000FF"/>
                </a:solidFill>
                <a:latin typeface="Times New Roman" panose="02020603050405020304" pitchFamily="18" charset="0"/>
                <a:ea typeface="黑体" panose="02010609060101010101" pitchFamily="49" charset="-122"/>
              </a:endParaRPr>
            </a:p>
          </p:txBody>
        </p:sp>
        <p:cxnSp>
          <p:nvCxnSpPr>
            <p:cNvPr id="76" name="直接箭头连接符 75"/>
            <p:cNvCxnSpPr>
              <a:stCxn id="74" idx="1"/>
              <a:endCxn id="73" idx="3"/>
            </p:cNvCxnSpPr>
            <p:nvPr/>
          </p:nvCxnSpPr>
          <p:spPr bwMode="auto">
            <a:xfrm flipH="1" flipV="1">
              <a:off x="6769446" y="1218208"/>
              <a:ext cx="2340427" cy="73949"/>
            </a:xfrm>
            <a:prstGeom prst="straightConnector1">
              <a:avLst/>
            </a:prstGeom>
            <a:solidFill>
              <a:schemeClr val="accent1"/>
            </a:solidFill>
            <a:ln w="9525" cap="flat" cmpd="sng" algn="ctr">
              <a:solidFill>
                <a:srgbClr val="0000FF"/>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78" name="组合 77"/>
          <p:cNvGrpSpPr/>
          <p:nvPr/>
        </p:nvGrpSpPr>
        <p:grpSpPr>
          <a:xfrm>
            <a:off x="5997731" y="2293438"/>
            <a:ext cx="3867128" cy="474059"/>
            <a:chOff x="5941975" y="1018153"/>
            <a:chExt cx="3867128" cy="474059"/>
          </a:xfrm>
        </p:grpSpPr>
        <p:sp>
          <p:nvSpPr>
            <p:cNvPr id="79" name="Rectangle 34"/>
            <p:cNvSpPr>
              <a:spLocks noChangeArrowheads="1"/>
            </p:cNvSpPr>
            <p:nvPr/>
          </p:nvSpPr>
          <p:spPr bwMode="auto">
            <a:xfrm>
              <a:off x="5941975" y="1018153"/>
              <a:ext cx="6992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000" dirty="0">
                  <a:solidFill>
                    <a:srgbClr val="0000FF"/>
                  </a:solidFill>
                  <a:latin typeface="Times New Roman" panose="02020603050405020304" pitchFamily="18" charset="0"/>
                  <a:ea typeface="黑体" panose="02010609060101010101" pitchFamily="49" charset="-122"/>
                </a:rPr>
                <a:t>20</a:t>
              </a:r>
              <a:r>
                <a:rPr kumimoji="0" lang="zh-CN" altLang="en-US" sz="2000" dirty="0">
                  <a:solidFill>
                    <a:srgbClr val="0000FF"/>
                  </a:solidFill>
                  <a:latin typeface="Times New Roman" panose="02020603050405020304" pitchFamily="18" charset="0"/>
                  <a:ea typeface="黑体" panose="02010609060101010101" pitchFamily="49" charset="-122"/>
                </a:rPr>
                <a:t>万</a:t>
              </a:r>
              <a:endParaRPr kumimoji="0" lang="zh-CN" altLang="zh-CN" sz="2000" dirty="0">
                <a:solidFill>
                  <a:srgbClr val="0000FF"/>
                </a:solidFill>
                <a:latin typeface="Times New Roman" panose="02020603050405020304" pitchFamily="18" charset="0"/>
                <a:ea typeface="黑体" panose="02010609060101010101" pitchFamily="49" charset="-122"/>
              </a:endParaRPr>
            </a:p>
          </p:txBody>
        </p:sp>
        <p:sp>
          <p:nvSpPr>
            <p:cNvPr id="80" name="Rectangle 34"/>
            <p:cNvSpPr>
              <a:spLocks noChangeArrowheads="1"/>
            </p:cNvSpPr>
            <p:nvPr/>
          </p:nvSpPr>
          <p:spPr bwMode="auto">
            <a:xfrm>
              <a:off x="9109873" y="1092102"/>
              <a:ext cx="6992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000" dirty="0">
                  <a:solidFill>
                    <a:srgbClr val="0000FF"/>
                  </a:solidFill>
                  <a:latin typeface="Times New Roman" panose="02020603050405020304" pitchFamily="18" charset="0"/>
                  <a:ea typeface="黑体" panose="02010609060101010101" pitchFamily="49" charset="-122"/>
                </a:rPr>
                <a:t>20</a:t>
              </a:r>
              <a:r>
                <a:rPr kumimoji="0" lang="zh-CN" altLang="en-US" sz="2000" dirty="0">
                  <a:solidFill>
                    <a:srgbClr val="0000FF"/>
                  </a:solidFill>
                  <a:latin typeface="Times New Roman" panose="02020603050405020304" pitchFamily="18" charset="0"/>
                  <a:ea typeface="黑体" panose="02010609060101010101" pitchFamily="49" charset="-122"/>
                </a:rPr>
                <a:t>万</a:t>
              </a:r>
              <a:endParaRPr kumimoji="0" lang="zh-CN" altLang="zh-CN" sz="2000" dirty="0">
                <a:solidFill>
                  <a:srgbClr val="0000FF"/>
                </a:solidFill>
                <a:latin typeface="Times New Roman" panose="02020603050405020304" pitchFamily="18" charset="0"/>
                <a:ea typeface="黑体" panose="02010609060101010101" pitchFamily="49" charset="-122"/>
              </a:endParaRPr>
            </a:p>
          </p:txBody>
        </p:sp>
        <p:cxnSp>
          <p:nvCxnSpPr>
            <p:cNvPr id="81" name="直接箭头连接符 80"/>
            <p:cNvCxnSpPr>
              <a:stCxn id="80" idx="1"/>
              <a:endCxn id="79" idx="3"/>
            </p:cNvCxnSpPr>
            <p:nvPr/>
          </p:nvCxnSpPr>
          <p:spPr bwMode="auto">
            <a:xfrm flipH="1" flipV="1">
              <a:off x="6641205" y="1218208"/>
              <a:ext cx="2468668" cy="73949"/>
            </a:xfrm>
            <a:prstGeom prst="straightConnector1">
              <a:avLst/>
            </a:prstGeom>
            <a:solidFill>
              <a:schemeClr val="accent1"/>
            </a:solidFill>
            <a:ln w="9525" cap="flat" cmpd="sng" algn="ctr">
              <a:solidFill>
                <a:srgbClr val="0000FF"/>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82" name="组合 81"/>
          <p:cNvGrpSpPr/>
          <p:nvPr/>
        </p:nvGrpSpPr>
        <p:grpSpPr>
          <a:xfrm>
            <a:off x="6027546" y="3568723"/>
            <a:ext cx="3867128" cy="474059"/>
            <a:chOff x="5941975" y="1018153"/>
            <a:chExt cx="3867128" cy="474059"/>
          </a:xfrm>
        </p:grpSpPr>
        <p:sp>
          <p:nvSpPr>
            <p:cNvPr id="83" name="Rectangle 34"/>
            <p:cNvSpPr>
              <a:spLocks noChangeArrowheads="1"/>
            </p:cNvSpPr>
            <p:nvPr/>
          </p:nvSpPr>
          <p:spPr bwMode="auto">
            <a:xfrm>
              <a:off x="5941975" y="1018153"/>
              <a:ext cx="6992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000" dirty="0">
                  <a:solidFill>
                    <a:srgbClr val="0000FF"/>
                  </a:solidFill>
                  <a:latin typeface="Times New Roman" panose="02020603050405020304" pitchFamily="18" charset="0"/>
                  <a:ea typeface="黑体" panose="02010609060101010101" pitchFamily="49" charset="-122"/>
                </a:rPr>
                <a:t>10</a:t>
              </a:r>
              <a:r>
                <a:rPr kumimoji="0" lang="zh-CN" altLang="en-US" sz="2000" dirty="0">
                  <a:solidFill>
                    <a:srgbClr val="0000FF"/>
                  </a:solidFill>
                  <a:latin typeface="Times New Roman" panose="02020603050405020304" pitchFamily="18" charset="0"/>
                  <a:ea typeface="黑体" panose="02010609060101010101" pitchFamily="49" charset="-122"/>
                </a:rPr>
                <a:t>万</a:t>
              </a:r>
              <a:endParaRPr kumimoji="0" lang="zh-CN" altLang="zh-CN" sz="2000" dirty="0">
                <a:solidFill>
                  <a:srgbClr val="0000FF"/>
                </a:solidFill>
                <a:latin typeface="Times New Roman" panose="02020603050405020304" pitchFamily="18" charset="0"/>
                <a:ea typeface="黑体" panose="02010609060101010101" pitchFamily="49" charset="-122"/>
              </a:endParaRPr>
            </a:p>
          </p:txBody>
        </p:sp>
        <p:sp>
          <p:nvSpPr>
            <p:cNvPr id="84" name="Rectangle 34"/>
            <p:cNvSpPr>
              <a:spLocks noChangeArrowheads="1"/>
            </p:cNvSpPr>
            <p:nvPr/>
          </p:nvSpPr>
          <p:spPr bwMode="auto">
            <a:xfrm>
              <a:off x="9109873" y="1092102"/>
              <a:ext cx="6992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000" dirty="0">
                  <a:solidFill>
                    <a:srgbClr val="0000FF"/>
                  </a:solidFill>
                  <a:latin typeface="Times New Roman" panose="02020603050405020304" pitchFamily="18" charset="0"/>
                  <a:ea typeface="黑体" panose="02010609060101010101" pitchFamily="49" charset="-122"/>
                </a:rPr>
                <a:t>10</a:t>
              </a:r>
              <a:r>
                <a:rPr kumimoji="0" lang="zh-CN" altLang="en-US" sz="2000" dirty="0">
                  <a:solidFill>
                    <a:srgbClr val="0000FF"/>
                  </a:solidFill>
                  <a:latin typeface="Times New Roman" panose="02020603050405020304" pitchFamily="18" charset="0"/>
                  <a:ea typeface="黑体" panose="02010609060101010101" pitchFamily="49" charset="-122"/>
                </a:rPr>
                <a:t>万</a:t>
              </a:r>
              <a:endParaRPr kumimoji="0" lang="zh-CN" altLang="zh-CN" sz="2000" dirty="0">
                <a:solidFill>
                  <a:srgbClr val="0000FF"/>
                </a:solidFill>
                <a:latin typeface="Times New Roman" panose="02020603050405020304" pitchFamily="18" charset="0"/>
                <a:ea typeface="黑体" panose="02010609060101010101" pitchFamily="49" charset="-122"/>
              </a:endParaRPr>
            </a:p>
          </p:txBody>
        </p:sp>
        <p:cxnSp>
          <p:nvCxnSpPr>
            <p:cNvPr id="85" name="直接箭头连接符 84"/>
            <p:cNvCxnSpPr>
              <a:stCxn id="84" idx="1"/>
              <a:endCxn id="83" idx="3"/>
            </p:cNvCxnSpPr>
            <p:nvPr/>
          </p:nvCxnSpPr>
          <p:spPr bwMode="auto">
            <a:xfrm flipH="1" flipV="1">
              <a:off x="6641205" y="1218208"/>
              <a:ext cx="2468668" cy="73949"/>
            </a:xfrm>
            <a:prstGeom prst="straightConnector1">
              <a:avLst/>
            </a:prstGeom>
            <a:solidFill>
              <a:schemeClr val="accent1"/>
            </a:solidFill>
            <a:ln w="9525" cap="flat" cmpd="sng" algn="ctr">
              <a:solidFill>
                <a:srgbClr val="0000FF"/>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94" name="组合 93"/>
          <p:cNvGrpSpPr/>
          <p:nvPr/>
        </p:nvGrpSpPr>
        <p:grpSpPr>
          <a:xfrm>
            <a:off x="5474771" y="4588026"/>
            <a:ext cx="1750320" cy="461665"/>
            <a:chOff x="5474771" y="4588026"/>
            <a:chExt cx="1750320" cy="461665"/>
          </a:xfrm>
        </p:grpSpPr>
        <p:cxnSp>
          <p:nvCxnSpPr>
            <p:cNvPr id="87" name="直接连接符 86"/>
            <p:cNvCxnSpPr/>
            <p:nvPr/>
          </p:nvCxnSpPr>
          <p:spPr bwMode="auto">
            <a:xfrm>
              <a:off x="5474771" y="4872559"/>
              <a:ext cx="765245" cy="0"/>
            </a:xfrm>
            <a:prstGeom prst="line">
              <a:avLst/>
            </a:pr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文本框 87"/>
            <p:cNvSpPr txBox="1"/>
            <p:nvPr/>
          </p:nvSpPr>
          <p:spPr>
            <a:xfrm>
              <a:off x="6138100" y="4588026"/>
              <a:ext cx="1086991" cy="461665"/>
            </a:xfrm>
            <a:prstGeom prst="rect">
              <a:avLst/>
            </a:prstGeom>
            <a:noFill/>
          </p:spPr>
          <p:txBody>
            <a:bodyPr wrap="square" rtlCol="0">
              <a:spAutoFit/>
            </a:bodyPr>
            <a:lstStyle/>
            <a:p>
              <a:r>
                <a:rPr lang="en-US" altLang="zh-CN" dirty="0"/>
                <a:t>100</a:t>
              </a:r>
              <a:r>
                <a:rPr lang="zh-CN" altLang="en-US" dirty="0"/>
                <a:t>万</a:t>
              </a:r>
              <a:endParaRPr lang="zh-CN" altLang="en-US" dirty="0"/>
            </a:p>
          </p:txBody>
        </p:sp>
      </p:grpSp>
      <p:grpSp>
        <p:nvGrpSpPr>
          <p:cNvPr id="89" name="组合 88"/>
          <p:cNvGrpSpPr/>
          <p:nvPr/>
        </p:nvGrpSpPr>
        <p:grpSpPr bwMode="auto">
          <a:xfrm>
            <a:off x="437212" y="5072614"/>
            <a:ext cx="2016125" cy="1082964"/>
            <a:chOff x="3201987" y="2397125"/>
            <a:chExt cx="2016125" cy="1082675"/>
          </a:xfrm>
        </p:grpSpPr>
        <p:sp>
          <p:nvSpPr>
            <p:cNvPr id="90" name="Line 37"/>
            <p:cNvSpPr>
              <a:spLocks noChangeShapeType="1"/>
            </p:cNvSpPr>
            <p:nvPr/>
          </p:nvSpPr>
          <p:spPr bwMode="auto">
            <a:xfrm>
              <a:off x="3201987" y="2829059"/>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sz="2000" b="1">
                <a:solidFill>
                  <a:srgbClr val="002A00"/>
                </a:solidFill>
                <a:ea typeface="黑体" panose="02010609060101010101" pitchFamily="49" charset="-122"/>
              </a:endParaRPr>
            </a:p>
          </p:txBody>
        </p:sp>
        <p:sp>
          <p:nvSpPr>
            <p:cNvPr id="91" name="Line 38"/>
            <p:cNvSpPr>
              <a:spLocks noChangeShapeType="1"/>
            </p:cNvSpPr>
            <p:nvPr/>
          </p:nvSpPr>
          <p:spPr bwMode="auto">
            <a:xfrm flipH="1">
              <a:off x="4248150" y="2829059"/>
              <a:ext cx="620" cy="650741"/>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sz="2000" b="1">
                <a:solidFill>
                  <a:srgbClr val="002A00"/>
                </a:solidFill>
                <a:ea typeface="黑体" panose="02010609060101010101" pitchFamily="49" charset="-122"/>
              </a:endParaRPr>
            </a:p>
          </p:txBody>
        </p:sp>
        <p:sp>
          <p:nvSpPr>
            <p:cNvPr id="92" name="Rectangle 15"/>
            <p:cNvSpPr>
              <a:spLocks noChangeArrowheads="1"/>
            </p:cNvSpPr>
            <p:nvPr/>
          </p:nvSpPr>
          <p:spPr bwMode="auto">
            <a:xfrm>
              <a:off x="3416300" y="2397125"/>
              <a:ext cx="1587500" cy="359945"/>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spcBef>
                  <a:spcPct val="0"/>
                </a:spcBef>
                <a:buClrTx/>
                <a:buNone/>
              </a:pPr>
              <a:r>
                <a:rPr lang="zh-CN" altLang="en-US" sz="2000" dirty="0">
                  <a:solidFill>
                    <a:srgbClr val="171513"/>
                  </a:solidFill>
                  <a:latin typeface="楷体_GB2312" pitchFamily="1" charset="-122"/>
                  <a:ea typeface="楷体_GB2312" pitchFamily="1" charset="-122"/>
                </a:rPr>
                <a:t>所得税费用</a:t>
              </a:r>
              <a:endParaRPr lang="zh-CN" altLang="en-US" sz="2000" dirty="0">
                <a:solidFill>
                  <a:srgbClr val="000000"/>
                </a:solidFill>
                <a:latin typeface="Times New Roman" panose="02020603050405020304" pitchFamily="18" charset="0"/>
                <a:ea typeface="黑体" panose="02010609060101010101" pitchFamily="49" charset="-122"/>
              </a:endParaRPr>
            </a:p>
          </p:txBody>
        </p:sp>
        <p:sp>
          <p:nvSpPr>
            <p:cNvPr id="93" name="Rectangle 34"/>
            <p:cNvSpPr>
              <a:spLocks noChangeArrowheads="1"/>
            </p:cNvSpPr>
            <p:nvPr/>
          </p:nvSpPr>
          <p:spPr bwMode="auto">
            <a:xfrm>
              <a:off x="3460480" y="2954427"/>
              <a:ext cx="699230" cy="400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000" dirty="0">
                  <a:solidFill>
                    <a:srgbClr val="000000"/>
                  </a:solidFill>
                  <a:latin typeface="Times New Roman" panose="02020603050405020304" pitchFamily="18" charset="0"/>
                  <a:ea typeface="黑体" panose="02010609060101010101" pitchFamily="49" charset="-122"/>
                </a:rPr>
                <a:t>25</a:t>
              </a:r>
              <a:r>
                <a:rPr kumimoji="0" lang="zh-CN" altLang="en-US" sz="2000" dirty="0">
                  <a:solidFill>
                    <a:srgbClr val="000000"/>
                  </a:solidFill>
                  <a:latin typeface="Times New Roman" panose="02020603050405020304" pitchFamily="18" charset="0"/>
                  <a:ea typeface="黑体" panose="02010609060101010101" pitchFamily="49" charset="-122"/>
                </a:rPr>
                <a:t>万</a:t>
              </a:r>
              <a:endParaRPr kumimoji="0" lang="zh-CN" altLang="zh-CN" sz="2000" dirty="0">
                <a:solidFill>
                  <a:srgbClr val="000000"/>
                </a:solidFill>
                <a:latin typeface="Times New Roman" panose="02020603050405020304" pitchFamily="18" charset="0"/>
                <a:ea typeface="黑体" panose="02010609060101010101" pitchFamily="49" charset="-122"/>
              </a:endParaRPr>
            </a:p>
          </p:txBody>
        </p:sp>
      </p:grpSp>
      <p:grpSp>
        <p:nvGrpSpPr>
          <p:cNvPr id="95" name="组合 94"/>
          <p:cNvGrpSpPr/>
          <p:nvPr/>
        </p:nvGrpSpPr>
        <p:grpSpPr>
          <a:xfrm>
            <a:off x="1731565" y="5596106"/>
            <a:ext cx="3753314" cy="504904"/>
            <a:chOff x="1701365" y="861905"/>
            <a:chExt cx="3753314" cy="504904"/>
          </a:xfrm>
        </p:grpSpPr>
        <p:sp>
          <p:nvSpPr>
            <p:cNvPr id="96" name="Rectangle 34"/>
            <p:cNvSpPr>
              <a:spLocks noChangeArrowheads="1"/>
            </p:cNvSpPr>
            <p:nvPr/>
          </p:nvSpPr>
          <p:spPr bwMode="auto">
            <a:xfrm>
              <a:off x="4755449" y="966699"/>
              <a:ext cx="6992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000" dirty="0">
                  <a:solidFill>
                    <a:srgbClr val="0000FF"/>
                  </a:solidFill>
                  <a:latin typeface="Times New Roman" panose="02020603050405020304" pitchFamily="18" charset="0"/>
                  <a:ea typeface="黑体" panose="02010609060101010101" pitchFamily="49" charset="-122"/>
                </a:rPr>
                <a:t>25</a:t>
              </a:r>
              <a:r>
                <a:rPr kumimoji="0" lang="zh-CN" altLang="en-US" sz="2000" dirty="0">
                  <a:solidFill>
                    <a:srgbClr val="0000FF"/>
                  </a:solidFill>
                  <a:latin typeface="Times New Roman" panose="02020603050405020304" pitchFamily="18" charset="0"/>
                  <a:ea typeface="黑体" panose="02010609060101010101" pitchFamily="49" charset="-122"/>
                </a:rPr>
                <a:t>万</a:t>
              </a:r>
              <a:endParaRPr kumimoji="0" lang="zh-CN" altLang="zh-CN" sz="2000" dirty="0">
                <a:solidFill>
                  <a:srgbClr val="0000FF"/>
                </a:solidFill>
                <a:latin typeface="Times New Roman" panose="02020603050405020304" pitchFamily="18" charset="0"/>
                <a:ea typeface="黑体" panose="02010609060101010101" pitchFamily="49" charset="-122"/>
              </a:endParaRPr>
            </a:p>
          </p:txBody>
        </p:sp>
        <p:sp>
          <p:nvSpPr>
            <p:cNvPr id="97" name="Rectangle 34"/>
            <p:cNvSpPr>
              <a:spLocks noChangeArrowheads="1"/>
            </p:cNvSpPr>
            <p:nvPr/>
          </p:nvSpPr>
          <p:spPr bwMode="auto">
            <a:xfrm>
              <a:off x="1701365" y="861905"/>
              <a:ext cx="6992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000" dirty="0">
                  <a:solidFill>
                    <a:srgbClr val="0000FF"/>
                  </a:solidFill>
                  <a:latin typeface="Times New Roman" panose="02020603050405020304" pitchFamily="18" charset="0"/>
                  <a:ea typeface="黑体" panose="02010609060101010101" pitchFamily="49" charset="-122"/>
                </a:rPr>
                <a:t>25</a:t>
              </a:r>
              <a:r>
                <a:rPr kumimoji="0" lang="zh-CN" altLang="en-US" sz="2000" dirty="0">
                  <a:solidFill>
                    <a:srgbClr val="0000FF"/>
                  </a:solidFill>
                  <a:latin typeface="Times New Roman" panose="02020603050405020304" pitchFamily="18" charset="0"/>
                  <a:ea typeface="黑体" panose="02010609060101010101" pitchFamily="49" charset="-122"/>
                </a:rPr>
                <a:t>万</a:t>
              </a:r>
              <a:endParaRPr kumimoji="0" lang="zh-CN" altLang="zh-CN" sz="2000" dirty="0">
                <a:solidFill>
                  <a:srgbClr val="0000FF"/>
                </a:solidFill>
                <a:latin typeface="Times New Roman" panose="02020603050405020304" pitchFamily="18" charset="0"/>
                <a:ea typeface="黑体" panose="02010609060101010101" pitchFamily="49" charset="-122"/>
              </a:endParaRPr>
            </a:p>
          </p:txBody>
        </p:sp>
        <p:cxnSp>
          <p:nvCxnSpPr>
            <p:cNvPr id="98" name="直接箭头连接符 97"/>
            <p:cNvCxnSpPr>
              <a:stCxn id="97" idx="3"/>
            </p:cNvCxnSpPr>
            <p:nvPr/>
          </p:nvCxnSpPr>
          <p:spPr bwMode="auto">
            <a:xfrm>
              <a:off x="2400595" y="1061960"/>
              <a:ext cx="2288072" cy="79831"/>
            </a:xfrm>
            <a:prstGeom prst="straightConnector1">
              <a:avLst/>
            </a:prstGeom>
            <a:solidFill>
              <a:schemeClr val="accent1"/>
            </a:solidFill>
            <a:ln w="9525" cap="flat" cmpd="sng" algn="ctr">
              <a:solidFill>
                <a:srgbClr val="0000FF"/>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10" name="组合 109"/>
          <p:cNvGrpSpPr/>
          <p:nvPr/>
        </p:nvGrpSpPr>
        <p:grpSpPr>
          <a:xfrm>
            <a:off x="5529385" y="6465747"/>
            <a:ext cx="514830" cy="50935"/>
            <a:chOff x="5529385" y="6465747"/>
            <a:chExt cx="514830" cy="50935"/>
          </a:xfrm>
        </p:grpSpPr>
        <p:cxnSp>
          <p:nvCxnSpPr>
            <p:cNvPr id="106" name="直接连接符 105"/>
            <p:cNvCxnSpPr/>
            <p:nvPr/>
          </p:nvCxnSpPr>
          <p:spPr bwMode="auto">
            <a:xfrm>
              <a:off x="5529385" y="6465747"/>
              <a:ext cx="498161" cy="0"/>
            </a:xfrm>
            <a:prstGeom prst="line">
              <a:avLst/>
            </a:prstGeom>
            <a:solidFill>
              <a:schemeClr val="accent1"/>
            </a:solidFill>
            <a:ln w="38100" cap="flat" cmpd="sng" algn="ctr">
              <a:solidFill>
                <a:srgbClr val="0000FF"/>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7" name="直接连接符 106"/>
            <p:cNvCxnSpPr/>
            <p:nvPr/>
          </p:nvCxnSpPr>
          <p:spPr bwMode="auto">
            <a:xfrm>
              <a:off x="5546054" y="6516682"/>
              <a:ext cx="498161" cy="0"/>
            </a:xfrm>
            <a:prstGeom prst="line">
              <a:avLst/>
            </a:prstGeom>
            <a:solidFill>
              <a:schemeClr val="accent1"/>
            </a:solidFill>
            <a:ln w="38100" cap="flat" cmpd="sng" algn="ctr">
              <a:solidFill>
                <a:srgbClr val="0000FF"/>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09" name="组合 108"/>
          <p:cNvGrpSpPr/>
          <p:nvPr/>
        </p:nvGrpSpPr>
        <p:grpSpPr>
          <a:xfrm>
            <a:off x="4767673" y="4880775"/>
            <a:ext cx="5639162" cy="1872951"/>
            <a:chOff x="4767673" y="4880775"/>
            <a:chExt cx="5639162" cy="1872951"/>
          </a:xfrm>
        </p:grpSpPr>
        <p:grpSp>
          <p:nvGrpSpPr>
            <p:cNvPr id="99" name="组合 98"/>
            <p:cNvGrpSpPr/>
            <p:nvPr/>
          </p:nvGrpSpPr>
          <p:grpSpPr bwMode="auto">
            <a:xfrm>
              <a:off x="8390710" y="4880775"/>
              <a:ext cx="2016125" cy="1247775"/>
              <a:chOff x="406797" y="1412875"/>
              <a:chExt cx="2016125" cy="1247775"/>
            </a:xfrm>
          </p:grpSpPr>
          <p:sp>
            <p:nvSpPr>
              <p:cNvPr id="100" name="Line 37"/>
              <p:cNvSpPr>
                <a:spLocks noChangeShapeType="1"/>
              </p:cNvSpPr>
              <p:nvPr/>
            </p:nvSpPr>
            <p:spPr bwMode="auto">
              <a:xfrm flipV="1">
                <a:off x="406797" y="2155825"/>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b="1">
                  <a:solidFill>
                    <a:srgbClr val="002A00"/>
                  </a:solidFill>
                  <a:ea typeface="黑体" panose="02010609060101010101" pitchFamily="49" charset="-122"/>
                </a:endParaRPr>
              </a:p>
            </p:txBody>
          </p:sp>
          <p:sp>
            <p:nvSpPr>
              <p:cNvPr id="101" name="Line 38"/>
              <p:cNvSpPr>
                <a:spLocks noChangeShapeType="1"/>
              </p:cNvSpPr>
              <p:nvPr/>
            </p:nvSpPr>
            <p:spPr bwMode="auto">
              <a:xfrm>
                <a:off x="1414860" y="2157413"/>
                <a:ext cx="0" cy="503237"/>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b="1">
                  <a:solidFill>
                    <a:srgbClr val="002A00"/>
                  </a:solidFill>
                  <a:ea typeface="黑体" panose="02010609060101010101" pitchFamily="49" charset="-122"/>
                </a:endParaRPr>
              </a:p>
            </p:txBody>
          </p:sp>
          <p:sp>
            <p:nvSpPr>
              <p:cNvPr id="102" name="Rectangle 34"/>
              <p:cNvSpPr>
                <a:spLocks noChangeArrowheads="1"/>
              </p:cNvSpPr>
              <p:nvPr/>
            </p:nvSpPr>
            <p:spPr bwMode="auto">
              <a:xfrm>
                <a:off x="1444255" y="2175883"/>
                <a:ext cx="8018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dirty="0">
                    <a:solidFill>
                      <a:srgbClr val="000000"/>
                    </a:solidFill>
                    <a:latin typeface="Times New Roman" panose="02020603050405020304" pitchFamily="18" charset="0"/>
                    <a:ea typeface="黑体" panose="02010609060101010101" pitchFamily="49" charset="-122"/>
                  </a:rPr>
                  <a:t>75</a:t>
                </a:r>
                <a:r>
                  <a:rPr kumimoji="0" lang="zh-CN" altLang="en-US" sz="2400" dirty="0">
                    <a:solidFill>
                      <a:srgbClr val="000000"/>
                    </a:solidFill>
                    <a:latin typeface="Times New Roman" panose="02020603050405020304" pitchFamily="18" charset="0"/>
                    <a:ea typeface="黑体" panose="02010609060101010101" pitchFamily="49" charset="-122"/>
                  </a:rPr>
                  <a:t>万</a:t>
                </a:r>
                <a:endParaRPr kumimoji="0" lang="zh-CN" altLang="zh-CN" sz="2400" dirty="0">
                  <a:solidFill>
                    <a:srgbClr val="000000"/>
                  </a:solidFill>
                  <a:latin typeface="Times New Roman" panose="02020603050405020304" pitchFamily="18" charset="0"/>
                  <a:ea typeface="黑体" panose="02010609060101010101" pitchFamily="49" charset="-122"/>
                </a:endParaRPr>
              </a:p>
            </p:txBody>
          </p:sp>
          <p:sp>
            <p:nvSpPr>
              <p:cNvPr id="103" name="Rectangle 15"/>
              <p:cNvSpPr>
                <a:spLocks noChangeArrowheads="1"/>
              </p:cNvSpPr>
              <p:nvPr/>
            </p:nvSpPr>
            <p:spPr bwMode="auto">
              <a:xfrm>
                <a:off x="675234" y="1412875"/>
                <a:ext cx="1577676" cy="677108"/>
              </a:xfrm>
              <a:prstGeom prst="rect">
                <a:avLst/>
              </a:prstGeom>
              <a:solidFill>
                <a:srgbClr val="CCFFFF"/>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spcBef>
                    <a:spcPct val="0"/>
                  </a:spcBef>
                  <a:buClrTx/>
                  <a:buFontTx/>
                  <a:buNone/>
                </a:pPr>
                <a:r>
                  <a:rPr lang="zh-CN" altLang="en-US" sz="2000" dirty="0">
                    <a:solidFill>
                      <a:srgbClr val="000000"/>
                    </a:solidFill>
                    <a:latin typeface="Times New Roman" panose="02020603050405020304" pitchFamily="18" charset="0"/>
                    <a:ea typeface="黑体" panose="02010609060101010101" pitchFamily="49" charset="-122"/>
                  </a:rPr>
                  <a:t>利润分配</a:t>
                </a:r>
                <a:endParaRPr lang="zh-CN" altLang="en-US" sz="2000" dirty="0">
                  <a:solidFill>
                    <a:srgbClr val="000000"/>
                  </a:solidFill>
                  <a:latin typeface="Times New Roman" panose="02020603050405020304" pitchFamily="18" charset="0"/>
                  <a:ea typeface="黑体" panose="02010609060101010101" pitchFamily="49" charset="-122"/>
                </a:endParaRPr>
              </a:p>
              <a:p>
                <a:pPr algn="ctr" eaLnBrk="1" hangingPunct="1">
                  <a:spcBef>
                    <a:spcPct val="0"/>
                  </a:spcBef>
                  <a:buClrTx/>
                  <a:buFontTx/>
                  <a:buNone/>
                </a:pPr>
                <a:r>
                  <a:rPr lang="en-US" altLang="zh-CN" sz="1800" dirty="0">
                    <a:solidFill>
                      <a:srgbClr val="0000FF"/>
                    </a:solidFill>
                    <a:latin typeface="Times New Roman" panose="02020603050405020304" pitchFamily="18" charset="0"/>
                    <a:ea typeface="黑体" panose="02010609060101010101" pitchFamily="49" charset="-122"/>
                  </a:rPr>
                  <a:t>—</a:t>
                </a:r>
                <a:r>
                  <a:rPr lang="zh-CN" altLang="en-US" sz="1800" dirty="0">
                    <a:solidFill>
                      <a:srgbClr val="0000FF"/>
                    </a:solidFill>
                    <a:latin typeface="Times New Roman" panose="02020603050405020304" pitchFamily="18" charset="0"/>
                    <a:ea typeface="黑体" panose="02010609060101010101" pitchFamily="49" charset="-122"/>
                  </a:rPr>
                  <a:t>未分配利润</a:t>
                </a:r>
                <a:endParaRPr lang="zh-CN" altLang="en-US" sz="1800" dirty="0">
                  <a:solidFill>
                    <a:srgbClr val="0000FF"/>
                  </a:solidFill>
                  <a:latin typeface="Times New Roman" panose="02020603050405020304" pitchFamily="18" charset="0"/>
                  <a:ea typeface="黑体" panose="02010609060101010101" pitchFamily="49" charset="-122"/>
                </a:endParaRPr>
              </a:p>
            </p:txBody>
          </p:sp>
        </p:grpSp>
        <p:sp>
          <p:nvSpPr>
            <p:cNvPr id="104" name="Rectangle 34"/>
            <p:cNvSpPr>
              <a:spLocks noChangeArrowheads="1"/>
            </p:cNvSpPr>
            <p:nvPr/>
          </p:nvSpPr>
          <p:spPr bwMode="auto">
            <a:xfrm>
              <a:off x="4767673" y="6030175"/>
              <a:ext cx="8018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dirty="0">
                  <a:solidFill>
                    <a:srgbClr val="000000"/>
                  </a:solidFill>
                  <a:latin typeface="Times New Roman" panose="02020603050405020304" pitchFamily="18" charset="0"/>
                  <a:ea typeface="黑体" panose="02010609060101010101" pitchFamily="49" charset="-122"/>
                </a:rPr>
                <a:t>75</a:t>
              </a:r>
              <a:r>
                <a:rPr kumimoji="0" lang="zh-CN" altLang="en-US" sz="2400" dirty="0">
                  <a:solidFill>
                    <a:srgbClr val="000000"/>
                  </a:solidFill>
                  <a:latin typeface="Times New Roman" panose="02020603050405020304" pitchFamily="18" charset="0"/>
                  <a:ea typeface="黑体" panose="02010609060101010101" pitchFamily="49" charset="-122"/>
                </a:rPr>
                <a:t>万</a:t>
              </a:r>
              <a:endParaRPr kumimoji="0" lang="zh-CN" altLang="zh-CN" sz="2400" dirty="0">
                <a:solidFill>
                  <a:srgbClr val="000000"/>
                </a:solidFill>
                <a:latin typeface="Times New Roman" panose="02020603050405020304" pitchFamily="18" charset="0"/>
                <a:ea typeface="黑体" panose="02010609060101010101" pitchFamily="49" charset="-122"/>
              </a:endParaRPr>
            </a:p>
          </p:txBody>
        </p:sp>
        <p:sp>
          <p:nvSpPr>
            <p:cNvPr id="108" name="任意多边形 107"/>
            <p:cNvSpPr/>
            <p:nvPr/>
          </p:nvSpPr>
          <p:spPr bwMode="auto">
            <a:xfrm>
              <a:off x="5069305" y="6160168"/>
              <a:ext cx="4844716" cy="593558"/>
            </a:xfrm>
            <a:custGeom>
              <a:avLst/>
              <a:gdLst>
                <a:gd name="connsiteX0" fmla="*/ 0 w 4844716"/>
                <a:gd name="connsiteY0" fmla="*/ 336885 h 593558"/>
                <a:gd name="connsiteX1" fmla="*/ 0 w 4844716"/>
                <a:gd name="connsiteY1" fmla="*/ 593558 h 593558"/>
                <a:gd name="connsiteX2" fmla="*/ 4844716 w 4844716"/>
                <a:gd name="connsiteY2" fmla="*/ 577516 h 593558"/>
                <a:gd name="connsiteX3" fmla="*/ 4844716 w 4844716"/>
                <a:gd name="connsiteY3" fmla="*/ 0 h 593558"/>
              </a:gdLst>
              <a:ahLst/>
              <a:cxnLst>
                <a:cxn ang="0">
                  <a:pos x="connsiteX0" y="connsiteY0"/>
                </a:cxn>
                <a:cxn ang="0">
                  <a:pos x="connsiteX1" y="connsiteY1"/>
                </a:cxn>
                <a:cxn ang="0">
                  <a:pos x="connsiteX2" y="connsiteY2"/>
                </a:cxn>
                <a:cxn ang="0">
                  <a:pos x="connsiteX3" y="connsiteY3"/>
                </a:cxn>
              </a:cxnLst>
              <a:rect l="l" t="t" r="r" b="b"/>
              <a:pathLst>
                <a:path w="4844716" h="593558">
                  <a:moveTo>
                    <a:pt x="0" y="336885"/>
                  </a:moveTo>
                  <a:lnTo>
                    <a:pt x="0" y="593558"/>
                  </a:lnTo>
                  <a:lnTo>
                    <a:pt x="4844716" y="577516"/>
                  </a:lnTo>
                  <a:lnTo>
                    <a:pt x="4844716" y="0"/>
                  </a:lnTo>
                </a:path>
              </a:pathLst>
            </a:custGeom>
            <a:noFill/>
            <a:ln w="57150" cap="flat" cmpd="sng" algn="ctr">
              <a:solidFill>
                <a:srgbClr val="0000FF"/>
              </a:solidFill>
              <a:prstDash val="solid"/>
              <a:miter lim="800000"/>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dissolv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dissolv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dissolve">
                                      <p:cBhvr>
                                        <p:cTn id="32" dur="500"/>
                                        <p:tgtEl>
                                          <p:spTgt spid="3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dissolve">
                                      <p:cBhvr>
                                        <p:cTn id="37" dur="500"/>
                                        <p:tgtEl>
                                          <p:spTgt spid="4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56"/>
                                        </p:tgtEl>
                                        <p:attrNameLst>
                                          <p:attrName>style.visibility</p:attrName>
                                        </p:attrNameLst>
                                      </p:cBhvr>
                                      <p:to>
                                        <p:strVal val="visible"/>
                                      </p:to>
                                    </p:set>
                                    <p:animEffect transition="in" filter="dissolve">
                                      <p:cBhvr>
                                        <p:cTn id="42" dur="500"/>
                                        <p:tgtEl>
                                          <p:spTgt spid="56"/>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dissolve">
                                      <p:cBhvr>
                                        <p:cTn id="47" dur="500"/>
                                        <p:tgtEl>
                                          <p:spTgt spid="57"/>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dissolve">
                                      <p:cBhvr>
                                        <p:cTn id="52" dur="500"/>
                                        <p:tgtEl>
                                          <p:spTgt spid="61"/>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65"/>
                                        </p:tgtEl>
                                        <p:attrNameLst>
                                          <p:attrName>style.visibility</p:attrName>
                                        </p:attrNameLst>
                                      </p:cBhvr>
                                      <p:to>
                                        <p:strVal val="visible"/>
                                      </p:to>
                                    </p:set>
                                    <p:animEffect transition="in" filter="dissolve">
                                      <p:cBhvr>
                                        <p:cTn id="57" dur="500"/>
                                        <p:tgtEl>
                                          <p:spTgt spid="65"/>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77"/>
                                        </p:tgtEl>
                                        <p:attrNameLst>
                                          <p:attrName>style.visibility</p:attrName>
                                        </p:attrNameLst>
                                      </p:cBhvr>
                                      <p:to>
                                        <p:strVal val="visible"/>
                                      </p:to>
                                    </p:set>
                                    <p:animEffect transition="in" filter="dissolve">
                                      <p:cBhvr>
                                        <p:cTn id="62" dur="500"/>
                                        <p:tgtEl>
                                          <p:spTgt spid="77"/>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78"/>
                                        </p:tgtEl>
                                        <p:attrNameLst>
                                          <p:attrName>style.visibility</p:attrName>
                                        </p:attrNameLst>
                                      </p:cBhvr>
                                      <p:to>
                                        <p:strVal val="visible"/>
                                      </p:to>
                                    </p:set>
                                    <p:animEffect transition="in" filter="dissolve">
                                      <p:cBhvr>
                                        <p:cTn id="67" dur="500"/>
                                        <p:tgtEl>
                                          <p:spTgt spid="78"/>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82"/>
                                        </p:tgtEl>
                                        <p:attrNameLst>
                                          <p:attrName>style.visibility</p:attrName>
                                        </p:attrNameLst>
                                      </p:cBhvr>
                                      <p:to>
                                        <p:strVal val="visible"/>
                                      </p:to>
                                    </p:set>
                                    <p:animEffect transition="in" filter="dissolve">
                                      <p:cBhvr>
                                        <p:cTn id="72" dur="500"/>
                                        <p:tgtEl>
                                          <p:spTgt spid="82"/>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nodeType="clickEffect">
                                  <p:stCondLst>
                                    <p:cond delay="0"/>
                                  </p:stCondLst>
                                  <p:childTnLst>
                                    <p:set>
                                      <p:cBhvr>
                                        <p:cTn id="76" dur="1" fill="hold">
                                          <p:stCondLst>
                                            <p:cond delay="0"/>
                                          </p:stCondLst>
                                        </p:cTn>
                                        <p:tgtEl>
                                          <p:spTgt spid="94"/>
                                        </p:tgtEl>
                                        <p:attrNameLst>
                                          <p:attrName>style.visibility</p:attrName>
                                        </p:attrNameLst>
                                      </p:cBhvr>
                                      <p:to>
                                        <p:strVal val="visible"/>
                                      </p:to>
                                    </p:set>
                                    <p:animEffect transition="in" filter="dissolve">
                                      <p:cBhvr>
                                        <p:cTn id="77" dur="500"/>
                                        <p:tgtEl>
                                          <p:spTgt spid="94"/>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nodeType="clickEffect">
                                  <p:stCondLst>
                                    <p:cond delay="0"/>
                                  </p:stCondLst>
                                  <p:childTnLst>
                                    <p:set>
                                      <p:cBhvr>
                                        <p:cTn id="81" dur="1" fill="hold">
                                          <p:stCondLst>
                                            <p:cond delay="0"/>
                                          </p:stCondLst>
                                        </p:cTn>
                                        <p:tgtEl>
                                          <p:spTgt spid="89"/>
                                        </p:tgtEl>
                                        <p:attrNameLst>
                                          <p:attrName>style.visibility</p:attrName>
                                        </p:attrNameLst>
                                      </p:cBhvr>
                                      <p:to>
                                        <p:strVal val="visible"/>
                                      </p:to>
                                    </p:set>
                                    <p:animEffect transition="in" filter="dissolve">
                                      <p:cBhvr>
                                        <p:cTn id="82" dur="500"/>
                                        <p:tgtEl>
                                          <p:spTgt spid="89"/>
                                        </p:tgtEl>
                                      </p:cBhvr>
                                    </p:animEffect>
                                  </p:childTnLst>
                                </p:cTn>
                              </p:par>
                            </p:childTnLst>
                          </p:cTn>
                        </p:par>
                      </p:childTnLst>
                    </p:cTn>
                  </p:par>
                  <p:par>
                    <p:cTn id="83" fill="hold">
                      <p:stCondLst>
                        <p:cond delay="indefinite"/>
                      </p:stCondLst>
                      <p:childTnLst>
                        <p:par>
                          <p:cTn id="84" fill="hold">
                            <p:stCondLst>
                              <p:cond delay="0"/>
                            </p:stCondLst>
                            <p:childTnLst>
                              <p:par>
                                <p:cTn id="85" presetID="9" presetClass="entr" presetSubtype="0" fill="hold" nodeType="clickEffect">
                                  <p:stCondLst>
                                    <p:cond delay="0"/>
                                  </p:stCondLst>
                                  <p:childTnLst>
                                    <p:set>
                                      <p:cBhvr>
                                        <p:cTn id="86" dur="1" fill="hold">
                                          <p:stCondLst>
                                            <p:cond delay="0"/>
                                          </p:stCondLst>
                                        </p:cTn>
                                        <p:tgtEl>
                                          <p:spTgt spid="95"/>
                                        </p:tgtEl>
                                        <p:attrNameLst>
                                          <p:attrName>style.visibility</p:attrName>
                                        </p:attrNameLst>
                                      </p:cBhvr>
                                      <p:to>
                                        <p:strVal val="visible"/>
                                      </p:to>
                                    </p:set>
                                    <p:animEffect transition="in" filter="dissolve">
                                      <p:cBhvr>
                                        <p:cTn id="87" dur="500"/>
                                        <p:tgtEl>
                                          <p:spTgt spid="95"/>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nodeType="clickEffect">
                                  <p:stCondLst>
                                    <p:cond delay="0"/>
                                  </p:stCondLst>
                                  <p:childTnLst>
                                    <p:set>
                                      <p:cBhvr>
                                        <p:cTn id="91" dur="1" fill="hold">
                                          <p:stCondLst>
                                            <p:cond delay="0"/>
                                          </p:stCondLst>
                                        </p:cTn>
                                        <p:tgtEl>
                                          <p:spTgt spid="109"/>
                                        </p:tgtEl>
                                        <p:attrNameLst>
                                          <p:attrName>style.visibility</p:attrName>
                                        </p:attrNameLst>
                                      </p:cBhvr>
                                      <p:to>
                                        <p:strVal val="visible"/>
                                      </p:to>
                                    </p:set>
                                    <p:animEffect transition="in" filter="dissolve">
                                      <p:cBhvr>
                                        <p:cTn id="92" dur="500"/>
                                        <p:tgtEl>
                                          <p:spTgt spid="109"/>
                                        </p:tgtEl>
                                      </p:cBhvr>
                                    </p:animEffect>
                                  </p:childTnLst>
                                </p:cTn>
                              </p:par>
                            </p:childTnLst>
                          </p:cTn>
                        </p:par>
                      </p:childTnLst>
                    </p:cTn>
                  </p:par>
                  <p:par>
                    <p:cTn id="93" fill="hold">
                      <p:stCondLst>
                        <p:cond delay="indefinite"/>
                      </p:stCondLst>
                      <p:childTnLst>
                        <p:par>
                          <p:cTn id="94" fill="hold">
                            <p:stCondLst>
                              <p:cond delay="0"/>
                            </p:stCondLst>
                            <p:childTnLst>
                              <p:par>
                                <p:cTn id="95" presetID="9" presetClass="entr" presetSubtype="0" fill="hold" nodeType="clickEffect">
                                  <p:stCondLst>
                                    <p:cond delay="0"/>
                                  </p:stCondLst>
                                  <p:childTnLst>
                                    <p:set>
                                      <p:cBhvr>
                                        <p:cTn id="96" dur="1" fill="hold">
                                          <p:stCondLst>
                                            <p:cond delay="0"/>
                                          </p:stCondLst>
                                        </p:cTn>
                                        <p:tgtEl>
                                          <p:spTgt spid="110"/>
                                        </p:tgtEl>
                                        <p:attrNameLst>
                                          <p:attrName>style.visibility</p:attrName>
                                        </p:attrNameLst>
                                      </p:cBhvr>
                                      <p:to>
                                        <p:strVal val="visible"/>
                                      </p:to>
                                    </p:set>
                                    <p:animEffect transition="in" filter="dissolve">
                                      <p:cBhvr>
                                        <p:cTn id="97"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 name="组合 4"/>
          <p:cNvGrpSpPr/>
          <p:nvPr/>
        </p:nvGrpSpPr>
        <p:grpSpPr bwMode="auto">
          <a:xfrm>
            <a:off x="8390710" y="4880775"/>
            <a:ext cx="2016125" cy="1247775"/>
            <a:chOff x="406797" y="1412875"/>
            <a:chExt cx="2016125" cy="1247775"/>
          </a:xfrm>
        </p:grpSpPr>
        <p:sp>
          <p:nvSpPr>
            <p:cNvPr id="8" name="Line 37"/>
            <p:cNvSpPr>
              <a:spLocks noChangeShapeType="1"/>
            </p:cNvSpPr>
            <p:nvPr/>
          </p:nvSpPr>
          <p:spPr bwMode="auto">
            <a:xfrm flipV="1">
              <a:off x="406797" y="2155825"/>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2A00"/>
                </a:solidFill>
                <a:effectLst/>
                <a:uLnTx/>
                <a:uFillTx/>
                <a:ea typeface="黑体" panose="02010609060101010101" pitchFamily="49" charset="-122"/>
              </a:endParaRPr>
            </a:p>
          </p:txBody>
        </p:sp>
        <p:sp>
          <p:nvSpPr>
            <p:cNvPr id="9" name="Line 38"/>
            <p:cNvSpPr>
              <a:spLocks noChangeShapeType="1"/>
            </p:cNvSpPr>
            <p:nvPr/>
          </p:nvSpPr>
          <p:spPr bwMode="auto">
            <a:xfrm>
              <a:off x="1414860" y="2157413"/>
              <a:ext cx="0" cy="503237"/>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2A00"/>
                </a:solidFill>
                <a:effectLst/>
                <a:uLnTx/>
                <a:uFillTx/>
                <a:ea typeface="黑体" panose="02010609060101010101" pitchFamily="49" charset="-122"/>
              </a:endParaRPr>
            </a:p>
          </p:txBody>
        </p:sp>
        <p:sp>
          <p:nvSpPr>
            <p:cNvPr id="10" name="Rectangle 34"/>
            <p:cNvSpPr>
              <a:spLocks noChangeArrowheads="1"/>
            </p:cNvSpPr>
            <p:nvPr/>
          </p:nvSpPr>
          <p:spPr bwMode="auto">
            <a:xfrm>
              <a:off x="1444255" y="2175883"/>
              <a:ext cx="8018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defTabSz="914400" eaLnBrk="1" fontAlgn="auto" latinLnBrk="0" hangingPunct="1">
                <a:lnSpc>
                  <a:spcPct val="100000"/>
                </a:lnSpc>
                <a:spcBef>
                  <a:spcPct val="0"/>
                </a:spcBef>
                <a:spcAft>
                  <a:spcPts val="0"/>
                </a:spcAft>
                <a:buClrTx/>
                <a:buSzTx/>
                <a:buFontTx/>
                <a:buNone/>
                <a:defRPr/>
              </a:pPr>
              <a:r>
                <a:rPr kumimoji="0"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rPr>
                <a:t>75</a:t>
              </a:r>
              <a:r>
                <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rPr>
                <a:t>万</a:t>
              </a:r>
              <a:endParaRPr kumimoji="0" lang="zh-CN"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endParaRPr>
            </a:p>
          </p:txBody>
        </p:sp>
        <p:sp>
          <p:nvSpPr>
            <p:cNvPr id="11" name="Rectangle 15"/>
            <p:cNvSpPr>
              <a:spLocks noChangeArrowheads="1"/>
            </p:cNvSpPr>
            <p:nvPr/>
          </p:nvSpPr>
          <p:spPr bwMode="auto">
            <a:xfrm>
              <a:off x="675234" y="1412875"/>
              <a:ext cx="1577676" cy="677108"/>
            </a:xfrm>
            <a:prstGeom prst="rect">
              <a:avLst/>
            </a:prstGeom>
            <a:solidFill>
              <a:srgbClr val="CCFFFF"/>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r>
                <a:rPr kumimoji="0" lang="zh-CN" altLang="en-US" sz="2000" b="1"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rPr>
                <a:t>利润分配</a:t>
              </a:r>
              <a:endParaRPr kumimoji="0" lang="zh-CN" altLang="en-US" sz="2000" b="1"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endParaRPr>
            </a:p>
            <a:p>
              <a:pPr marL="0" marR="0" lvl="0" indent="0" algn="ctr" defTabSz="914400" eaLnBrk="1" fontAlgn="auto" latinLnBrk="0" hangingPunct="1">
                <a:lnSpc>
                  <a:spcPct val="100000"/>
                </a:lnSpc>
                <a:spcBef>
                  <a:spcPct val="0"/>
                </a:spcBef>
                <a:spcAft>
                  <a:spcPts val="0"/>
                </a:spcAft>
                <a:buClrTx/>
                <a:buSzTx/>
                <a:buFontTx/>
                <a:buNone/>
                <a:defRPr/>
              </a:pPr>
              <a:r>
                <a:rPr kumimoji="0" lang="en-US" altLang="zh-CN" sz="18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rPr>
                <a:t>—</a:t>
              </a:r>
              <a:r>
                <a:rPr kumimoji="0" lang="zh-CN" altLang="en-US" sz="18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rPr>
                <a:t>未分配利润</a:t>
              </a:r>
              <a:endParaRPr kumimoji="0" lang="zh-CN" altLang="en-US" sz="18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endParaRPr>
            </a:p>
          </p:txBody>
        </p:sp>
      </p:grpSp>
      <p:grpSp>
        <p:nvGrpSpPr>
          <p:cNvPr id="67" name="组合 66"/>
          <p:cNvGrpSpPr/>
          <p:nvPr/>
        </p:nvGrpSpPr>
        <p:grpSpPr>
          <a:xfrm>
            <a:off x="890094" y="310555"/>
            <a:ext cx="5387732" cy="1292522"/>
            <a:chOff x="890094" y="310555"/>
            <a:chExt cx="5387732" cy="1292522"/>
          </a:xfrm>
        </p:grpSpPr>
        <p:grpSp>
          <p:nvGrpSpPr>
            <p:cNvPr id="12" name="组合 11"/>
            <p:cNvGrpSpPr/>
            <p:nvPr/>
          </p:nvGrpSpPr>
          <p:grpSpPr bwMode="auto">
            <a:xfrm>
              <a:off x="890094" y="310555"/>
              <a:ext cx="2016125" cy="1247775"/>
              <a:chOff x="406797" y="1412875"/>
              <a:chExt cx="2016125" cy="1247775"/>
            </a:xfrm>
          </p:grpSpPr>
          <p:sp>
            <p:nvSpPr>
              <p:cNvPr id="13" name="Line 37"/>
              <p:cNvSpPr>
                <a:spLocks noChangeShapeType="1"/>
              </p:cNvSpPr>
              <p:nvPr/>
            </p:nvSpPr>
            <p:spPr bwMode="auto">
              <a:xfrm flipV="1">
                <a:off x="406797" y="2155825"/>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2A00"/>
                  </a:solidFill>
                  <a:effectLst/>
                  <a:uLnTx/>
                  <a:uFillTx/>
                  <a:ea typeface="黑体" panose="02010609060101010101" pitchFamily="49" charset="-122"/>
                </a:endParaRPr>
              </a:p>
            </p:txBody>
          </p:sp>
          <p:sp>
            <p:nvSpPr>
              <p:cNvPr id="14" name="Line 38"/>
              <p:cNvSpPr>
                <a:spLocks noChangeShapeType="1"/>
              </p:cNvSpPr>
              <p:nvPr/>
            </p:nvSpPr>
            <p:spPr bwMode="auto">
              <a:xfrm>
                <a:off x="1414860" y="2157413"/>
                <a:ext cx="0" cy="503237"/>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2A00"/>
                  </a:solidFill>
                  <a:effectLst/>
                  <a:uLnTx/>
                  <a:uFillTx/>
                  <a:ea typeface="黑体" panose="02010609060101010101" pitchFamily="49" charset="-122"/>
                </a:endParaRPr>
              </a:p>
            </p:txBody>
          </p:sp>
          <p:sp>
            <p:nvSpPr>
              <p:cNvPr id="15" name="Rectangle 34"/>
              <p:cNvSpPr>
                <a:spLocks noChangeArrowheads="1"/>
              </p:cNvSpPr>
              <p:nvPr/>
            </p:nvSpPr>
            <p:spPr bwMode="auto">
              <a:xfrm>
                <a:off x="1359261" y="2138140"/>
                <a:ext cx="8787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defTabSz="914400" eaLnBrk="1" fontAlgn="auto" latinLnBrk="0" hangingPunct="1">
                  <a:lnSpc>
                    <a:spcPct val="100000"/>
                  </a:lnSpc>
                  <a:spcBef>
                    <a:spcPct val="0"/>
                  </a:spcBef>
                  <a:spcAft>
                    <a:spcPts val="0"/>
                  </a:spcAft>
                  <a:buClrTx/>
                  <a:buSzTx/>
                  <a:buFontTx/>
                  <a:buNone/>
                  <a:defRPr/>
                </a:pPr>
                <a:r>
                  <a:rPr kumimoji="0"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rPr>
                  <a:t>7.5</a:t>
                </a:r>
                <a:r>
                  <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rPr>
                  <a:t>万</a:t>
                </a:r>
                <a:endParaRPr kumimoji="0" lang="zh-CN"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endParaRPr>
              </a:p>
            </p:txBody>
          </p:sp>
          <p:sp>
            <p:nvSpPr>
              <p:cNvPr id="16" name="Rectangle 15"/>
              <p:cNvSpPr>
                <a:spLocks noChangeArrowheads="1"/>
              </p:cNvSpPr>
              <p:nvPr/>
            </p:nvSpPr>
            <p:spPr bwMode="auto">
              <a:xfrm>
                <a:off x="559016" y="1412875"/>
                <a:ext cx="1810111" cy="677108"/>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r>
                  <a:rPr kumimoji="0" lang="zh-CN" altLang="en-US" sz="2000" b="1"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rPr>
                  <a:t>盈余公积</a:t>
                </a:r>
                <a:endParaRPr kumimoji="0" lang="en-US" altLang="zh-CN" sz="2000" b="1"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endParaRPr>
              </a:p>
              <a:p>
                <a:pPr marL="0" marR="0" lvl="0" indent="0" algn="ctr" defTabSz="914400" eaLnBrk="1" fontAlgn="auto" latinLnBrk="0" hangingPunct="1">
                  <a:lnSpc>
                    <a:spcPct val="100000"/>
                  </a:lnSpc>
                  <a:spcBef>
                    <a:spcPct val="0"/>
                  </a:spcBef>
                  <a:spcAft>
                    <a:spcPts val="0"/>
                  </a:spcAft>
                  <a:buClrTx/>
                  <a:buSzTx/>
                  <a:buFontTx/>
                  <a:buNone/>
                  <a:defRPr/>
                </a:pPr>
                <a:r>
                  <a:rPr kumimoji="0" lang="en-US" altLang="zh-CN" sz="18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rPr>
                  <a:t>—</a:t>
                </a:r>
                <a:r>
                  <a:rPr kumimoji="0" lang="zh-CN" altLang="en-US" sz="18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rPr>
                  <a:t>法定盈余公积</a:t>
                </a:r>
                <a:endParaRPr kumimoji="0" lang="zh-CN" altLang="en-US" sz="18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endParaRPr>
              </a:p>
            </p:txBody>
          </p:sp>
        </p:grpSp>
        <p:grpSp>
          <p:nvGrpSpPr>
            <p:cNvPr id="27" name="组合 26"/>
            <p:cNvGrpSpPr/>
            <p:nvPr/>
          </p:nvGrpSpPr>
          <p:grpSpPr bwMode="auto">
            <a:xfrm>
              <a:off x="4002843" y="355302"/>
              <a:ext cx="2274983" cy="1247775"/>
              <a:chOff x="326581" y="1412875"/>
              <a:chExt cx="2274983" cy="1247775"/>
            </a:xfrm>
          </p:grpSpPr>
          <p:sp>
            <p:nvSpPr>
              <p:cNvPr id="28" name="Line 37"/>
              <p:cNvSpPr>
                <a:spLocks noChangeShapeType="1"/>
              </p:cNvSpPr>
              <p:nvPr/>
            </p:nvSpPr>
            <p:spPr bwMode="auto">
              <a:xfrm flipV="1">
                <a:off x="406797" y="2155825"/>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2A00"/>
                  </a:solidFill>
                  <a:effectLst/>
                  <a:uLnTx/>
                  <a:uFillTx/>
                  <a:ea typeface="黑体" panose="02010609060101010101" pitchFamily="49" charset="-122"/>
                </a:endParaRPr>
              </a:p>
            </p:txBody>
          </p:sp>
          <p:sp>
            <p:nvSpPr>
              <p:cNvPr id="29" name="Line 38"/>
              <p:cNvSpPr>
                <a:spLocks noChangeShapeType="1"/>
              </p:cNvSpPr>
              <p:nvPr/>
            </p:nvSpPr>
            <p:spPr bwMode="auto">
              <a:xfrm>
                <a:off x="1414860" y="2157413"/>
                <a:ext cx="0" cy="503237"/>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2A00"/>
                  </a:solidFill>
                  <a:effectLst/>
                  <a:uLnTx/>
                  <a:uFillTx/>
                  <a:ea typeface="黑体" panose="02010609060101010101" pitchFamily="49" charset="-122"/>
                </a:endParaRPr>
              </a:p>
            </p:txBody>
          </p:sp>
          <p:sp>
            <p:nvSpPr>
              <p:cNvPr id="30" name="Rectangle 34"/>
              <p:cNvSpPr>
                <a:spLocks noChangeArrowheads="1"/>
              </p:cNvSpPr>
              <p:nvPr/>
            </p:nvSpPr>
            <p:spPr bwMode="auto">
              <a:xfrm>
                <a:off x="509917" y="2154238"/>
                <a:ext cx="8787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defTabSz="914400" eaLnBrk="1" fontAlgn="auto" latinLnBrk="0" hangingPunct="1">
                  <a:lnSpc>
                    <a:spcPct val="100000"/>
                  </a:lnSpc>
                  <a:spcBef>
                    <a:spcPct val="0"/>
                  </a:spcBef>
                  <a:spcAft>
                    <a:spcPts val="0"/>
                  </a:spcAft>
                  <a:buClrTx/>
                  <a:buSzTx/>
                  <a:buFontTx/>
                  <a:buNone/>
                  <a:defRPr/>
                </a:pPr>
                <a:r>
                  <a:rPr kumimoji="0"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rPr>
                  <a:t>7</a:t>
                </a:r>
                <a:r>
                  <a:rPr kumimoji="0" lang="en-US" altLang="zh-CN" sz="2400" kern="0" dirty="0">
                    <a:solidFill>
                      <a:srgbClr val="000000"/>
                    </a:solidFill>
                    <a:latin typeface="Times New Roman" panose="02020603050405020304" pitchFamily="18" charset="0"/>
                    <a:ea typeface="黑体" panose="02010609060101010101" pitchFamily="49" charset="-122"/>
                  </a:rPr>
                  <a:t>.</a:t>
                </a:r>
                <a:r>
                  <a:rPr kumimoji="0"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rPr>
                  <a:t>5</a:t>
                </a:r>
                <a:r>
                  <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rPr>
                  <a:t>万</a:t>
                </a:r>
                <a:endParaRPr kumimoji="0" lang="zh-CN"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endParaRPr>
              </a:p>
            </p:txBody>
          </p:sp>
          <p:sp>
            <p:nvSpPr>
              <p:cNvPr id="31" name="Rectangle 15"/>
              <p:cNvSpPr>
                <a:spLocks noChangeArrowheads="1"/>
              </p:cNvSpPr>
              <p:nvPr/>
            </p:nvSpPr>
            <p:spPr bwMode="auto">
              <a:xfrm>
                <a:off x="326581" y="1412875"/>
                <a:ext cx="2274983" cy="677108"/>
              </a:xfrm>
              <a:prstGeom prst="rect">
                <a:avLst/>
              </a:prstGeom>
              <a:solidFill>
                <a:srgbClr val="CCFFFF"/>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r>
                  <a:rPr kumimoji="0" lang="zh-CN" altLang="en-US" sz="2000" b="1"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rPr>
                  <a:t>利润分配</a:t>
                </a:r>
                <a:endParaRPr kumimoji="0" lang="zh-CN" altLang="en-US" sz="2000" b="1"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endParaRPr>
              </a:p>
              <a:p>
                <a:pPr marL="0" marR="0" lvl="0" indent="0" algn="ctr" defTabSz="914400" eaLnBrk="1" fontAlgn="auto" latinLnBrk="0" hangingPunct="1">
                  <a:lnSpc>
                    <a:spcPct val="100000"/>
                  </a:lnSpc>
                  <a:spcBef>
                    <a:spcPct val="0"/>
                  </a:spcBef>
                  <a:spcAft>
                    <a:spcPts val="0"/>
                  </a:spcAft>
                  <a:buClrTx/>
                  <a:buSzTx/>
                  <a:buFontTx/>
                  <a:buNone/>
                  <a:defRPr/>
                </a:pPr>
                <a:r>
                  <a:rPr kumimoji="0" lang="en-US" altLang="zh-CN" sz="18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rPr>
                  <a:t>—</a:t>
                </a:r>
                <a:r>
                  <a:rPr kumimoji="0" lang="zh-CN" altLang="en-US" sz="18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rPr>
                  <a:t>提取法定盈余公积</a:t>
                </a:r>
                <a:endParaRPr kumimoji="0" lang="zh-CN" altLang="en-US" sz="18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endParaRPr>
              </a:p>
            </p:txBody>
          </p:sp>
        </p:grpSp>
        <p:cxnSp>
          <p:nvCxnSpPr>
            <p:cNvPr id="38" name="直接连接符 37"/>
            <p:cNvCxnSpPr/>
            <p:nvPr/>
          </p:nvCxnSpPr>
          <p:spPr>
            <a:xfrm>
              <a:off x="2611706" y="1282749"/>
              <a:ext cx="1618571" cy="44748"/>
            </a:xfrm>
            <a:prstGeom prst="line">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68" name="组合 67"/>
          <p:cNvGrpSpPr/>
          <p:nvPr/>
        </p:nvGrpSpPr>
        <p:grpSpPr>
          <a:xfrm>
            <a:off x="900303" y="1681981"/>
            <a:ext cx="5429149" cy="1284728"/>
            <a:chOff x="900303" y="1681981"/>
            <a:chExt cx="5429149" cy="1284728"/>
          </a:xfrm>
        </p:grpSpPr>
        <p:grpSp>
          <p:nvGrpSpPr>
            <p:cNvPr id="17" name="组合 16"/>
            <p:cNvGrpSpPr/>
            <p:nvPr/>
          </p:nvGrpSpPr>
          <p:grpSpPr bwMode="auto">
            <a:xfrm>
              <a:off x="4054469" y="1718934"/>
              <a:ext cx="2274983" cy="1247775"/>
              <a:chOff x="326581" y="1412875"/>
              <a:chExt cx="2274983" cy="1247775"/>
            </a:xfrm>
          </p:grpSpPr>
          <p:sp>
            <p:nvSpPr>
              <p:cNvPr id="18" name="Line 37"/>
              <p:cNvSpPr>
                <a:spLocks noChangeShapeType="1"/>
              </p:cNvSpPr>
              <p:nvPr/>
            </p:nvSpPr>
            <p:spPr bwMode="auto">
              <a:xfrm flipV="1">
                <a:off x="406797" y="2155825"/>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2A00"/>
                  </a:solidFill>
                  <a:effectLst/>
                  <a:uLnTx/>
                  <a:uFillTx/>
                  <a:ea typeface="黑体" panose="02010609060101010101" pitchFamily="49" charset="-122"/>
                </a:endParaRPr>
              </a:p>
            </p:txBody>
          </p:sp>
          <p:sp>
            <p:nvSpPr>
              <p:cNvPr id="19" name="Line 38"/>
              <p:cNvSpPr>
                <a:spLocks noChangeShapeType="1"/>
              </p:cNvSpPr>
              <p:nvPr/>
            </p:nvSpPr>
            <p:spPr bwMode="auto">
              <a:xfrm>
                <a:off x="1414860" y="2157413"/>
                <a:ext cx="0" cy="503237"/>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2A00"/>
                  </a:solidFill>
                  <a:effectLst/>
                  <a:uLnTx/>
                  <a:uFillTx/>
                  <a:ea typeface="黑体" panose="02010609060101010101" pitchFamily="49" charset="-122"/>
                </a:endParaRPr>
              </a:p>
            </p:txBody>
          </p:sp>
          <p:sp>
            <p:nvSpPr>
              <p:cNvPr id="20" name="Rectangle 34"/>
              <p:cNvSpPr>
                <a:spLocks noChangeArrowheads="1"/>
              </p:cNvSpPr>
              <p:nvPr/>
            </p:nvSpPr>
            <p:spPr bwMode="auto">
              <a:xfrm>
                <a:off x="509917" y="2154238"/>
                <a:ext cx="1032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defTabSz="914400" eaLnBrk="1" fontAlgn="auto" latinLnBrk="0" hangingPunct="1">
                  <a:lnSpc>
                    <a:spcPct val="100000"/>
                  </a:lnSpc>
                  <a:spcBef>
                    <a:spcPct val="0"/>
                  </a:spcBef>
                  <a:spcAft>
                    <a:spcPts val="0"/>
                  </a:spcAft>
                  <a:buClrTx/>
                  <a:buSzTx/>
                  <a:buFontTx/>
                  <a:buNone/>
                  <a:defRPr/>
                </a:pPr>
                <a:r>
                  <a:rPr kumimoji="0" lang="en-US" altLang="zh-CN" sz="2400" kern="0" dirty="0">
                    <a:solidFill>
                      <a:srgbClr val="000000"/>
                    </a:solidFill>
                    <a:latin typeface="Times New Roman" panose="02020603050405020304" pitchFamily="18" charset="0"/>
                    <a:ea typeface="黑体" panose="02010609060101010101" pitchFamily="49" charset="-122"/>
                  </a:rPr>
                  <a:t>10.5</a:t>
                </a:r>
                <a:r>
                  <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rPr>
                  <a:t>万</a:t>
                </a:r>
                <a:endParaRPr kumimoji="0" lang="zh-CN"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endParaRPr>
              </a:p>
            </p:txBody>
          </p:sp>
          <p:sp>
            <p:nvSpPr>
              <p:cNvPr id="21" name="Rectangle 15"/>
              <p:cNvSpPr>
                <a:spLocks noChangeArrowheads="1"/>
              </p:cNvSpPr>
              <p:nvPr/>
            </p:nvSpPr>
            <p:spPr bwMode="auto">
              <a:xfrm>
                <a:off x="326581" y="1412875"/>
                <a:ext cx="2274983" cy="677108"/>
              </a:xfrm>
              <a:prstGeom prst="rect">
                <a:avLst/>
              </a:prstGeom>
              <a:solidFill>
                <a:srgbClr val="CCFFFF"/>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r>
                  <a:rPr kumimoji="0" lang="zh-CN" altLang="en-US" sz="2000" b="1"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rPr>
                  <a:t>利润分配</a:t>
                </a:r>
                <a:endParaRPr kumimoji="0" lang="zh-CN" altLang="en-US" sz="2000" b="1"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endParaRPr>
              </a:p>
              <a:p>
                <a:pPr marL="0" marR="0" lvl="0" indent="0" algn="ctr" defTabSz="914400" eaLnBrk="1" fontAlgn="auto" latinLnBrk="0" hangingPunct="1">
                  <a:lnSpc>
                    <a:spcPct val="100000"/>
                  </a:lnSpc>
                  <a:spcBef>
                    <a:spcPct val="0"/>
                  </a:spcBef>
                  <a:spcAft>
                    <a:spcPts val="0"/>
                  </a:spcAft>
                  <a:buClrTx/>
                  <a:buSzTx/>
                  <a:buFontTx/>
                  <a:buNone/>
                  <a:defRPr/>
                </a:pPr>
                <a:r>
                  <a:rPr kumimoji="0" lang="en-US" altLang="zh-CN" sz="18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rPr>
                  <a:t>—</a:t>
                </a:r>
                <a:r>
                  <a:rPr kumimoji="0" lang="zh-CN" altLang="en-US" sz="18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rPr>
                  <a:t>提取任意盈余公积</a:t>
                </a:r>
                <a:endParaRPr kumimoji="0" lang="zh-CN" altLang="en-US" sz="18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endParaRPr>
              </a:p>
            </p:txBody>
          </p:sp>
        </p:grpSp>
        <p:grpSp>
          <p:nvGrpSpPr>
            <p:cNvPr id="32" name="组合 31"/>
            <p:cNvGrpSpPr/>
            <p:nvPr/>
          </p:nvGrpSpPr>
          <p:grpSpPr bwMode="auto">
            <a:xfrm>
              <a:off x="900303" y="1681981"/>
              <a:ext cx="2065335" cy="1270458"/>
              <a:chOff x="406797" y="1412875"/>
              <a:chExt cx="2065335" cy="1270458"/>
            </a:xfrm>
          </p:grpSpPr>
          <p:sp>
            <p:nvSpPr>
              <p:cNvPr id="33" name="Line 37"/>
              <p:cNvSpPr>
                <a:spLocks noChangeShapeType="1"/>
              </p:cNvSpPr>
              <p:nvPr/>
            </p:nvSpPr>
            <p:spPr bwMode="auto">
              <a:xfrm flipV="1">
                <a:off x="406797" y="2155825"/>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2A00"/>
                  </a:solidFill>
                  <a:effectLst/>
                  <a:uLnTx/>
                  <a:uFillTx/>
                  <a:ea typeface="黑体" panose="02010609060101010101" pitchFamily="49" charset="-122"/>
                </a:endParaRPr>
              </a:p>
            </p:txBody>
          </p:sp>
          <p:sp>
            <p:nvSpPr>
              <p:cNvPr id="34" name="Line 38"/>
              <p:cNvSpPr>
                <a:spLocks noChangeShapeType="1"/>
              </p:cNvSpPr>
              <p:nvPr/>
            </p:nvSpPr>
            <p:spPr bwMode="auto">
              <a:xfrm>
                <a:off x="1414860" y="2157413"/>
                <a:ext cx="0" cy="503237"/>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2A00"/>
                  </a:solidFill>
                  <a:effectLst/>
                  <a:uLnTx/>
                  <a:uFillTx/>
                  <a:ea typeface="黑体" panose="02010609060101010101" pitchFamily="49" charset="-122"/>
                </a:endParaRPr>
              </a:p>
            </p:txBody>
          </p:sp>
          <p:sp>
            <p:nvSpPr>
              <p:cNvPr id="35" name="Rectangle 34"/>
              <p:cNvSpPr>
                <a:spLocks noChangeArrowheads="1"/>
              </p:cNvSpPr>
              <p:nvPr/>
            </p:nvSpPr>
            <p:spPr bwMode="auto">
              <a:xfrm>
                <a:off x="1439477" y="2221668"/>
                <a:ext cx="1032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defTabSz="914400" eaLnBrk="1" fontAlgn="auto" latinLnBrk="0" hangingPunct="1">
                  <a:lnSpc>
                    <a:spcPct val="100000"/>
                  </a:lnSpc>
                  <a:spcBef>
                    <a:spcPct val="0"/>
                  </a:spcBef>
                  <a:spcAft>
                    <a:spcPts val="0"/>
                  </a:spcAft>
                  <a:buClrTx/>
                  <a:buSzTx/>
                  <a:buFontTx/>
                  <a:buNone/>
                  <a:defRPr/>
                </a:pPr>
                <a:r>
                  <a:rPr kumimoji="0"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rPr>
                  <a:t>10.5</a:t>
                </a:r>
                <a:r>
                  <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rPr>
                  <a:t>万</a:t>
                </a:r>
                <a:endParaRPr kumimoji="0" lang="zh-CN"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endParaRPr>
              </a:p>
            </p:txBody>
          </p:sp>
          <p:sp>
            <p:nvSpPr>
              <p:cNvPr id="36" name="Rectangle 15"/>
              <p:cNvSpPr>
                <a:spLocks noChangeArrowheads="1"/>
              </p:cNvSpPr>
              <p:nvPr/>
            </p:nvSpPr>
            <p:spPr bwMode="auto">
              <a:xfrm>
                <a:off x="559016" y="1412875"/>
                <a:ext cx="1810111" cy="677108"/>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r>
                  <a:rPr kumimoji="0" lang="zh-CN" altLang="en-US" sz="2000" b="1"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rPr>
                  <a:t>盈余公积</a:t>
                </a:r>
                <a:endParaRPr kumimoji="0" lang="en-US" altLang="zh-CN" sz="2000" b="1"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endParaRPr>
              </a:p>
              <a:p>
                <a:pPr marL="0" marR="0" lvl="0" indent="0" algn="ctr" defTabSz="914400" eaLnBrk="1" fontAlgn="auto" latinLnBrk="0" hangingPunct="1">
                  <a:lnSpc>
                    <a:spcPct val="100000"/>
                  </a:lnSpc>
                  <a:spcBef>
                    <a:spcPct val="0"/>
                  </a:spcBef>
                  <a:spcAft>
                    <a:spcPts val="0"/>
                  </a:spcAft>
                  <a:buClrTx/>
                  <a:buSzTx/>
                  <a:buFontTx/>
                  <a:buNone/>
                  <a:defRPr/>
                </a:pPr>
                <a:r>
                  <a:rPr kumimoji="0" lang="en-US" altLang="zh-CN" sz="18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rPr>
                  <a:t>—</a:t>
                </a:r>
                <a:r>
                  <a:rPr kumimoji="0" lang="zh-CN" altLang="en-US" sz="18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rPr>
                  <a:t>任意盈余公积</a:t>
                </a:r>
                <a:endParaRPr kumimoji="0" lang="zh-CN" altLang="en-US" sz="18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endParaRPr>
              </a:p>
            </p:txBody>
          </p:sp>
        </p:grpSp>
        <p:cxnSp>
          <p:nvCxnSpPr>
            <p:cNvPr id="39" name="直接连接符 38"/>
            <p:cNvCxnSpPr/>
            <p:nvPr/>
          </p:nvCxnSpPr>
          <p:spPr>
            <a:xfrm>
              <a:off x="2935948" y="2694077"/>
              <a:ext cx="1250231" cy="27529"/>
            </a:xfrm>
            <a:prstGeom prst="line">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7" name="组合 46"/>
          <p:cNvGrpSpPr/>
          <p:nvPr/>
        </p:nvGrpSpPr>
        <p:grpSpPr>
          <a:xfrm>
            <a:off x="820087" y="3219997"/>
            <a:ext cx="5330723" cy="1247775"/>
            <a:chOff x="820087" y="3219997"/>
            <a:chExt cx="5330723" cy="1247775"/>
          </a:xfrm>
        </p:grpSpPr>
        <p:grpSp>
          <p:nvGrpSpPr>
            <p:cNvPr id="22" name="组合 21"/>
            <p:cNvGrpSpPr/>
            <p:nvPr/>
          </p:nvGrpSpPr>
          <p:grpSpPr bwMode="auto">
            <a:xfrm>
              <a:off x="4134685" y="3219997"/>
              <a:ext cx="2016125" cy="1247775"/>
              <a:chOff x="406797" y="1412875"/>
              <a:chExt cx="2016125" cy="1247775"/>
            </a:xfrm>
          </p:grpSpPr>
          <p:sp>
            <p:nvSpPr>
              <p:cNvPr id="23" name="Line 37"/>
              <p:cNvSpPr>
                <a:spLocks noChangeShapeType="1"/>
              </p:cNvSpPr>
              <p:nvPr/>
            </p:nvSpPr>
            <p:spPr bwMode="auto">
              <a:xfrm flipV="1">
                <a:off x="406797" y="2155825"/>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2A00"/>
                  </a:solidFill>
                  <a:effectLst/>
                  <a:uLnTx/>
                  <a:uFillTx/>
                  <a:ea typeface="黑体" panose="02010609060101010101" pitchFamily="49" charset="-122"/>
                </a:endParaRPr>
              </a:p>
            </p:txBody>
          </p:sp>
          <p:sp>
            <p:nvSpPr>
              <p:cNvPr id="24" name="Line 38"/>
              <p:cNvSpPr>
                <a:spLocks noChangeShapeType="1"/>
              </p:cNvSpPr>
              <p:nvPr/>
            </p:nvSpPr>
            <p:spPr bwMode="auto">
              <a:xfrm>
                <a:off x="1414860" y="2157413"/>
                <a:ext cx="0" cy="503237"/>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2A00"/>
                  </a:solidFill>
                  <a:effectLst/>
                  <a:uLnTx/>
                  <a:uFillTx/>
                  <a:ea typeface="黑体" panose="02010609060101010101" pitchFamily="49" charset="-122"/>
                </a:endParaRPr>
              </a:p>
            </p:txBody>
          </p:sp>
          <p:sp>
            <p:nvSpPr>
              <p:cNvPr id="25" name="Rectangle 34"/>
              <p:cNvSpPr>
                <a:spLocks noChangeArrowheads="1"/>
              </p:cNvSpPr>
              <p:nvPr/>
            </p:nvSpPr>
            <p:spPr bwMode="auto">
              <a:xfrm>
                <a:off x="509917" y="2154238"/>
                <a:ext cx="6479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defTabSz="914400" eaLnBrk="1" fontAlgn="auto" latinLnBrk="0" hangingPunct="1">
                  <a:lnSpc>
                    <a:spcPct val="100000"/>
                  </a:lnSpc>
                  <a:spcBef>
                    <a:spcPct val="0"/>
                  </a:spcBef>
                  <a:spcAft>
                    <a:spcPts val="0"/>
                  </a:spcAft>
                  <a:buClrTx/>
                  <a:buSzTx/>
                  <a:buFontTx/>
                  <a:buNone/>
                  <a:defRPr/>
                </a:pPr>
                <a:r>
                  <a:rPr kumimoji="0"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rPr>
                  <a:t>2</a:t>
                </a:r>
                <a:r>
                  <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rPr>
                  <a:t>万</a:t>
                </a:r>
                <a:endParaRPr kumimoji="0" lang="zh-CN"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endParaRPr>
              </a:p>
            </p:txBody>
          </p:sp>
          <p:sp>
            <p:nvSpPr>
              <p:cNvPr id="26" name="Rectangle 15"/>
              <p:cNvSpPr>
                <a:spLocks noChangeArrowheads="1"/>
              </p:cNvSpPr>
              <p:nvPr/>
            </p:nvSpPr>
            <p:spPr bwMode="auto">
              <a:xfrm>
                <a:off x="559016" y="1412875"/>
                <a:ext cx="1810111" cy="677108"/>
              </a:xfrm>
              <a:prstGeom prst="rect">
                <a:avLst/>
              </a:prstGeom>
              <a:solidFill>
                <a:srgbClr val="CCFFFF"/>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r>
                  <a:rPr kumimoji="0" lang="zh-CN" altLang="en-US" sz="2000" b="1"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rPr>
                  <a:t>利润分配</a:t>
                </a:r>
                <a:endParaRPr kumimoji="0" lang="zh-CN" altLang="en-US" sz="2000" b="1"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endParaRPr>
              </a:p>
              <a:p>
                <a:pPr marL="0" marR="0" lvl="0" indent="0" algn="ctr" defTabSz="914400" eaLnBrk="1" fontAlgn="auto" latinLnBrk="0" hangingPunct="1">
                  <a:lnSpc>
                    <a:spcPct val="100000"/>
                  </a:lnSpc>
                  <a:spcBef>
                    <a:spcPct val="0"/>
                  </a:spcBef>
                  <a:spcAft>
                    <a:spcPts val="0"/>
                  </a:spcAft>
                  <a:buClrTx/>
                  <a:buSzTx/>
                  <a:buFontTx/>
                  <a:buNone/>
                  <a:defRPr/>
                </a:pPr>
                <a:r>
                  <a:rPr kumimoji="0" lang="en-US" altLang="zh-CN" sz="18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rPr>
                  <a:t>—</a:t>
                </a:r>
                <a:r>
                  <a:rPr kumimoji="0" lang="zh-CN" altLang="en-US" sz="18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rPr>
                  <a:t>应付现金股利</a:t>
                </a:r>
                <a:endParaRPr kumimoji="0" lang="zh-CN" altLang="en-US" sz="18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endParaRPr>
              </a:p>
            </p:txBody>
          </p:sp>
        </p:grpSp>
        <p:grpSp>
          <p:nvGrpSpPr>
            <p:cNvPr id="41" name="组合 40"/>
            <p:cNvGrpSpPr/>
            <p:nvPr/>
          </p:nvGrpSpPr>
          <p:grpSpPr bwMode="auto">
            <a:xfrm>
              <a:off x="820087" y="3250954"/>
              <a:ext cx="2016125" cy="1082964"/>
              <a:chOff x="3168650" y="2397125"/>
              <a:chExt cx="2016125" cy="1082675"/>
            </a:xfrm>
          </p:grpSpPr>
          <p:sp>
            <p:nvSpPr>
              <p:cNvPr id="42" name="Line 37"/>
              <p:cNvSpPr>
                <a:spLocks noChangeShapeType="1"/>
              </p:cNvSpPr>
              <p:nvPr/>
            </p:nvSpPr>
            <p:spPr bwMode="auto">
              <a:xfrm>
                <a:off x="3168650" y="2974975"/>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43" name="Line 38"/>
              <p:cNvSpPr>
                <a:spLocks noChangeShapeType="1"/>
              </p:cNvSpPr>
              <p:nvPr/>
            </p:nvSpPr>
            <p:spPr bwMode="auto">
              <a:xfrm flipH="1">
                <a:off x="4248150" y="2976563"/>
                <a:ext cx="1588" cy="503237"/>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44" name="Rectangle 15"/>
              <p:cNvSpPr>
                <a:spLocks noChangeArrowheads="1"/>
              </p:cNvSpPr>
              <p:nvPr/>
            </p:nvSpPr>
            <p:spPr bwMode="auto">
              <a:xfrm>
                <a:off x="3416300" y="2397125"/>
                <a:ext cx="1587500" cy="520700"/>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mn-cs"/>
                  </a:rPr>
                  <a:t>应付股利</a:t>
                </a:r>
                <a:endPar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mn-cs"/>
                </a:endParaRPr>
              </a:p>
            </p:txBody>
          </p:sp>
          <p:sp>
            <p:nvSpPr>
              <p:cNvPr id="45" name="Rectangle 34"/>
              <p:cNvSpPr>
                <a:spLocks noChangeArrowheads="1"/>
              </p:cNvSpPr>
              <p:nvPr/>
            </p:nvSpPr>
            <p:spPr bwMode="auto">
              <a:xfrm>
                <a:off x="4524684" y="3014830"/>
                <a:ext cx="647934" cy="46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mn-cs"/>
                  </a:rPr>
                  <a:t>2</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mn-cs"/>
                  </a:rPr>
                  <a:t>万</a:t>
                </a:r>
                <a:endParaRPr kumimoji="0" lang="zh-CN"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mn-cs"/>
                </a:endParaRPr>
              </a:p>
            </p:txBody>
          </p:sp>
        </p:grpSp>
        <p:cxnSp>
          <p:nvCxnSpPr>
            <p:cNvPr id="46" name="直接连接符 45"/>
            <p:cNvCxnSpPr/>
            <p:nvPr/>
          </p:nvCxnSpPr>
          <p:spPr>
            <a:xfrm>
              <a:off x="2824055" y="4177711"/>
              <a:ext cx="1250231" cy="27529"/>
            </a:xfrm>
            <a:prstGeom prst="line">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66" name="组合 65"/>
          <p:cNvGrpSpPr/>
          <p:nvPr/>
        </p:nvGrpSpPr>
        <p:grpSpPr>
          <a:xfrm>
            <a:off x="849898" y="4527674"/>
            <a:ext cx="5330723" cy="2248828"/>
            <a:chOff x="849898" y="4527674"/>
            <a:chExt cx="5330723" cy="2248828"/>
          </a:xfrm>
        </p:grpSpPr>
        <p:grpSp>
          <p:nvGrpSpPr>
            <p:cNvPr id="48" name="组合 47"/>
            <p:cNvGrpSpPr/>
            <p:nvPr/>
          </p:nvGrpSpPr>
          <p:grpSpPr>
            <a:xfrm>
              <a:off x="849898" y="4527674"/>
              <a:ext cx="5330723" cy="1247775"/>
              <a:chOff x="820087" y="3219997"/>
              <a:chExt cx="5330723" cy="1247775"/>
            </a:xfrm>
          </p:grpSpPr>
          <p:grpSp>
            <p:nvGrpSpPr>
              <p:cNvPr id="49" name="组合 48"/>
              <p:cNvGrpSpPr/>
              <p:nvPr/>
            </p:nvGrpSpPr>
            <p:grpSpPr bwMode="auto">
              <a:xfrm>
                <a:off x="4134685" y="3219997"/>
                <a:ext cx="2016125" cy="1247775"/>
                <a:chOff x="406797" y="1412875"/>
                <a:chExt cx="2016125" cy="1247775"/>
              </a:xfrm>
            </p:grpSpPr>
            <p:sp>
              <p:nvSpPr>
                <p:cNvPr id="56" name="Line 37"/>
                <p:cNvSpPr>
                  <a:spLocks noChangeShapeType="1"/>
                </p:cNvSpPr>
                <p:nvPr/>
              </p:nvSpPr>
              <p:spPr bwMode="auto">
                <a:xfrm flipV="1">
                  <a:off x="406797" y="2155825"/>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2A00"/>
                    </a:solidFill>
                    <a:effectLst/>
                    <a:uLnTx/>
                    <a:uFillTx/>
                    <a:ea typeface="黑体" panose="02010609060101010101" pitchFamily="49" charset="-122"/>
                  </a:endParaRPr>
                </a:p>
              </p:txBody>
            </p:sp>
            <p:sp>
              <p:nvSpPr>
                <p:cNvPr id="57" name="Line 38"/>
                <p:cNvSpPr>
                  <a:spLocks noChangeShapeType="1"/>
                </p:cNvSpPr>
                <p:nvPr/>
              </p:nvSpPr>
              <p:spPr bwMode="auto">
                <a:xfrm>
                  <a:off x="1414860" y="2157413"/>
                  <a:ext cx="0" cy="503237"/>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2A00"/>
                    </a:solidFill>
                    <a:effectLst/>
                    <a:uLnTx/>
                    <a:uFillTx/>
                    <a:ea typeface="黑体" panose="02010609060101010101" pitchFamily="49" charset="-122"/>
                  </a:endParaRPr>
                </a:p>
              </p:txBody>
            </p:sp>
            <p:sp>
              <p:nvSpPr>
                <p:cNvPr id="58" name="Rectangle 34"/>
                <p:cNvSpPr>
                  <a:spLocks noChangeArrowheads="1"/>
                </p:cNvSpPr>
                <p:nvPr/>
              </p:nvSpPr>
              <p:spPr bwMode="auto">
                <a:xfrm>
                  <a:off x="509917" y="2154238"/>
                  <a:ext cx="6479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defTabSz="914400" eaLnBrk="1" fontAlgn="auto" latinLnBrk="0" hangingPunct="1">
                    <a:lnSpc>
                      <a:spcPct val="100000"/>
                    </a:lnSpc>
                    <a:spcBef>
                      <a:spcPct val="0"/>
                    </a:spcBef>
                    <a:spcAft>
                      <a:spcPts val="0"/>
                    </a:spcAft>
                    <a:buClrTx/>
                    <a:buSzTx/>
                    <a:buFontTx/>
                    <a:buNone/>
                    <a:defRPr/>
                  </a:pPr>
                  <a:r>
                    <a:rPr kumimoji="0"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rPr>
                    <a:t>3</a:t>
                  </a:r>
                  <a:r>
                    <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rPr>
                    <a:t>万</a:t>
                  </a:r>
                  <a:endParaRPr kumimoji="0" lang="zh-CN"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endParaRPr>
                </a:p>
              </p:txBody>
            </p:sp>
            <p:sp>
              <p:nvSpPr>
                <p:cNvPr id="59" name="Rectangle 15"/>
                <p:cNvSpPr>
                  <a:spLocks noChangeArrowheads="1"/>
                </p:cNvSpPr>
                <p:nvPr/>
              </p:nvSpPr>
              <p:spPr bwMode="auto">
                <a:xfrm>
                  <a:off x="559016" y="1412875"/>
                  <a:ext cx="1810111" cy="677108"/>
                </a:xfrm>
                <a:prstGeom prst="rect">
                  <a:avLst/>
                </a:prstGeom>
                <a:solidFill>
                  <a:srgbClr val="CCFFFF"/>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defRPr/>
                  </a:pPr>
                  <a:r>
                    <a:rPr kumimoji="0" lang="zh-CN" altLang="en-US" sz="2000" b="1"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rPr>
                    <a:t>利润分配</a:t>
                  </a:r>
                  <a:endParaRPr kumimoji="0" lang="zh-CN" altLang="en-US" sz="2000" b="1"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endParaRPr>
                </a:p>
                <a:p>
                  <a:pPr marL="0" marR="0" lvl="0" indent="0" algn="ctr" defTabSz="914400" eaLnBrk="1" fontAlgn="auto" latinLnBrk="0" hangingPunct="1">
                    <a:lnSpc>
                      <a:spcPct val="100000"/>
                    </a:lnSpc>
                    <a:spcBef>
                      <a:spcPct val="0"/>
                    </a:spcBef>
                    <a:spcAft>
                      <a:spcPts val="0"/>
                    </a:spcAft>
                    <a:buClrTx/>
                    <a:buSzTx/>
                    <a:buFontTx/>
                    <a:buNone/>
                    <a:defRPr/>
                  </a:pPr>
                  <a:r>
                    <a:rPr kumimoji="0" lang="en-US" altLang="zh-CN" sz="18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rPr>
                    <a:t>—</a:t>
                  </a:r>
                  <a:r>
                    <a:rPr kumimoji="0" lang="zh-CN" altLang="en-US" sz="18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rPr>
                    <a:t>转作股本股利</a:t>
                  </a:r>
                  <a:endParaRPr kumimoji="0" lang="zh-CN" altLang="en-US" sz="18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endParaRPr>
                </a:p>
              </p:txBody>
            </p:sp>
          </p:grpSp>
          <p:grpSp>
            <p:nvGrpSpPr>
              <p:cNvPr id="50" name="组合 49"/>
              <p:cNvGrpSpPr/>
              <p:nvPr/>
            </p:nvGrpSpPr>
            <p:grpSpPr bwMode="auto">
              <a:xfrm>
                <a:off x="820087" y="3250954"/>
                <a:ext cx="2016125" cy="1082964"/>
                <a:chOff x="3168650" y="2397125"/>
                <a:chExt cx="2016125" cy="1082675"/>
              </a:xfrm>
            </p:grpSpPr>
            <p:sp>
              <p:nvSpPr>
                <p:cNvPr id="52" name="Line 37"/>
                <p:cNvSpPr>
                  <a:spLocks noChangeShapeType="1"/>
                </p:cNvSpPr>
                <p:nvPr/>
              </p:nvSpPr>
              <p:spPr bwMode="auto">
                <a:xfrm>
                  <a:off x="3168650" y="2974975"/>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53" name="Line 38"/>
                <p:cNvSpPr>
                  <a:spLocks noChangeShapeType="1"/>
                </p:cNvSpPr>
                <p:nvPr/>
              </p:nvSpPr>
              <p:spPr bwMode="auto">
                <a:xfrm flipH="1">
                  <a:off x="4248150" y="2976563"/>
                  <a:ext cx="1588" cy="503237"/>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54" name="Rectangle 15"/>
                <p:cNvSpPr>
                  <a:spLocks noChangeArrowheads="1"/>
                </p:cNvSpPr>
                <p:nvPr/>
              </p:nvSpPr>
              <p:spPr bwMode="auto">
                <a:xfrm>
                  <a:off x="3416300" y="2397125"/>
                  <a:ext cx="1587500" cy="520700"/>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mn-cs"/>
                    </a:rPr>
                    <a:t>股本</a:t>
                  </a:r>
                  <a:endPar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mn-cs"/>
                  </a:endParaRPr>
                </a:p>
              </p:txBody>
            </p:sp>
            <p:sp>
              <p:nvSpPr>
                <p:cNvPr id="55" name="Rectangle 34"/>
                <p:cNvSpPr>
                  <a:spLocks noChangeArrowheads="1"/>
                </p:cNvSpPr>
                <p:nvPr/>
              </p:nvSpPr>
              <p:spPr bwMode="auto">
                <a:xfrm>
                  <a:off x="4524684" y="3014830"/>
                  <a:ext cx="647934" cy="46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mn-cs"/>
                    </a:rPr>
                    <a:t>1</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mn-cs"/>
                    </a:rPr>
                    <a:t>万</a:t>
                  </a:r>
                  <a:endParaRPr kumimoji="0" lang="zh-CN"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mn-cs"/>
                  </a:endParaRPr>
                </a:p>
              </p:txBody>
            </p:sp>
          </p:grpSp>
          <p:cxnSp>
            <p:nvCxnSpPr>
              <p:cNvPr id="51" name="直接连接符 50"/>
              <p:cNvCxnSpPr/>
              <p:nvPr/>
            </p:nvCxnSpPr>
            <p:spPr>
              <a:xfrm>
                <a:off x="2824055" y="4177711"/>
                <a:ext cx="1250231" cy="27529"/>
              </a:xfrm>
              <a:prstGeom prst="line">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60" name="组合 59"/>
            <p:cNvGrpSpPr/>
            <p:nvPr/>
          </p:nvGrpSpPr>
          <p:grpSpPr bwMode="auto">
            <a:xfrm>
              <a:off x="862867" y="5623726"/>
              <a:ext cx="2016125" cy="1152776"/>
              <a:chOff x="3168650" y="2327332"/>
              <a:chExt cx="2016125" cy="1152468"/>
            </a:xfrm>
          </p:grpSpPr>
          <p:sp>
            <p:nvSpPr>
              <p:cNvPr id="61" name="Line 37"/>
              <p:cNvSpPr>
                <a:spLocks noChangeShapeType="1"/>
              </p:cNvSpPr>
              <p:nvPr/>
            </p:nvSpPr>
            <p:spPr bwMode="auto">
              <a:xfrm>
                <a:off x="3168650" y="2974975"/>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2" name="Line 38"/>
              <p:cNvSpPr>
                <a:spLocks noChangeShapeType="1"/>
              </p:cNvSpPr>
              <p:nvPr/>
            </p:nvSpPr>
            <p:spPr bwMode="auto">
              <a:xfrm flipH="1">
                <a:off x="4248150" y="2976563"/>
                <a:ext cx="1588" cy="503237"/>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3" name="Rectangle 15"/>
              <p:cNvSpPr>
                <a:spLocks noChangeArrowheads="1"/>
              </p:cNvSpPr>
              <p:nvPr/>
            </p:nvSpPr>
            <p:spPr bwMode="auto">
              <a:xfrm>
                <a:off x="3416300" y="2327332"/>
                <a:ext cx="1587500" cy="590493"/>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defRPr/>
                </a:pPr>
                <a:r>
                  <a:rPr kumimoji="1"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mn-cs"/>
                  </a:rPr>
                  <a:t>资本公积</a:t>
                </a:r>
                <a:endParaRPr kumimoji="1"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mn-cs"/>
                </a:endParaRPr>
              </a:p>
              <a:p>
                <a:pPr lvl="0" algn="ctr" eaLnBrk="1" hangingPunct="1">
                  <a:spcBef>
                    <a:spcPct val="0"/>
                  </a:spcBef>
                  <a:buClrTx/>
                  <a:buNone/>
                </a:pPr>
                <a:r>
                  <a:rPr kumimoji="0" lang="en-US" altLang="zh-CN" sz="1800" kern="0" dirty="0">
                    <a:solidFill>
                      <a:srgbClr val="0000FF"/>
                    </a:solidFill>
                    <a:latin typeface="Times New Roman" panose="02020603050405020304" pitchFamily="18" charset="0"/>
                    <a:ea typeface="黑体" panose="02010609060101010101" pitchFamily="49" charset="-122"/>
                  </a:rPr>
                  <a:t>—</a:t>
                </a:r>
                <a:r>
                  <a:rPr kumimoji="0" lang="zh-CN" altLang="en-US" sz="1800" kern="0" dirty="0">
                    <a:solidFill>
                      <a:srgbClr val="0000FF"/>
                    </a:solidFill>
                    <a:latin typeface="Times New Roman" panose="02020603050405020304" pitchFamily="18" charset="0"/>
                    <a:ea typeface="黑体" panose="02010609060101010101" pitchFamily="49" charset="-122"/>
                  </a:rPr>
                  <a:t>资本溢价</a:t>
                </a:r>
                <a:endPar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defRPr/>
                </a:pPr>
                <a:endPar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mn-cs"/>
                </a:endParaRPr>
              </a:p>
            </p:txBody>
          </p:sp>
          <p:sp>
            <p:nvSpPr>
              <p:cNvPr id="64" name="Rectangle 34"/>
              <p:cNvSpPr>
                <a:spLocks noChangeArrowheads="1"/>
              </p:cNvSpPr>
              <p:nvPr/>
            </p:nvSpPr>
            <p:spPr bwMode="auto">
              <a:xfrm>
                <a:off x="4431126" y="2976563"/>
                <a:ext cx="647934" cy="46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mn-cs"/>
                  </a:rPr>
                  <a:t>2</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mn-cs"/>
                  </a:rPr>
                  <a:t>万</a:t>
                </a:r>
                <a:endParaRPr kumimoji="0" lang="zh-CN"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mn-cs"/>
                </a:endParaRPr>
              </a:p>
            </p:txBody>
          </p:sp>
        </p:grpSp>
        <p:sp>
          <p:nvSpPr>
            <p:cNvPr id="65" name="任意多边形 64"/>
            <p:cNvSpPr/>
            <p:nvPr/>
          </p:nvSpPr>
          <p:spPr>
            <a:xfrm>
              <a:off x="2839453" y="5502442"/>
              <a:ext cx="641684" cy="1026695"/>
            </a:xfrm>
            <a:custGeom>
              <a:avLst/>
              <a:gdLst>
                <a:gd name="connsiteX0" fmla="*/ 641684 w 641684"/>
                <a:gd name="connsiteY0" fmla="*/ 0 h 1026695"/>
                <a:gd name="connsiteX1" fmla="*/ 593558 w 641684"/>
                <a:gd name="connsiteY1" fmla="*/ 1026695 h 1026695"/>
                <a:gd name="connsiteX2" fmla="*/ 0 w 641684"/>
                <a:gd name="connsiteY2" fmla="*/ 994611 h 1026695"/>
              </a:gdLst>
              <a:ahLst/>
              <a:cxnLst>
                <a:cxn ang="0">
                  <a:pos x="connsiteX0" y="connsiteY0"/>
                </a:cxn>
                <a:cxn ang="0">
                  <a:pos x="connsiteX1" y="connsiteY1"/>
                </a:cxn>
                <a:cxn ang="0">
                  <a:pos x="connsiteX2" y="connsiteY2"/>
                </a:cxn>
              </a:cxnLst>
              <a:rect l="l" t="t" r="r" b="b"/>
              <a:pathLst>
                <a:path w="641684" h="1026695">
                  <a:moveTo>
                    <a:pt x="641684" y="0"/>
                  </a:moveTo>
                  <a:lnTo>
                    <a:pt x="593558" y="1026695"/>
                  </a:lnTo>
                  <a:lnTo>
                    <a:pt x="0" y="994611"/>
                  </a:lnTo>
                </a:path>
              </a:pathLst>
            </a:cu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84" name="组合 83"/>
          <p:cNvGrpSpPr/>
          <p:nvPr/>
        </p:nvGrpSpPr>
        <p:grpSpPr>
          <a:xfrm>
            <a:off x="5164602" y="1137059"/>
            <a:ext cx="4210848" cy="4968389"/>
            <a:chOff x="5164602" y="1137059"/>
            <a:chExt cx="4210848" cy="4968389"/>
          </a:xfrm>
        </p:grpSpPr>
        <p:sp>
          <p:nvSpPr>
            <p:cNvPr id="69" name="Rectangle 34"/>
            <p:cNvSpPr>
              <a:spLocks noChangeArrowheads="1"/>
            </p:cNvSpPr>
            <p:nvPr/>
          </p:nvSpPr>
          <p:spPr bwMode="auto">
            <a:xfrm>
              <a:off x="5190156" y="1137059"/>
              <a:ext cx="8787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defTabSz="914400" eaLnBrk="1" fontAlgn="auto" latinLnBrk="0" hangingPunct="1">
                <a:lnSpc>
                  <a:spcPct val="100000"/>
                </a:lnSpc>
                <a:spcBef>
                  <a:spcPct val="0"/>
                </a:spcBef>
                <a:spcAft>
                  <a:spcPts val="0"/>
                </a:spcAft>
                <a:buClrTx/>
                <a:buSzTx/>
                <a:buFontTx/>
                <a:buNone/>
                <a:defRPr/>
              </a:pPr>
              <a:r>
                <a:rPr kumimoji="0" lang="en-US" altLang="zh-CN" sz="24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rPr>
                <a:t>7</a:t>
              </a:r>
              <a:r>
                <a:rPr kumimoji="0" lang="en-US" altLang="zh-CN" sz="2400" kern="0" dirty="0">
                  <a:solidFill>
                    <a:srgbClr val="0000FF"/>
                  </a:solidFill>
                  <a:latin typeface="Times New Roman" panose="02020603050405020304" pitchFamily="18" charset="0"/>
                  <a:ea typeface="黑体" panose="02010609060101010101" pitchFamily="49" charset="-122"/>
                </a:rPr>
                <a:t>.</a:t>
              </a:r>
              <a:r>
                <a:rPr kumimoji="0" lang="en-US" altLang="zh-CN" sz="24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rPr>
                <a:t>5</a:t>
              </a:r>
              <a:r>
                <a:rPr kumimoji="0" lang="zh-CN" altLang="en-US" sz="24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rPr>
                <a:t>万</a:t>
              </a:r>
              <a:endParaRPr kumimoji="0" lang="zh-CN" altLang="zh-CN" sz="24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endParaRPr>
            </a:p>
          </p:txBody>
        </p:sp>
        <p:sp>
          <p:nvSpPr>
            <p:cNvPr id="70" name="Rectangle 34"/>
            <p:cNvSpPr>
              <a:spLocks noChangeArrowheads="1"/>
            </p:cNvSpPr>
            <p:nvPr/>
          </p:nvSpPr>
          <p:spPr bwMode="auto">
            <a:xfrm>
              <a:off x="5164602" y="2468091"/>
              <a:ext cx="1032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defTabSz="914400" eaLnBrk="1" fontAlgn="auto" latinLnBrk="0" hangingPunct="1">
                <a:lnSpc>
                  <a:spcPct val="100000"/>
                </a:lnSpc>
                <a:spcBef>
                  <a:spcPct val="0"/>
                </a:spcBef>
                <a:spcAft>
                  <a:spcPts val="0"/>
                </a:spcAft>
                <a:buClrTx/>
                <a:buSzTx/>
                <a:buFontTx/>
                <a:buNone/>
                <a:defRPr/>
              </a:pPr>
              <a:r>
                <a:rPr kumimoji="0" lang="en-US" altLang="zh-CN" sz="2400" kern="0" dirty="0">
                  <a:solidFill>
                    <a:srgbClr val="0000FF"/>
                  </a:solidFill>
                  <a:latin typeface="Times New Roman" panose="02020603050405020304" pitchFamily="18" charset="0"/>
                  <a:ea typeface="黑体" panose="02010609060101010101" pitchFamily="49" charset="-122"/>
                </a:rPr>
                <a:t>10.5</a:t>
              </a:r>
              <a:r>
                <a:rPr kumimoji="0" lang="zh-CN" altLang="en-US" sz="24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rPr>
                <a:t>万</a:t>
              </a:r>
              <a:endParaRPr kumimoji="0" lang="zh-CN" altLang="zh-CN" sz="24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endParaRPr>
            </a:p>
          </p:txBody>
        </p:sp>
        <p:sp>
          <p:nvSpPr>
            <p:cNvPr id="71" name="Rectangle 34"/>
            <p:cNvSpPr>
              <a:spLocks noChangeArrowheads="1"/>
            </p:cNvSpPr>
            <p:nvPr/>
          </p:nvSpPr>
          <p:spPr bwMode="auto">
            <a:xfrm>
              <a:off x="5246751" y="3985320"/>
              <a:ext cx="6479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defTabSz="914400" eaLnBrk="1" fontAlgn="auto" latinLnBrk="0" hangingPunct="1">
                <a:lnSpc>
                  <a:spcPct val="100000"/>
                </a:lnSpc>
                <a:spcBef>
                  <a:spcPct val="0"/>
                </a:spcBef>
                <a:spcAft>
                  <a:spcPts val="0"/>
                </a:spcAft>
                <a:buClrTx/>
                <a:buSzTx/>
                <a:buFontTx/>
                <a:buNone/>
                <a:defRPr/>
              </a:pPr>
              <a:r>
                <a:rPr kumimoji="0" lang="en-US" altLang="zh-CN" sz="24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rPr>
                <a:t>2</a:t>
              </a:r>
              <a:r>
                <a:rPr kumimoji="0" lang="zh-CN" altLang="en-US" sz="24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rPr>
                <a:t>万</a:t>
              </a:r>
              <a:endParaRPr kumimoji="0" lang="zh-CN" altLang="zh-CN" sz="24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endParaRPr>
            </a:p>
          </p:txBody>
        </p:sp>
        <p:sp>
          <p:nvSpPr>
            <p:cNvPr id="72" name="Rectangle 34"/>
            <p:cNvSpPr>
              <a:spLocks noChangeArrowheads="1"/>
            </p:cNvSpPr>
            <p:nvPr/>
          </p:nvSpPr>
          <p:spPr bwMode="auto">
            <a:xfrm>
              <a:off x="5270276" y="5309431"/>
              <a:ext cx="6479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defTabSz="914400" eaLnBrk="1" fontAlgn="auto" latinLnBrk="0" hangingPunct="1">
                <a:lnSpc>
                  <a:spcPct val="100000"/>
                </a:lnSpc>
                <a:spcBef>
                  <a:spcPct val="0"/>
                </a:spcBef>
                <a:spcAft>
                  <a:spcPts val="0"/>
                </a:spcAft>
                <a:buClrTx/>
                <a:buSzTx/>
                <a:buFontTx/>
                <a:buNone/>
                <a:defRPr/>
              </a:pPr>
              <a:r>
                <a:rPr kumimoji="0" lang="en-US" altLang="zh-CN" sz="24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rPr>
                <a:t>3</a:t>
              </a:r>
              <a:r>
                <a:rPr kumimoji="0" lang="zh-CN" altLang="en-US" sz="24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rPr>
                <a:t>万</a:t>
              </a:r>
              <a:endParaRPr kumimoji="0" lang="zh-CN" altLang="zh-CN" sz="24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endParaRPr>
            </a:p>
          </p:txBody>
        </p:sp>
        <p:sp>
          <p:nvSpPr>
            <p:cNvPr id="81" name="Rectangle 34"/>
            <p:cNvSpPr>
              <a:spLocks noChangeArrowheads="1"/>
            </p:cNvSpPr>
            <p:nvPr/>
          </p:nvSpPr>
          <p:spPr bwMode="auto">
            <a:xfrm>
              <a:off x="8573627" y="5643783"/>
              <a:ext cx="8018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defTabSz="914400" eaLnBrk="1" fontAlgn="auto" latinLnBrk="0" hangingPunct="1">
                <a:lnSpc>
                  <a:spcPct val="100000"/>
                </a:lnSpc>
                <a:spcBef>
                  <a:spcPct val="0"/>
                </a:spcBef>
                <a:spcAft>
                  <a:spcPts val="0"/>
                </a:spcAft>
                <a:buClrTx/>
                <a:buSzTx/>
                <a:buFontTx/>
                <a:buNone/>
                <a:defRPr/>
              </a:pPr>
              <a:r>
                <a:rPr kumimoji="0" lang="en-US" altLang="zh-CN" sz="2400" kern="0" dirty="0">
                  <a:solidFill>
                    <a:srgbClr val="0000FF"/>
                  </a:solidFill>
                  <a:latin typeface="Times New Roman" panose="02020603050405020304" pitchFamily="18" charset="0"/>
                  <a:ea typeface="黑体" panose="02010609060101010101" pitchFamily="49" charset="-122"/>
                </a:rPr>
                <a:t>23</a:t>
              </a:r>
              <a:r>
                <a:rPr kumimoji="0" lang="zh-CN" altLang="en-US" sz="24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rPr>
                <a:t>万</a:t>
              </a:r>
              <a:endParaRPr kumimoji="0" lang="zh-CN" altLang="zh-CN" sz="2400" b="1"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endParaRPr>
            </a:p>
          </p:txBody>
        </p:sp>
        <p:grpSp>
          <p:nvGrpSpPr>
            <p:cNvPr id="83" name="组合 82"/>
            <p:cNvGrpSpPr/>
            <p:nvPr/>
          </p:nvGrpSpPr>
          <p:grpSpPr>
            <a:xfrm>
              <a:off x="5894685" y="1363579"/>
              <a:ext cx="2687841" cy="4588042"/>
              <a:chOff x="5894685" y="1363579"/>
              <a:chExt cx="2687841" cy="4588042"/>
            </a:xfrm>
          </p:grpSpPr>
          <p:grpSp>
            <p:nvGrpSpPr>
              <p:cNvPr id="78" name="组合 77"/>
              <p:cNvGrpSpPr/>
              <p:nvPr/>
            </p:nvGrpSpPr>
            <p:grpSpPr>
              <a:xfrm>
                <a:off x="5894685" y="1363579"/>
                <a:ext cx="1386885" cy="4251158"/>
                <a:chOff x="5894685" y="1363579"/>
                <a:chExt cx="1386885" cy="4251158"/>
              </a:xfrm>
            </p:grpSpPr>
            <p:sp>
              <p:nvSpPr>
                <p:cNvPr id="73" name="任意多边形 72"/>
                <p:cNvSpPr/>
                <p:nvPr/>
              </p:nvSpPr>
              <p:spPr>
                <a:xfrm>
                  <a:off x="6096000" y="1363579"/>
                  <a:ext cx="1171074" cy="4251158"/>
                </a:xfrm>
                <a:custGeom>
                  <a:avLst/>
                  <a:gdLst>
                    <a:gd name="connsiteX0" fmla="*/ 96253 w 1171074"/>
                    <a:gd name="connsiteY0" fmla="*/ 0 h 4251158"/>
                    <a:gd name="connsiteX1" fmla="*/ 1171074 w 1171074"/>
                    <a:gd name="connsiteY1" fmla="*/ 0 h 4251158"/>
                    <a:gd name="connsiteX2" fmla="*/ 1138989 w 1171074"/>
                    <a:gd name="connsiteY2" fmla="*/ 4251158 h 4251158"/>
                    <a:gd name="connsiteX3" fmla="*/ 0 w 1171074"/>
                    <a:gd name="connsiteY3" fmla="*/ 4251158 h 4251158"/>
                  </a:gdLst>
                  <a:ahLst/>
                  <a:cxnLst>
                    <a:cxn ang="0">
                      <a:pos x="connsiteX0" y="connsiteY0"/>
                    </a:cxn>
                    <a:cxn ang="0">
                      <a:pos x="connsiteX1" y="connsiteY1"/>
                    </a:cxn>
                    <a:cxn ang="0">
                      <a:pos x="connsiteX2" y="connsiteY2"/>
                    </a:cxn>
                    <a:cxn ang="0">
                      <a:pos x="connsiteX3" y="connsiteY3"/>
                    </a:cxn>
                  </a:cxnLst>
                  <a:rect l="l" t="t" r="r" b="b"/>
                  <a:pathLst>
                    <a:path w="1171074" h="4251158">
                      <a:moveTo>
                        <a:pt x="96253" y="0"/>
                      </a:moveTo>
                      <a:lnTo>
                        <a:pt x="1171074" y="0"/>
                      </a:lnTo>
                      <a:lnTo>
                        <a:pt x="1138989" y="4251158"/>
                      </a:lnTo>
                      <a:lnTo>
                        <a:pt x="0" y="4251158"/>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5" name="直接连接符 74"/>
                <p:cNvCxnSpPr>
                  <a:stCxn id="70" idx="3"/>
                </p:cNvCxnSpPr>
                <p:nvPr/>
              </p:nvCxnSpPr>
              <p:spPr>
                <a:xfrm>
                  <a:off x="6197257" y="2698924"/>
                  <a:ext cx="1084313" cy="22682"/>
                </a:xfrm>
                <a:prstGeom prst="line">
                  <a:avLst/>
                </a:prstGeom>
                <a:noFill/>
              </p:spPr>
              <p:style>
                <a:lnRef idx="2">
                  <a:schemeClr val="accent1">
                    <a:shade val="50000"/>
                  </a:schemeClr>
                </a:lnRef>
                <a:fillRef idx="1">
                  <a:schemeClr val="accent1"/>
                </a:fillRef>
                <a:effectRef idx="0">
                  <a:schemeClr val="accent1"/>
                </a:effectRef>
                <a:fontRef idx="minor">
                  <a:schemeClr val="lt1"/>
                </a:fontRef>
              </p:style>
            </p:cxnSp>
            <p:cxnSp>
              <p:nvCxnSpPr>
                <p:cNvPr id="77" name="直接连接符 76"/>
                <p:cNvCxnSpPr>
                  <a:stCxn id="71" idx="3"/>
                </p:cNvCxnSpPr>
                <p:nvPr/>
              </p:nvCxnSpPr>
              <p:spPr>
                <a:xfrm flipV="1">
                  <a:off x="5894685" y="4177711"/>
                  <a:ext cx="1337090" cy="38442"/>
                </a:xfrm>
                <a:prstGeom prst="line">
                  <a:avLst/>
                </a:prstGeom>
                <a:noFill/>
              </p:spPr>
              <p:style>
                <a:lnRef idx="2">
                  <a:schemeClr val="accent1">
                    <a:shade val="50000"/>
                  </a:schemeClr>
                </a:lnRef>
                <a:fillRef idx="1">
                  <a:schemeClr val="accent1"/>
                </a:fillRef>
                <a:effectRef idx="0">
                  <a:schemeClr val="accent1"/>
                </a:effectRef>
                <a:fontRef idx="minor">
                  <a:schemeClr val="lt1"/>
                </a:fontRef>
              </p:style>
            </p:cxnSp>
          </p:grpSp>
          <p:sp>
            <p:nvSpPr>
              <p:cNvPr id="82" name="任意多边形 81"/>
              <p:cNvSpPr/>
              <p:nvPr/>
            </p:nvSpPr>
            <p:spPr>
              <a:xfrm>
                <a:off x="7234989" y="5614737"/>
                <a:ext cx="1347537" cy="336884"/>
              </a:xfrm>
              <a:custGeom>
                <a:avLst/>
                <a:gdLst>
                  <a:gd name="connsiteX0" fmla="*/ 0 w 1347537"/>
                  <a:gd name="connsiteY0" fmla="*/ 0 h 336884"/>
                  <a:gd name="connsiteX1" fmla="*/ 0 w 1347537"/>
                  <a:gd name="connsiteY1" fmla="*/ 320842 h 336884"/>
                  <a:gd name="connsiteX2" fmla="*/ 1347537 w 1347537"/>
                  <a:gd name="connsiteY2" fmla="*/ 336884 h 336884"/>
                </a:gdLst>
                <a:ahLst/>
                <a:cxnLst>
                  <a:cxn ang="0">
                    <a:pos x="connsiteX0" y="connsiteY0"/>
                  </a:cxn>
                  <a:cxn ang="0">
                    <a:pos x="connsiteX1" y="connsiteY1"/>
                  </a:cxn>
                  <a:cxn ang="0">
                    <a:pos x="connsiteX2" y="connsiteY2"/>
                  </a:cxn>
                </a:cxnLst>
                <a:rect l="l" t="t" r="r" b="b"/>
                <a:pathLst>
                  <a:path w="1347537" h="336884">
                    <a:moveTo>
                      <a:pt x="0" y="0"/>
                    </a:moveTo>
                    <a:lnTo>
                      <a:pt x="0" y="320842"/>
                    </a:lnTo>
                    <a:lnTo>
                      <a:pt x="1347537" y="336884"/>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dissolv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dissolv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dissolve">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dissolve">
                                      <p:cBhvr>
                                        <p:cTn id="22" dur="500"/>
                                        <p:tgtEl>
                                          <p:spTgt spid="6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84"/>
                                        </p:tgtEl>
                                        <p:attrNameLst>
                                          <p:attrName>style.visibility</p:attrName>
                                        </p:attrNameLst>
                                      </p:cBhvr>
                                      <p:to>
                                        <p:strVal val="visible"/>
                                      </p:to>
                                    </p:set>
                                    <p:animEffect transition="in" filter="dissolve">
                                      <p:cBhvr>
                                        <p:cTn id="27"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7826" name="Rectangle 29"/>
          <p:cNvSpPr>
            <a:spLocks noChangeArrowheads="1"/>
          </p:cNvSpPr>
          <p:nvPr/>
        </p:nvSpPr>
        <p:spPr bwMode="auto">
          <a:xfrm>
            <a:off x="3432175" y="379413"/>
            <a:ext cx="5331909"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 typeface="Wingdings" panose="05000000000000000000" pitchFamily="2" charset="2"/>
              <a:buNone/>
            </a:pPr>
            <a:r>
              <a:rPr lang="zh-CN" altLang="en-US" sz="4000" b="1" dirty="0">
                <a:solidFill>
                  <a:srgbClr val="0C0406"/>
                </a:solidFill>
                <a:latin typeface="黑体" panose="02010609060101010101" pitchFamily="49" charset="-122"/>
                <a:ea typeface="黑体" panose="02010609060101010101" pitchFamily="49" charset="-122"/>
              </a:rPr>
              <a:t>第五节  其他综合收益</a:t>
            </a:r>
            <a:endParaRPr lang="zh-CN" altLang="en-US" sz="4000" b="1" dirty="0">
              <a:solidFill>
                <a:srgbClr val="0C0406"/>
              </a:solidFill>
              <a:latin typeface="黑体" panose="02010609060101010101" pitchFamily="49" charset="-122"/>
              <a:ea typeface="黑体" panose="02010609060101010101" pitchFamily="49" charset="-122"/>
            </a:endParaRPr>
          </a:p>
          <a:p>
            <a:pPr eaLnBrk="1" hangingPunct="1">
              <a:spcBef>
                <a:spcPct val="0"/>
              </a:spcBef>
              <a:buClrTx/>
              <a:buSzTx/>
              <a:buFontTx/>
              <a:buNone/>
            </a:pPr>
            <a:endParaRPr lang="zh-CN" altLang="en-US" sz="4000" b="1" dirty="0">
              <a:solidFill>
                <a:srgbClr val="0C0406"/>
              </a:solidFill>
              <a:latin typeface="黑体" panose="02010609060101010101" pitchFamily="49" charset="-122"/>
              <a:ea typeface="黑体" panose="02010609060101010101" pitchFamily="49" charset="-122"/>
            </a:endParaRPr>
          </a:p>
        </p:txBody>
      </p:sp>
      <p:sp>
        <p:nvSpPr>
          <p:cNvPr id="4" name="Rectangle 3"/>
          <p:cNvSpPr txBox="1">
            <a:spLocks noChangeArrowheads="1"/>
          </p:cNvSpPr>
          <p:nvPr/>
        </p:nvSpPr>
        <p:spPr bwMode="auto">
          <a:xfrm>
            <a:off x="335360" y="1233488"/>
            <a:ext cx="11521280" cy="4427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fontAlgn="base">
              <a:spcBef>
                <a:spcPct val="20000"/>
              </a:spcBef>
              <a:spcAft>
                <a:spcPct val="0"/>
              </a:spcAft>
              <a:buClr>
                <a:schemeClr val="hlink"/>
              </a:buClr>
              <a:buSzPct val="70000"/>
              <a:buFont typeface="Wingdings" panose="05000000000000000000" pitchFamily="2" charset="2"/>
              <a:buChar char="v"/>
              <a:defRPr sz="2400" b="1">
                <a:solidFill>
                  <a:srgbClr val="003366"/>
                </a:solidFill>
                <a:latin typeface="+mn-lt"/>
                <a:ea typeface="+mn-ea"/>
                <a:cs typeface="+mn-cs"/>
              </a:defRPr>
            </a:lvl1pPr>
            <a:lvl2pPr marL="742950" indent="-285750" algn="l" rtl="0" fontAlgn="base">
              <a:spcBef>
                <a:spcPct val="20000"/>
              </a:spcBef>
              <a:spcAft>
                <a:spcPct val="0"/>
              </a:spcAft>
              <a:buClr>
                <a:schemeClr val="accent1"/>
              </a:buClr>
              <a:buSzPct val="70000"/>
              <a:buFont typeface="Wingdings" panose="05000000000000000000" pitchFamily="2" charset="2"/>
              <a:buChar char="─"/>
              <a:defRPr sz="2400" b="1">
                <a:solidFill>
                  <a:srgbClr val="003366"/>
                </a:solidFill>
                <a:latin typeface="+mn-lt"/>
                <a:ea typeface="+mn-ea"/>
              </a:defRPr>
            </a:lvl2pPr>
            <a:lvl3pPr marL="1143000" indent="-228600" algn="l" rtl="0" fontAlgn="base">
              <a:spcBef>
                <a:spcPct val="20000"/>
              </a:spcBef>
              <a:spcAft>
                <a:spcPct val="0"/>
              </a:spcAft>
              <a:buClr>
                <a:schemeClr val="tx1"/>
              </a:buClr>
              <a:buFont typeface="Wingdings" panose="05000000000000000000" pitchFamily="2" charset="2"/>
              <a:buChar char="•"/>
              <a:defRPr sz="2400" b="1">
                <a:solidFill>
                  <a:srgbClr val="003366"/>
                </a:solidFill>
                <a:latin typeface="+mn-lt"/>
                <a:ea typeface="+mn-ea"/>
              </a:defRPr>
            </a:lvl3pPr>
            <a:lvl4pPr marL="1600200" indent="-228600" algn="l" rtl="0" fontAlgn="base">
              <a:spcBef>
                <a:spcPct val="20000"/>
              </a:spcBef>
              <a:spcAft>
                <a:spcPct val="0"/>
              </a:spcAft>
              <a:buFont typeface="Wingdings" panose="05000000000000000000" pitchFamily="2" charset="2"/>
              <a:buChar char="–"/>
              <a:defRPr sz="2400" b="1">
                <a:solidFill>
                  <a:srgbClr val="003366"/>
                </a:solidFill>
                <a:latin typeface="+mn-lt"/>
                <a:ea typeface="+mn-ea"/>
              </a:defRPr>
            </a:lvl4pPr>
            <a:lvl5pPr marL="2057400" indent="-228600" algn="l" rtl="0" fontAlgn="base">
              <a:spcBef>
                <a:spcPct val="20000"/>
              </a:spcBef>
              <a:spcAft>
                <a:spcPct val="0"/>
              </a:spcAft>
              <a:buFont typeface="Wingdings" panose="05000000000000000000" pitchFamily="2" charset="2"/>
              <a:buChar char="»"/>
              <a:defRPr sz="2400" b="1">
                <a:solidFill>
                  <a:srgbClr val="003366"/>
                </a:solidFill>
                <a:latin typeface="+mn-lt"/>
                <a:ea typeface="+mn-ea"/>
              </a:defRPr>
            </a:lvl5pPr>
            <a:lvl6pPr marL="2514600" indent="-228600" algn="l" rtl="0" fontAlgn="base">
              <a:spcBef>
                <a:spcPct val="20000"/>
              </a:spcBef>
              <a:spcAft>
                <a:spcPct val="0"/>
              </a:spcAft>
              <a:buFont typeface="Wingdings" panose="05000000000000000000" pitchFamily="2" charset="2"/>
              <a:buChar char="»"/>
              <a:defRPr sz="2400" b="1">
                <a:solidFill>
                  <a:srgbClr val="003366"/>
                </a:solidFill>
                <a:latin typeface="+mn-lt"/>
                <a:ea typeface="+mn-ea"/>
              </a:defRPr>
            </a:lvl6pPr>
            <a:lvl7pPr marL="2971800" indent="-228600" algn="l" rtl="0" fontAlgn="base">
              <a:spcBef>
                <a:spcPct val="20000"/>
              </a:spcBef>
              <a:spcAft>
                <a:spcPct val="0"/>
              </a:spcAft>
              <a:buFont typeface="Wingdings" panose="05000000000000000000" pitchFamily="2" charset="2"/>
              <a:buChar char="»"/>
              <a:defRPr sz="2400" b="1">
                <a:solidFill>
                  <a:srgbClr val="003366"/>
                </a:solidFill>
                <a:latin typeface="+mn-lt"/>
                <a:ea typeface="+mn-ea"/>
              </a:defRPr>
            </a:lvl7pPr>
            <a:lvl8pPr marL="3429000" indent="-228600" algn="l" rtl="0" fontAlgn="base">
              <a:spcBef>
                <a:spcPct val="20000"/>
              </a:spcBef>
              <a:spcAft>
                <a:spcPct val="0"/>
              </a:spcAft>
              <a:buFont typeface="Wingdings" panose="05000000000000000000" pitchFamily="2" charset="2"/>
              <a:buChar char="»"/>
              <a:defRPr sz="2400" b="1">
                <a:solidFill>
                  <a:srgbClr val="003366"/>
                </a:solidFill>
                <a:latin typeface="+mn-lt"/>
                <a:ea typeface="+mn-ea"/>
              </a:defRPr>
            </a:lvl8pPr>
            <a:lvl9pPr marL="3886200" indent="-228600" algn="l" rtl="0" fontAlgn="base">
              <a:spcBef>
                <a:spcPct val="20000"/>
              </a:spcBef>
              <a:spcAft>
                <a:spcPct val="0"/>
              </a:spcAft>
              <a:buFont typeface="Wingdings" panose="05000000000000000000" pitchFamily="2" charset="2"/>
              <a:buChar char="»"/>
              <a:defRPr sz="2400" b="1">
                <a:solidFill>
                  <a:srgbClr val="003366"/>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339966"/>
              </a:buClr>
              <a:buSzPct val="70000"/>
              <a:buFont typeface="Wingdings" panose="05000000000000000000" pitchFamily="2" charset="2"/>
              <a:buChar char="v"/>
              <a:defRPr/>
            </a:pPr>
            <a:r>
              <a:rPr kumimoji="0" lang="zh-CN" altLang="en-US" sz="2800" b="1" i="0" u="none" strike="noStrike" kern="0" cap="none" spc="0" normalizeH="0" baseline="0" noProof="0" dirty="0">
                <a:ln>
                  <a:noFill/>
                </a:ln>
                <a:solidFill>
                  <a:srgbClr val="0000CC"/>
                </a:solidFill>
                <a:effectLst/>
                <a:uLnTx/>
                <a:uFillTx/>
                <a:latin typeface="Arial" panose="020B0604020202020204"/>
                <a:ea typeface="黑体" panose="02010609060101010101" pitchFamily="49" charset="-122"/>
                <a:cs typeface="+mn-cs"/>
              </a:rPr>
              <a:t>其他综合收益（</a:t>
            </a:r>
            <a:r>
              <a:rPr kumimoji="0" lang="en-US" altLang="zh-CN" sz="2800" b="1" i="0" u="none" strike="noStrike" kern="0" cap="none" spc="0" normalizeH="0" baseline="0" noProof="0" dirty="0">
                <a:ln>
                  <a:noFill/>
                </a:ln>
                <a:solidFill>
                  <a:srgbClr val="0000CC"/>
                </a:solidFill>
                <a:effectLst/>
                <a:uLnTx/>
                <a:uFillTx/>
                <a:latin typeface="Arial" panose="020B0604020202020204"/>
                <a:ea typeface="黑体" panose="02010609060101010101" pitchFamily="49" charset="-122"/>
                <a:cs typeface="+mn-cs"/>
              </a:rPr>
              <a:t>other comprehensive income</a:t>
            </a:r>
            <a:r>
              <a:rPr kumimoji="0" lang="zh-CN" altLang="en-US" sz="2800" b="1" i="0" u="none" strike="noStrike" kern="0" cap="none" spc="0" normalizeH="0" baseline="0" noProof="0" dirty="0">
                <a:ln>
                  <a:noFill/>
                </a:ln>
                <a:solidFill>
                  <a:srgbClr val="0000CC"/>
                </a:solidFill>
                <a:effectLst/>
                <a:uLnTx/>
                <a:uFillTx/>
                <a:latin typeface="Arial" panose="020B0604020202020204"/>
                <a:ea typeface="黑体" panose="02010609060101010101" pitchFamily="49" charset="-122"/>
                <a:cs typeface="+mn-cs"/>
              </a:rPr>
              <a:t>，</a:t>
            </a:r>
            <a:r>
              <a:rPr kumimoji="0" lang="en-US" altLang="zh-CN" sz="2800" b="1" i="0" u="none" strike="noStrike" kern="0" cap="none" spc="0" normalizeH="0" baseline="0" noProof="0" dirty="0">
                <a:ln>
                  <a:noFill/>
                </a:ln>
                <a:solidFill>
                  <a:srgbClr val="0000CC"/>
                </a:solidFill>
                <a:effectLst/>
                <a:uLnTx/>
                <a:uFillTx/>
                <a:latin typeface="Arial" panose="020B0604020202020204"/>
                <a:ea typeface="黑体" panose="02010609060101010101" pitchFamily="49" charset="-122"/>
                <a:cs typeface="+mn-cs"/>
              </a:rPr>
              <a:t>OCI</a:t>
            </a:r>
            <a:r>
              <a:rPr kumimoji="0" lang="zh-CN" altLang="en-US" sz="2800" kern="0" dirty="0">
                <a:latin typeface="Arial" panose="020B0604020202020204"/>
              </a:rPr>
              <a:t>），泛指所有</a:t>
            </a:r>
            <a:r>
              <a:rPr kumimoji="0" lang="zh-CN" altLang="en-US" sz="2800" b="1" i="0" u="none" strike="noStrike" kern="0" cap="none" spc="0" normalizeH="0" baseline="0" noProof="0" dirty="0">
                <a:ln>
                  <a:noFill/>
                </a:ln>
                <a:solidFill>
                  <a:srgbClr val="0000CC"/>
                </a:solidFill>
                <a:effectLst/>
                <a:uLnTx/>
                <a:uFillTx/>
                <a:latin typeface="Arial" panose="020B0604020202020204"/>
                <a:ea typeface="黑体" panose="02010609060101010101" pitchFamily="49" charset="-122"/>
                <a:cs typeface="+mn-cs"/>
              </a:rPr>
              <a:t>直接计入所有者权益的利得和损失</a:t>
            </a:r>
            <a:r>
              <a:rPr kumimoji="0" lang="zh-CN" altLang="en-US" sz="2800" b="1" i="0" u="none" strike="noStrike" kern="0" cap="none" spc="0" normalizeH="0" baseline="0" noProof="0" dirty="0">
                <a:ln>
                  <a:noFill/>
                </a:ln>
                <a:solidFill>
                  <a:srgbClr val="003366"/>
                </a:solidFill>
                <a:effectLst/>
                <a:uLnTx/>
                <a:uFillTx/>
                <a:latin typeface="Arial" panose="020B0604020202020204"/>
                <a:cs typeface="+mn-cs"/>
              </a:rPr>
              <a:t>。也就是说，所有未计入当期损益（即未纳入利润表中予以反映）的利得和损失，均被称作其他综合收益。</a:t>
            </a:r>
            <a:endParaRPr kumimoji="0" lang="en-US" altLang="zh-CN" sz="2800" b="1" i="0" u="none" strike="noStrike" kern="0" cap="none" spc="0" normalizeH="0" baseline="0" noProof="0" dirty="0">
              <a:ln>
                <a:noFill/>
              </a:ln>
              <a:solidFill>
                <a:srgbClr val="003366"/>
              </a:solidFill>
              <a:effectLst/>
              <a:uLnTx/>
              <a:uFillTx/>
              <a:latin typeface="Arial" panose="020B0604020202020204"/>
              <a:cs typeface="+mn-cs"/>
            </a:endParaRPr>
          </a:p>
          <a:p>
            <a:pPr marL="342900" marR="0" lvl="0" indent="-342900" algn="l" defTabSz="914400" rtl="0" eaLnBrk="1" fontAlgn="base" latinLnBrk="0" hangingPunct="1">
              <a:lnSpc>
                <a:spcPct val="100000"/>
              </a:lnSpc>
              <a:spcBef>
                <a:spcPct val="20000"/>
              </a:spcBef>
              <a:spcAft>
                <a:spcPct val="0"/>
              </a:spcAft>
              <a:buClr>
                <a:srgbClr val="339966"/>
              </a:buClr>
              <a:buSzPct val="70000"/>
              <a:buFont typeface="Wingdings" panose="05000000000000000000" pitchFamily="2" charset="2"/>
              <a:buChar char="v"/>
              <a:defRPr/>
            </a:pPr>
            <a:endParaRPr kumimoji="0" lang="en-US" altLang="zh-CN" sz="2800" b="1" i="0" u="none" strike="noStrike" kern="0" cap="none" spc="0" normalizeH="0" baseline="0" noProof="0" dirty="0">
              <a:ln>
                <a:noFill/>
              </a:ln>
              <a:solidFill>
                <a:srgbClr val="003366"/>
              </a:solidFill>
              <a:effectLst/>
              <a:uLnTx/>
              <a:uFillTx/>
              <a:latin typeface="Arial" panose="020B0604020202020204"/>
              <a:cs typeface="+mn-cs"/>
            </a:endParaRPr>
          </a:p>
          <a:p>
            <a:pPr marL="342900" marR="0" lvl="0" indent="-342900" algn="l" defTabSz="914400" rtl="0" eaLnBrk="1" fontAlgn="base" latinLnBrk="0" hangingPunct="1">
              <a:lnSpc>
                <a:spcPct val="100000"/>
              </a:lnSpc>
              <a:spcBef>
                <a:spcPct val="20000"/>
              </a:spcBef>
              <a:spcAft>
                <a:spcPct val="0"/>
              </a:spcAft>
              <a:buClr>
                <a:srgbClr val="339966"/>
              </a:buClr>
              <a:buSzPct val="70000"/>
              <a:buFont typeface="Wingdings" panose="05000000000000000000" pitchFamily="2" charset="2"/>
              <a:buChar char="v"/>
              <a:defRPr/>
            </a:pPr>
            <a:r>
              <a:rPr kumimoji="0" lang="zh-CN" altLang="en-US" sz="2800" b="1" i="0" u="none" strike="noStrike" kern="0" cap="none" spc="0" normalizeH="0" baseline="0" noProof="0" dirty="0">
                <a:ln>
                  <a:noFill/>
                </a:ln>
                <a:solidFill>
                  <a:srgbClr val="003366"/>
                </a:solidFill>
                <a:effectLst/>
                <a:uLnTx/>
                <a:uFillTx/>
                <a:latin typeface="Arial" panose="020B0604020202020204"/>
                <a:cs typeface="+mn-cs"/>
              </a:rPr>
              <a:t>准则规定，其他综合收益项目应当</a:t>
            </a:r>
            <a:r>
              <a:rPr kumimoji="0" lang="zh-CN" altLang="en-US" sz="2800" b="1" i="0" u="none" strike="noStrike" kern="0" cap="none" spc="0" normalizeH="0" baseline="0" noProof="0" dirty="0">
                <a:ln>
                  <a:noFill/>
                </a:ln>
                <a:solidFill>
                  <a:srgbClr val="0000CC"/>
                </a:solidFill>
                <a:effectLst/>
                <a:uLnTx/>
                <a:uFillTx/>
                <a:latin typeface="Arial" panose="020B0604020202020204"/>
                <a:ea typeface="黑体" panose="02010609060101010101" pitchFamily="49" charset="-122"/>
                <a:cs typeface="+mn-cs"/>
              </a:rPr>
              <a:t>区分为两类</a:t>
            </a:r>
            <a:r>
              <a:rPr kumimoji="0" lang="zh-CN" altLang="en-US" sz="2800" b="1" i="0" u="none" strike="noStrike" kern="0" cap="none" spc="0" normalizeH="0" baseline="0" noProof="0" dirty="0">
                <a:ln>
                  <a:noFill/>
                </a:ln>
                <a:solidFill>
                  <a:srgbClr val="003366"/>
                </a:solidFill>
                <a:effectLst/>
                <a:uLnTx/>
                <a:uFillTx/>
                <a:latin typeface="Arial" panose="020B0604020202020204"/>
                <a:cs typeface="+mn-cs"/>
              </a:rPr>
              <a:t>（即以后会计期间</a:t>
            </a:r>
            <a:r>
              <a:rPr kumimoji="0" lang="zh-CN" altLang="en-US" sz="2800" b="1" i="0" u="none" strike="noStrike" kern="0" cap="none" spc="0" normalizeH="0" baseline="0" noProof="0" dirty="0">
                <a:ln>
                  <a:noFill/>
                </a:ln>
                <a:solidFill>
                  <a:srgbClr val="FF0000"/>
                </a:solidFill>
                <a:effectLst/>
                <a:uLnTx/>
                <a:uFillTx/>
                <a:latin typeface="Arial" panose="020B0604020202020204"/>
                <a:ea typeface="黑体" panose="02010609060101010101" pitchFamily="49" charset="-122"/>
                <a:cs typeface="+mn-cs"/>
              </a:rPr>
              <a:t>不能重分类进损益</a:t>
            </a:r>
            <a:r>
              <a:rPr kumimoji="0" lang="zh-CN" altLang="en-US" sz="2800" b="1" i="0" u="none" strike="noStrike" kern="0" cap="none" spc="0" normalizeH="0" baseline="0" noProof="0" dirty="0">
                <a:ln>
                  <a:noFill/>
                </a:ln>
                <a:solidFill>
                  <a:srgbClr val="FF0000"/>
                </a:solidFill>
                <a:effectLst/>
                <a:uLnTx/>
                <a:uFillTx/>
                <a:latin typeface="Arial" panose="020B0604020202020204"/>
                <a:cs typeface="+mn-cs"/>
              </a:rPr>
              <a:t>的其他综合收益</a:t>
            </a:r>
            <a:r>
              <a:rPr kumimoji="0" lang="zh-CN" altLang="en-US" sz="2800" b="1" i="0" u="none" strike="noStrike" kern="0" cap="none" spc="0" normalizeH="0" baseline="0" noProof="0" dirty="0">
                <a:ln>
                  <a:noFill/>
                </a:ln>
                <a:solidFill>
                  <a:srgbClr val="003366"/>
                </a:solidFill>
                <a:effectLst/>
                <a:uLnTx/>
                <a:uFillTx/>
                <a:latin typeface="Arial" panose="020B0604020202020204"/>
                <a:cs typeface="+mn-cs"/>
              </a:rPr>
              <a:t>项目和以后会计期间在满足规定条件时</a:t>
            </a:r>
            <a:r>
              <a:rPr kumimoji="0" lang="zh-CN" altLang="en-US" sz="2800" b="1" i="0" u="none" strike="noStrike" kern="0" cap="none" spc="0" normalizeH="0" baseline="0" noProof="0" dirty="0">
                <a:ln>
                  <a:noFill/>
                </a:ln>
                <a:solidFill>
                  <a:srgbClr val="FF0000"/>
                </a:solidFill>
                <a:effectLst/>
                <a:uLnTx/>
                <a:uFillTx/>
                <a:latin typeface="Arial" panose="020B0604020202020204"/>
                <a:cs typeface="+mn-cs"/>
              </a:rPr>
              <a:t>将</a:t>
            </a:r>
            <a:r>
              <a:rPr kumimoji="0" lang="zh-CN" altLang="en-US" sz="2800" b="1" i="0" u="none" strike="noStrike" kern="0" cap="none" spc="0" normalizeH="0" baseline="0" noProof="0" dirty="0">
                <a:ln>
                  <a:noFill/>
                </a:ln>
                <a:solidFill>
                  <a:srgbClr val="FF0000"/>
                </a:solidFill>
                <a:effectLst/>
                <a:uLnTx/>
                <a:uFillTx/>
                <a:latin typeface="Arial" panose="020B0604020202020204"/>
                <a:ea typeface="黑体" panose="02010609060101010101" pitchFamily="49" charset="-122"/>
                <a:cs typeface="+mn-cs"/>
              </a:rPr>
              <a:t>重分类进损益</a:t>
            </a:r>
            <a:r>
              <a:rPr kumimoji="0" lang="zh-CN" altLang="en-US" sz="2800" b="1" i="0" u="none" strike="noStrike" kern="0" cap="none" spc="0" normalizeH="0" baseline="0" noProof="0" dirty="0">
                <a:ln>
                  <a:noFill/>
                </a:ln>
                <a:solidFill>
                  <a:srgbClr val="FF0000"/>
                </a:solidFill>
                <a:effectLst/>
                <a:uLnTx/>
                <a:uFillTx/>
                <a:latin typeface="Arial" panose="020B0604020202020204"/>
                <a:cs typeface="+mn-cs"/>
              </a:rPr>
              <a:t>的其他综合收益</a:t>
            </a:r>
            <a:r>
              <a:rPr kumimoji="0" lang="zh-CN" altLang="en-US" sz="2800" b="1" i="0" u="none" strike="noStrike" kern="0" cap="none" spc="0" normalizeH="0" baseline="0" noProof="0" dirty="0">
                <a:ln>
                  <a:noFill/>
                </a:ln>
                <a:solidFill>
                  <a:srgbClr val="003366"/>
                </a:solidFill>
                <a:effectLst/>
                <a:uLnTx/>
                <a:uFillTx/>
                <a:latin typeface="Arial" panose="020B0604020202020204"/>
                <a:cs typeface="+mn-cs"/>
              </a:rPr>
              <a:t>项目）予以列报。</a:t>
            </a:r>
            <a:endParaRPr kumimoji="0" lang="en-US" altLang="zh-CN" sz="2800" b="1" i="0" u="none" strike="noStrike" kern="0" cap="none" spc="0" normalizeH="0" baseline="0" noProof="0" dirty="0">
              <a:ln>
                <a:noFill/>
              </a:ln>
              <a:solidFill>
                <a:srgbClr val="003366"/>
              </a:solidFill>
              <a:effectLst/>
              <a:uLnTx/>
              <a:uFillTx/>
              <a:latin typeface="Arial" panose="020B0604020202020204"/>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show="0" showMasterSp="0">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1631504" y="4149080"/>
            <a:ext cx="9001125"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algn="l" rtl="0" fontAlgn="base">
              <a:spcBef>
                <a:spcPct val="0"/>
              </a:spcBef>
              <a:spcAft>
                <a:spcPct val="0"/>
              </a:spcAft>
              <a:defRPr sz="3200" b="1">
                <a:solidFill>
                  <a:schemeClr val="bg1"/>
                </a:solidFill>
                <a:latin typeface="+mj-lt"/>
                <a:ea typeface="+mj-ea"/>
                <a:cs typeface="+mj-cs"/>
              </a:defRPr>
            </a:lvl1pPr>
            <a:lvl2pPr algn="l" rtl="0" fontAlgn="base">
              <a:spcBef>
                <a:spcPct val="0"/>
              </a:spcBef>
              <a:spcAft>
                <a:spcPct val="0"/>
              </a:spcAft>
              <a:defRPr sz="3200" b="1">
                <a:solidFill>
                  <a:schemeClr val="bg1"/>
                </a:solidFill>
                <a:latin typeface="Arial" panose="020B0604020202020204" pitchFamily="34" charset="0"/>
                <a:ea typeface="华文中宋" pitchFamily="2" charset="-122"/>
              </a:defRPr>
            </a:lvl2pPr>
            <a:lvl3pPr algn="l" rtl="0" fontAlgn="base">
              <a:spcBef>
                <a:spcPct val="0"/>
              </a:spcBef>
              <a:spcAft>
                <a:spcPct val="0"/>
              </a:spcAft>
              <a:defRPr sz="3200" b="1">
                <a:solidFill>
                  <a:schemeClr val="bg1"/>
                </a:solidFill>
                <a:latin typeface="Arial" panose="020B0604020202020204" pitchFamily="34" charset="0"/>
                <a:ea typeface="华文中宋" pitchFamily="2" charset="-122"/>
              </a:defRPr>
            </a:lvl3pPr>
            <a:lvl4pPr algn="l" rtl="0" fontAlgn="base">
              <a:spcBef>
                <a:spcPct val="0"/>
              </a:spcBef>
              <a:spcAft>
                <a:spcPct val="0"/>
              </a:spcAft>
              <a:defRPr sz="3200" b="1">
                <a:solidFill>
                  <a:schemeClr val="bg1"/>
                </a:solidFill>
                <a:latin typeface="Arial" panose="020B0604020202020204" pitchFamily="34" charset="0"/>
                <a:ea typeface="华文中宋" pitchFamily="2" charset="-122"/>
              </a:defRPr>
            </a:lvl4pPr>
            <a:lvl5pPr algn="l" rtl="0" fontAlgn="base">
              <a:spcBef>
                <a:spcPct val="0"/>
              </a:spcBef>
              <a:spcAft>
                <a:spcPct val="0"/>
              </a:spcAft>
              <a:defRPr sz="3200" b="1">
                <a:solidFill>
                  <a:schemeClr val="bg1"/>
                </a:solidFill>
                <a:latin typeface="Arial" panose="020B0604020202020204" pitchFamily="34" charset="0"/>
                <a:ea typeface="华文中宋" pitchFamily="2" charset="-122"/>
              </a:defRPr>
            </a:lvl5pPr>
            <a:lvl6pPr marL="457200" algn="l" rtl="0" fontAlgn="base">
              <a:spcBef>
                <a:spcPct val="0"/>
              </a:spcBef>
              <a:spcAft>
                <a:spcPct val="0"/>
              </a:spcAft>
              <a:defRPr sz="3200" b="1">
                <a:solidFill>
                  <a:schemeClr val="bg1"/>
                </a:solidFill>
                <a:latin typeface="Arial" panose="020B0604020202020204" pitchFamily="34" charset="0"/>
                <a:ea typeface="华文中宋" pitchFamily="2" charset="-122"/>
              </a:defRPr>
            </a:lvl6pPr>
            <a:lvl7pPr marL="914400" algn="l" rtl="0" fontAlgn="base">
              <a:spcBef>
                <a:spcPct val="0"/>
              </a:spcBef>
              <a:spcAft>
                <a:spcPct val="0"/>
              </a:spcAft>
              <a:defRPr sz="3200" b="1">
                <a:solidFill>
                  <a:schemeClr val="bg1"/>
                </a:solidFill>
                <a:latin typeface="Arial" panose="020B0604020202020204" pitchFamily="34" charset="0"/>
                <a:ea typeface="华文中宋" pitchFamily="2" charset="-122"/>
              </a:defRPr>
            </a:lvl7pPr>
            <a:lvl8pPr marL="1371600" algn="l" rtl="0" fontAlgn="base">
              <a:spcBef>
                <a:spcPct val="0"/>
              </a:spcBef>
              <a:spcAft>
                <a:spcPct val="0"/>
              </a:spcAft>
              <a:defRPr sz="3200" b="1">
                <a:solidFill>
                  <a:schemeClr val="bg1"/>
                </a:solidFill>
                <a:latin typeface="Arial" panose="020B0604020202020204" pitchFamily="34" charset="0"/>
                <a:ea typeface="华文中宋" pitchFamily="2" charset="-122"/>
              </a:defRPr>
            </a:lvl8pPr>
            <a:lvl9pPr marL="1828800" algn="l" rtl="0" fontAlgn="base">
              <a:spcBef>
                <a:spcPct val="0"/>
              </a:spcBef>
              <a:spcAft>
                <a:spcPct val="0"/>
              </a:spcAft>
              <a:defRPr sz="3200" b="1">
                <a:solidFill>
                  <a:schemeClr val="bg1"/>
                </a:solidFill>
                <a:latin typeface="Arial" panose="020B0604020202020204" pitchFamily="34" charset="0"/>
                <a:ea typeface="华文中宋"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rPr>
              <a:t>以后会计期间</a:t>
            </a:r>
            <a:r>
              <a:rPr kumimoji="0" lang="zh-CN" altLang="en-US" sz="2800" b="1" i="0" u="none" strike="noStrike" kern="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rPr>
              <a:t>不能</a:t>
            </a:r>
            <a:r>
              <a:rPr kumimoji="0" lang="zh-CN" altLang="en-US" sz="2800" b="1"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rPr>
              <a:t>重分类进损益的其他综合收益项目</a:t>
            </a:r>
            <a:endParaRPr kumimoji="0" lang="zh-CN" altLang="en-US" sz="2800" b="1"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endParaRPr>
          </a:p>
        </p:txBody>
      </p:sp>
      <p:sp>
        <p:nvSpPr>
          <p:cNvPr id="4" name="矩形 3"/>
          <p:cNvSpPr/>
          <p:nvPr/>
        </p:nvSpPr>
        <p:spPr>
          <a:xfrm>
            <a:off x="3002414" y="5257105"/>
            <a:ext cx="575349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zh-CN" b="1" i="0" u="none" strike="noStrike" kern="0" cap="none" spc="0" normalizeH="0" baseline="0" noProof="0" dirty="0">
                <a:ln>
                  <a:noFill/>
                </a:ln>
                <a:solidFill>
                  <a:srgbClr val="003366"/>
                </a:solidFill>
                <a:effectLst/>
                <a:uLnTx/>
                <a:uFillTx/>
                <a:latin typeface="黑体" panose="02010609060101010101" pitchFamily="49" charset="-122"/>
                <a:ea typeface="黑体" panose="02010609060101010101" pitchFamily="49" charset="-122"/>
              </a:rPr>
              <a:t>仅介绍</a:t>
            </a:r>
            <a:r>
              <a:rPr kumimoji="0" lang="zh-CN" altLang="zh-CN" b="1" i="0" u="none" strike="noStrike" kern="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rPr>
              <a:t>其他权益工具投资</a:t>
            </a:r>
            <a:r>
              <a:rPr kumimoji="0" lang="zh-CN" altLang="zh-CN" b="1" i="0" u="none" strike="noStrike" kern="0" cap="none" spc="0" normalizeH="0" baseline="0" noProof="0" dirty="0">
                <a:ln>
                  <a:noFill/>
                </a:ln>
                <a:solidFill>
                  <a:srgbClr val="003366"/>
                </a:solidFill>
                <a:effectLst/>
                <a:uLnTx/>
                <a:uFillTx/>
                <a:latin typeface="黑体" panose="02010609060101010101" pitchFamily="49" charset="-122"/>
                <a:ea typeface="黑体" panose="02010609060101010101" pitchFamily="49" charset="-122"/>
              </a:rPr>
              <a:t>的其他综合收益</a:t>
            </a:r>
            <a:endParaRPr kumimoji="0" lang="zh-CN" altLang="en-US" b="0" i="0" u="none" strike="noStrike" kern="0" cap="none" spc="0" normalizeH="0" baseline="0" noProof="0" dirty="0">
              <a:ln>
                <a:noFill/>
              </a:ln>
              <a:solidFill>
                <a:sysClr val="windowText" lastClr="000000"/>
              </a:solidFill>
              <a:effectLst/>
              <a:uLnTx/>
              <a:uFillTx/>
              <a:latin typeface="黑体" panose="02010609060101010101" pitchFamily="49" charset="-122"/>
              <a:ea typeface="黑体" panose="02010609060101010101" pitchFamily="49" charset="-122"/>
            </a:endParaRPr>
          </a:p>
        </p:txBody>
      </p:sp>
      <p:sp>
        <p:nvSpPr>
          <p:cNvPr id="5" name="Rectangle 2"/>
          <p:cNvSpPr txBox="1">
            <a:spLocks noChangeArrowheads="1"/>
          </p:cNvSpPr>
          <p:nvPr/>
        </p:nvSpPr>
        <p:spPr bwMode="auto">
          <a:xfrm>
            <a:off x="1620906" y="1280112"/>
            <a:ext cx="9001125"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algn="l" rtl="0" fontAlgn="base">
              <a:spcBef>
                <a:spcPct val="0"/>
              </a:spcBef>
              <a:spcAft>
                <a:spcPct val="0"/>
              </a:spcAft>
              <a:defRPr sz="3200" b="1">
                <a:solidFill>
                  <a:schemeClr val="bg1"/>
                </a:solidFill>
                <a:latin typeface="+mj-lt"/>
                <a:ea typeface="+mj-ea"/>
                <a:cs typeface="+mj-cs"/>
              </a:defRPr>
            </a:lvl1pPr>
            <a:lvl2pPr algn="l" rtl="0" fontAlgn="base">
              <a:spcBef>
                <a:spcPct val="0"/>
              </a:spcBef>
              <a:spcAft>
                <a:spcPct val="0"/>
              </a:spcAft>
              <a:defRPr sz="3200" b="1">
                <a:solidFill>
                  <a:schemeClr val="bg1"/>
                </a:solidFill>
                <a:latin typeface="Arial" panose="020B0604020202020204" pitchFamily="34" charset="0"/>
                <a:ea typeface="华文中宋" pitchFamily="2" charset="-122"/>
              </a:defRPr>
            </a:lvl2pPr>
            <a:lvl3pPr algn="l" rtl="0" fontAlgn="base">
              <a:spcBef>
                <a:spcPct val="0"/>
              </a:spcBef>
              <a:spcAft>
                <a:spcPct val="0"/>
              </a:spcAft>
              <a:defRPr sz="3200" b="1">
                <a:solidFill>
                  <a:schemeClr val="bg1"/>
                </a:solidFill>
                <a:latin typeface="Arial" panose="020B0604020202020204" pitchFamily="34" charset="0"/>
                <a:ea typeface="华文中宋" pitchFamily="2" charset="-122"/>
              </a:defRPr>
            </a:lvl3pPr>
            <a:lvl4pPr algn="l" rtl="0" fontAlgn="base">
              <a:spcBef>
                <a:spcPct val="0"/>
              </a:spcBef>
              <a:spcAft>
                <a:spcPct val="0"/>
              </a:spcAft>
              <a:defRPr sz="3200" b="1">
                <a:solidFill>
                  <a:schemeClr val="bg1"/>
                </a:solidFill>
                <a:latin typeface="Arial" panose="020B0604020202020204" pitchFamily="34" charset="0"/>
                <a:ea typeface="华文中宋" pitchFamily="2" charset="-122"/>
              </a:defRPr>
            </a:lvl4pPr>
            <a:lvl5pPr algn="l" rtl="0" fontAlgn="base">
              <a:spcBef>
                <a:spcPct val="0"/>
              </a:spcBef>
              <a:spcAft>
                <a:spcPct val="0"/>
              </a:spcAft>
              <a:defRPr sz="3200" b="1">
                <a:solidFill>
                  <a:schemeClr val="bg1"/>
                </a:solidFill>
                <a:latin typeface="Arial" panose="020B0604020202020204" pitchFamily="34" charset="0"/>
                <a:ea typeface="华文中宋" pitchFamily="2" charset="-122"/>
              </a:defRPr>
            </a:lvl5pPr>
            <a:lvl6pPr marL="457200" algn="l" rtl="0" fontAlgn="base">
              <a:spcBef>
                <a:spcPct val="0"/>
              </a:spcBef>
              <a:spcAft>
                <a:spcPct val="0"/>
              </a:spcAft>
              <a:defRPr sz="3200" b="1">
                <a:solidFill>
                  <a:schemeClr val="bg1"/>
                </a:solidFill>
                <a:latin typeface="Arial" panose="020B0604020202020204" pitchFamily="34" charset="0"/>
                <a:ea typeface="华文中宋" pitchFamily="2" charset="-122"/>
              </a:defRPr>
            </a:lvl6pPr>
            <a:lvl7pPr marL="914400" algn="l" rtl="0" fontAlgn="base">
              <a:spcBef>
                <a:spcPct val="0"/>
              </a:spcBef>
              <a:spcAft>
                <a:spcPct val="0"/>
              </a:spcAft>
              <a:defRPr sz="3200" b="1">
                <a:solidFill>
                  <a:schemeClr val="bg1"/>
                </a:solidFill>
                <a:latin typeface="Arial" panose="020B0604020202020204" pitchFamily="34" charset="0"/>
                <a:ea typeface="华文中宋" pitchFamily="2" charset="-122"/>
              </a:defRPr>
            </a:lvl7pPr>
            <a:lvl8pPr marL="1371600" algn="l" rtl="0" fontAlgn="base">
              <a:spcBef>
                <a:spcPct val="0"/>
              </a:spcBef>
              <a:spcAft>
                <a:spcPct val="0"/>
              </a:spcAft>
              <a:defRPr sz="3200" b="1">
                <a:solidFill>
                  <a:schemeClr val="bg1"/>
                </a:solidFill>
                <a:latin typeface="Arial" panose="020B0604020202020204" pitchFamily="34" charset="0"/>
                <a:ea typeface="华文中宋" pitchFamily="2" charset="-122"/>
              </a:defRPr>
            </a:lvl8pPr>
            <a:lvl9pPr marL="1828800" algn="l" rtl="0" fontAlgn="base">
              <a:spcBef>
                <a:spcPct val="0"/>
              </a:spcBef>
              <a:spcAft>
                <a:spcPct val="0"/>
              </a:spcAft>
              <a:defRPr sz="3200" b="1">
                <a:solidFill>
                  <a:schemeClr val="bg1"/>
                </a:solidFill>
                <a:latin typeface="Arial" panose="020B0604020202020204" pitchFamily="34" charset="0"/>
                <a:ea typeface="华文中宋"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rPr>
              <a:t>以后会计期间</a:t>
            </a:r>
            <a:r>
              <a:rPr kumimoji="0" lang="zh-CN" altLang="en-US" sz="2800" b="1" i="0" u="none" strike="noStrike" kern="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rPr>
              <a:t>能</a:t>
            </a:r>
            <a:r>
              <a:rPr kumimoji="0" lang="zh-CN" altLang="en-US" sz="2800" b="1"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rPr>
              <a:t>重分类进损益的其他综合收益项目</a:t>
            </a:r>
            <a:endParaRPr kumimoji="0" lang="zh-CN" altLang="en-US" sz="2800" b="1"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endParaRPr>
          </a:p>
        </p:txBody>
      </p:sp>
      <p:sp>
        <p:nvSpPr>
          <p:cNvPr id="6" name="矩形 5"/>
          <p:cNvSpPr/>
          <p:nvPr/>
        </p:nvSpPr>
        <p:spPr>
          <a:xfrm>
            <a:off x="3551340" y="2492896"/>
            <a:ext cx="5134739" cy="461665"/>
          </a:xfrm>
          <a:prstGeom prst="rect">
            <a:avLst/>
          </a:prstGeom>
        </p:spPr>
        <p:txBody>
          <a:bodyPr wrap="none">
            <a:spAutoFit/>
          </a:bodyPr>
          <a:lstStyle/>
          <a:p>
            <a:pPr eaLnBrk="1" fontAlgn="auto" hangingPunct="1">
              <a:spcBef>
                <a:spcPts val="0"/>
              </a:spcBef>
              <a:spcAft>
                <a:spcPts val="0"/>
              </a:spcAft>
            </a:pPr>
            <a:r>
              <a:rPr kumimoji="0" lang="zh-CN" altLang="zh-CN" b="1" kern="0" dirty="0">
                <a:solidFill>
                  <a:srgbClr val="003366"/>
                </a:solidFill>
                <a:latin typeface="黑体" panose="02010609060101010101" pitchFamily="49" charset="-122"/>
                <a:ea typeface="黑体" panose="02010609060101010101" pitchFamily="49" charset="-122"/>
              </a:rPr>
              <a:t>仅介绍</a:t>
            </a:r>
            <a:r>
              <a:rPr kumimoji="0" lang="zh-CN" altLang="en-US" b="1" kern="0" dirty="0">
                <a:solidFill>
                  <a:srgbClr val="FF0000"/>
                </a:solidFill>
                <a:latin typeface="黑体" panose="02010609060101010101" pitchFamily="49" charset="-122"/>
                <a:ea typeface="黑体" panose="02010609060101010101" pitchFamily="49" charset="-122"/>
              </a:rPr>
              <a:t>其他债权投资</a:t>
            </a:r>
            <a:r>
              <a:rPr kumimoji="0" lang="zh-CN" altLang="en-US" b="1" kern="0" dirty="0">
                <a:solidFill>
                  <a:srgbClr val="003366"/>
                </a:solidFill>
                <a:latin typeface="黑体" panose="02010609060101010101" pitchFamily="49" charset="-122"/>
                <a:ea typeface="黑体" panose="02010609060101010101" pitchFamily="49" charset="-122"/>
              </a:rPr>
              <a:t>的其他综合收益</a:t>
            </a:r>
            <a:endParaRPr kumimoji="0" lang="zh-CN" altLang="en-US" b="1" kern="0" dirty="0">
              <a:solidFill>
                <a:srgbClr val="003366"/>
              </a:solidFill>
              <a:latin typeface="黑体" panose="02010609060101010101" pitchFamily="49" charset="-122"/>
              <a:ea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dissolv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show="0" showMasterSp="0">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1981200" y="115888"/>
            <a:ext cx="8153400" cy="563562"/>
          </a:xfrm>
        </p:spPr>
        <p:txBody>
          <a:bodyPr/>
          <a:lstStyle/>
          <a:p>
            <a:pPr eaLnBrk="1" hangingPunct="1"/>
            <a:r>
              <a:rPr lang="zh-CN" altLang="en-US" dirty="0">
                <a:solidFill>
                  <a:srgbClr val="990033"/>
                </a:solidFill>
                <a:latin typeface="华文行楷" panose="02010800040101010101" pitchFamily="2" charset="-122"/>
              </a:rPr>
              <a:t>其他债权投资核算概要</a:t>
            </a:r>
            <a:endParaRPr lang="zh-CN" altLang="en-US" dirty="0">
              <a:solidFill>
                <a:srgbClr val="990033"/>
              </a:solidFill>
              <a:latin typeface="华文行楷" panose="02010800040101010101" pitchFamily="2" charset="-122"/>
            </a:endParaRPr>
          </a:p>
        </p:txBody>
      </p:sp>
      <p:sp>
        <p:nvSpPr>
          <p:cNvPr id="355371" name="Text Box 43"/>
          <p:cNvSpPr txBox="1">
            <a:spLocks noChangeArrowheads="1"/>
          </p:cNvSpPr>
          <p:nvPr/>
        </p:nvSpPr>
        <p:spPr bwMode="auto">
          <a:xfrm>
            <a:off x="681038" y="598488"/>
            <a:ext cx="1511300" cy="457200"/>
          </a:xfrm>
          <a:prstGeom prst="rect">
            <a:avLst/>
          </a:prstGeom>
          <a:noFill/>
          <a:ln>
            <a:noFill/>
          </a:ln>
          <a:effectLst>
            <a:prstShdw prst="shdw17" dist="17961" dir="2700000">
              <a:schemeClr val="accent1">
                <a:gamma/>
                <a:shade val="60000"/>
                <a:invGamma/>
              </a:schemeClr>
            </a:prstShdw>
          </a:effec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初始计量</a:t>
            </a: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355375" name="Text Box 47"/>
          <p:cNvSpPr txBox="1">
            <a:spLocks noChangeArrowheads="1"/>
          </p:cNvSpPr>
          <p:nvPr/>
        </p:nvSpPr>
        <p:spPr bwMode="auto">
          <a:xfrm>
            <a:off x="4500563" y="658813"/>
            <a:ext cx="1511300" cy="457200"/>
          </a:xfrm>
          <a:prstGeom prst="rect">
            <a:avLst/>
          </a:prstGeom>
          <a:noFill/>
          <a:ln>
            <a:noFill/>
          </a:ln>
          <a:effectLst>
            <a:prstShdw prst="shdw17" dist="17961" dir="2700000">
              <a:schemeClr val="accent1">
                <a:gamma/>
                <a:shade val="60000"/>
                <a:invGamma/>
              </a:schemeClr>
            </a:prstShdw>
          </a:effec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后续计量</a:t>
            </a: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355487" name="Text Box 159"/>
          <p:cNvSpPr txBox="1">
            <a:spLocks noChangeArrowheads="1"/>
          </p:cNvSpPr>
          <p:nvPr/>
        </p:nvSpPr>
        <p:spPr bwMode="auto">
          <a:xfrm>
            <a:off x="9302750" y="623888"/>
            <a:ext cx="1511300" cy="457200"/>
          </a:xfrm>
          <a:prstGeom prst="rect">
            <a:avLst/>
          </a:prstGeom>
          <a:noFill/>
          <a:ln>
            <a:noFill/>
          </a:ln>
          <a:effectLst>
            <a:prstShdw prst="shdw17" dist="17961" dir="2700000">
              <a:schemeClr val="accent1">
                <a:gamma/>
                <a:shade val="60000"/>
                <a:invGamma/>
              </a:schemeClr>
            </a:prstShdw>
          </a:effec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终止计量</a:t>
            </a: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355531" name="Line 203"/>
          <p:cNvSpPr>
            <a:spLocks noChangeShapeType="1"/>
          </p:cNvSpPr>
          <p:nvPr/>
        </p:nvSpPr>
        <p:spPr bwMode="auto">
          <a:xfrm flipV="1">
            <a:off x="1233488" y="1581150"/>
            <a:ext cx="9039225" cy="26988"/>
          </a:xfrm>
          <a:prstGeom prst="line">
            <a:avLst/>
          </a:prstGeom>
          <a:noFill/>
          <a:ln w="57150">
            <a:solidFill>
              <a:schemeClr val="tx1"/>
            </a:solidFill>
            <a:miter lim="800000"/>
          </a:ln>
          <a:effectLst>
            <a:prstShdw prst="shdw17" dist="17961" dir="2700000">
              <a:schemeClr val="tx1">
                <a:gamma/>
                <a:shade val="60000"/>
                <a:invGamma/>
              </a:schemeClr>
            </a:prstShdw>
          </a:effec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355532" name="Line 204"/>
          <p:cNvSpPr>
            <a:spLocks noChangeShapeType="1"/>
          </p:cNvSpPr>
          <p:nvPr/>
        </p:nvSpPr>
        <p:spPr bwMode="auto">
          <a:xfrm>
            <a:off x="1231900" y="1247775"/>
            <a:ext cx="0" cy="360363"/>
          </a:xfrm>
          <a:prstGeom prst="line">
            <a:avLst/>
          </a:prstGeom>
          <a:noFill/>
          <a:ln w="57150">
            <a:solidFill>
              <a:schemeClr val="tx1"/>
            </a:solidFill>
            <a:miter lim="800000"/>
          </a:ln>
          <a:effectLst>
            <a:prstShdw prst="shdw17" dist="17961" dir="2700000">
              <a:schemeClr val="tx1">
                <a:gamma/>
                <a:shade val="60000"/>
                <a:invGamma/>
              </a:schemeClr>
            </a:prstShdw>
          </a:effec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355533" name="Line 205"/>
          <p:cNvSpPr>
            <a:spLocks noChangeShapeType="1"/>
          </p:cNvSpPr>
          <p:nvPr/>
        </p:nvSpPr>
        <p:spPr bwMode="auto">
          <a:xfrm>
            <a:off x="10272713" y="1220788"/>
            <a:ext cx="0" cy="360362"/>
          </a:xfrm>
          <a:prstGeom prst="line">
            <a:avLst/>
          </a:prstGeom>
          <a:noFill/>
          <a:ln w="57150">
            <a:solidFill>
              <a:schemeClr val="tx1"/>
            </a:solidFill>
            <a:miter lim="800000"/>
          </a:ln>
          <a:effectLst>
            <a:prstShdw prst="shdw17" dist="17961" dir="2700000">
              <a:schemeClr val="tx1">
                <a:gamma/>
                <a:shade val="60000"/>
                <a:invGamma/>
              </a:schemeClr>
            </a:prstShdw>
          </a:effec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355534" name="Line 206"/>
          <p:cNvSpPr>
            <a:spLocks noChangeShapeType="1"/>
          </p:cNvSpPr>
          <p:nvPr/>
        </p:nvSpPr>
        <p:spPr bwMode="auto">
          <a:xfrm>
            <a:off x="4256088" y="1247775"/>
            <a:ext cx="0" cy="360363"/>
          </a:xfrm>
          <a:prstGeom prst="line">
            <a:avLst/>
          </a:prstGeom>
          <a:noFill/>
          <a:ln w="57150">
            <a:solidFill>
              <a:schemeClr val="tx1"/>
            </a:solidFill>
            <a:miter lim="800000"/>
          </a:ln>
          <a:effectLst>
            <a:prstShdw prst="shdw17" dist="17961" dir="2700000">
              <a:schemeClr val="tx1">
                <a:gamma/>
                <a:shade val="60000"/>
                <a:invGamma/>
              </a:schemeClr>
            </a:prstShdw>
          </a:effec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355535" name="Rectangle 207"/>
          <p:cNvSpPr>
            <a:spLocks noChangeArrowheads="1"/>
          </p:cNvSpPr>
          <p:nvPr/>
        </p:nvSpPr>
        <p:spPr bwMode="auto">
          <a:xfrm>
            <a:off x="800100" y="1679575"/>
            <a:ext cx="950913" cy="396875"/>
          </a:xfrm>
          <a:prstGeom prst="rect">
            <a:avLst/>
          </a:prstGeom>
          <a:noFill/>
          <a:ln>
            <a:noFill/>
          </a:ln>
          <a:effectLst>
            <a:prstShdw prst="shdw17" dist="17961" dir="2700000">
              <a:schemeClr val="accent1">
                <a:gamma/>
                <a:shade val="60000"/>
                <a:invGamma/>
              </a:schemeClr>
            </a:prstShdw>
          </a:effec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取得日</a:t>
            </a:r>
            <a:endPar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p:txBody>
      </p:sp>
      <p:sp>
        <p:nvSpPr>
          <p:cNvPr id="355536" name="Rectangle 208"/>
          <p:cNvSpPr>
            <a:spLocks noChangeArrowheads="1"/>
          </p:cNvSpPr>
          <p:nvPr/>
        </p:nvSpPr>
        <p:spPr bwMode="auto">
          <a:xfrm>
            <a:off x="3738563" y="1679575"/>
            <a:ext cx="950912" cy="396875"/>
          </a:xfrm>
          <a:prstGeom prst="rect">
            <a:avLst/>
          </a:prstGeom>
          <a:noFill/>
          <a:ln>
            <a:noFill/>
          </a:ln>
          <a:effectLst>
            <a:prstShdw prst="shdw17" dist="17961" dir="2700000">
              <a:schemeClr val="accent1">
                <a:gamma/>
                <a:shade val="60000"/>
                <a:invGamma/>
              </a:schemeClr>
            </a:prstShdw>
          </a:effec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记息日</a:t>
            </a:r>
            <a:endPar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p:txBody>
      </p:sp>
      <p:sp>
        <p:nvSpPr>
          <p:cNvPr id="355537" name="Rectangle 209"/>
          <p:cNvSpPr>
            <a:spLocks noChangeArrowheads="1"/>
          </p:cNvSpPr>
          <p:nvPr/>
        </p:nvSpPr>
        <p:spPr bwMode="auto">
          <a:xfrm>
            <a:off x="9350375" y="1662113"/>
            <a:ext cx="950913" cy="396875"/>
          </a:xfrm>
          <a:prstGeom prst="rect">
            <a:avLst/>
          </a:prstGeom>
          <a:noFill/>
          <a:ln>
            <a:noFill/>
          </a:ln>
          <a:effectLst>
            <a:prstShdw prst="shdw17" dist="17961" dir="2700000">
              <a:schemeClr val="accent1">
                <a:gamma/>
                <a:shade val="60000"/>
                <a:invGamma/>
              </a:schemeClr>
            </a:prstShdw>
          </a:effec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出售日</a:t>
            </a:r>
            <a:endPar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p:txBody>
      </p:sp>
      <p:sp>
        <p:nvSpPr>
          <p:cNvPr id="66573" name="Line 37"/>
          <p:cNvSpPr>
            <a:spLocks noChangeShapeType="1"/>
          </p:cNvSpPr>
          <p:nvPr/>
        </p:nvSpPr>
        <p:spPr bwMode="auto">
          <a:xfrm flipV="1">
            <a:off x="681038" y="3113088"/>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6574" name="Line 38"/>
          <p:cNvSpPr>
            <a:spLocks noChangeShapeType="1"/>
          </p:cNvSpPr>
          <p:nvPr/>
        </p:nvSpPr>
        <p:spPr bwMode="auto">
          <a:xfrm>
            <a:off x="1689100" y="3114675"/>
            <a:ext cx="0" cy="503238"/>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6575" name="Rectangle 15"/>
          <p:cNvSpPr>
            <a:spLocks noChangeArrowheads="1"/>
          </p:cNvSpPr>
          <p:nvPr/>
        </p:nvSpPr>
        <p:spPr bwMode="auto">
          <a:xfrm>
            <a:off x="715963" y="2370138"/>
            <a:ext cx="2043112" cy="677862"/>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其他债权投资</a:t>
            </a:r>
            <a:endPar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a:t>
            </a:r>
            <a:r>
              <a:rPr kumimoji="1" lang="zh-CN" altLang="en-US"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成本</a:t>
            </a:r>
            <a:r>
              <a:rPr kumimoji="1" lang="zh-CN" altLang="en-US" sz="1800" b="1" i="0" u="none" strike="noStrike" kern="1200" cap="none" spc="0" normalizeH="0" baseline="0" noProof="0">
                <a:ln>
                  <a:noFill/>
                </a:ln>
                <a:solidFill>
                  <a:srgbClr val="7F7F7F"/>
                </a:solidFill>
                <a:effectLst/>
                <a:uLnTx/>
                <a:uFillTx/>
                <a:latin typeface="Times New Roman" panose="02020603050405020304" pitchFamily="18" charset="0"/>
                <a:ea typeface="黑体" panose="02010609060101010101" pitchFamily="49" charset="-122"/>
                <a:cs typeface="+mn-cs"/>
              </a:rPr>
              <a:t>（即面值）</a:t>
            </a:r>
            <a:endParaRPr kumimoji="1" lang="zh-CN" altLang="en-US" sz="1800" b="1" i="0" u="none" strike="noStrike" kern="1200" cap="none" spc="0" normalizeH="0" baseline="0" noProof="0">
              <a:ln>
                <a:noFill/>
              </a:ln>
              <a:solidFill>
                <a:srgbClr val="7F7F7F"/>
              </a:solidFill>
              <a:effectLst/>
              <a:uLnTx/>
              <a:uFillTx/>
              <a:latin typeface="Times New Roman" panose="02020603050405020304" pitchFamily="18" charset="0"/>
              <a:ea typeface="黑体" panose="02010609060101010101" pitchFamily="49" charset="-122"/>
              <a:cs typeface="+mn-cs"/>
            </a:endParaRPr>
          </a:p>
        </p:txBody>
      </p:sp>
      <p:sp>
        <p:nvSpPr>
          <p:cNvPr id="66576" name="Line 37"/>
          <p:cNvSpPr>
            <a:spLocks noChangeShapeType="1"/>
          </p:cNvSpPr>
          <p:nvPr/>
        </p:nvSpPr>
        <p:spPr bwMode="auto">
          <a:xfrm flipV="1">
            <a:off x="682625" y="4551363"/>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6577" name="Line 38"/>
          <p:cNvSpPr>
            <a:spLocks noChangeShapeType="1"/>
          </p:cNvSpPr>
          <p:nvPr/>
        </p:nvSpPr>
        <p:spPr bwMode="auto">
          <a:xfrm>
            <a:off x="1690688" y="4552950"/>
            <a:ext cx="0" cy="503238"/>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6578" name="Rectangle 15"/>
          <p:cNvSpPr>
            <a:spLocks noChangeArrowheads="1"/>
          </p:cNvSpPr>
          <p:nvPr/>
        </p:nvSpPr>
        <p:spPr bwMode="auto">
          <a:xfrm>
            <a:off x="871538" y="3808413"/>
            <a:ext cx="1733550" cy="676275"/>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其他债权投资</a:t>
            </a:r>
            <a:endPar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a:t>
            </a:r>
            <a:r>
              <a:rPr kumimoji="1" lang="zh-CN" altLang="en-US"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利息调整</a:t>
            </a:r>
            <a:endParaRPr kumimoji="1" lang="zh-CN" altLang="en-US"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66579" name="Line 37"/>
          <p:cNvSpPr>
            <a:spLocks noChangeShapeType="1"/>
          </p:cNvSpPr>
          <p:nvPr/>
        </p:nvSpPr>
        <p:spPr bwMode="auto">
          <a:xfrm flipV="1">
            <a:off x="831850" y="5638800"/>
            <a:ext cx="1655763"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6580" name="Rectangle 15"/>
          <p:cNvSpPr>
            <a:spLocks noChangeArrowheads="1"/>
          </p:cNvSpPr>
          <p:nvPr/>
        </p:nvSpPr>
        <p:spPr bwMode="auto">
          <a:xfrm>
            <a:off x="976313" y="5133975"/>
            <a:ext cx="1409700" cy="457200"/>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银行存款</a:t>
            </a:r>
            <a:endPar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p:txBody>
      </p:sp>
      <p:sp>
        <p:nvSpPr>
          <p:cNvPr id="197" name="Line 217"/>
          <p:cNvSpPr>
            <a:spLocks noChangeShapeType="1"/>
          </p:cNvSpPr>
          <p:nvPr/>
        </p:nvSpPr>
        <p:spPr bwMode="auto">
          <a:xfrm>
            <a:off x="1695450" y="5638800"/>
            <a:ext cx="0" cy="503238"/>
          </a:xfrm>
          <a:prstGeom prst="line">
            <a:avLst/>
          </a:prstGeom>
          <a:noFill/>
          <a:ln w="9525">
            <a:solidFill>
              <a:schemeClr val="tx1"/>
            </a:solidFill>
            <a:miter lim="800000"/>
          </a:ln>
          <a:effectLst>
            <a:prstShdw prst="shdw17" dist="17961" dir="2700000">
              <a:schemeClr val="tx1">
                <a:gamma/>
                <a:shade val="60000"/>
                <a:invGamma/>
              </a:schemeClr>
            </a:prstShdw>
          </a:effec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76829" name="Rectangle 34"/>
          <p:cNvSpPr>
            <a:spLocks noChangeArrowheads="1"/>
          </p:cNvSpPr>
          <p:nvPr/>
        </p:nvSpPr>
        <p:spPr bwMode="auto">
          <a:xfrm>
            <a:off x="823913" y="4624388"/>
            <a:ext cx="6477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8</a:t>
            </a:r>
            <a:r>
              <a:rPr kumimoji="0"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万</a:t>
            </a:r>
            <a:endParaRPr kumimoji="0" lang="zh-CN"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76830" name="Rectangle 34"/>
          <p:cNvSpPr>
            <a:spLocks noChangeArrowheads="1"/>
          </p:cNvSpPr>
          <p:nvPr/>
        </p:nvSpPr>
        <p:spPr bwMode="auto">
          <a:xfrm>
            <a:off x="609600" y="3186113"/>
            <a:ext cx="9556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100</a:t>
            </a:r>
            <a:r>
              <a:rPr kumimoji="0"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万</a:t>
            </a:r>
            <a:endParaRPr kumimoji="0" lang="zh-CN"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76831" name="Rectangle 34"/>
          <p:cNvSpPr>
            <a:spLocks noChangeArrowheads="1"/>
          </p:cNvSpPr>
          <p:nvPr/>
        </p:nvSpPr>
        <p:spPr bwMode="auto">
          <a:xfrm>
            <a:off x="1639888" y="5638800"/>
            <a:ext cx="9572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108</a:t>
            </a:r>
            <a:r>
              <a:rPr kumimoji="0"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万</a:t>
            </a:r>
            <a:endParaRPr kumimoji="0" lang="zh-CN"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214" name="Line 205"/>
          <p:cNvSpPr>
            <a:spLocks noChangeShapeType="1"/>
          </p:cNvSpPr>
          <p:nvPr/>
        </p:nvSpPr>
        <p:spPr bwMode="auto">
          <a:xfrm>
            <a:off x="6456363" y="1220788"/>
            <a:ext cx="0" cy="360362"/>
          </a:xfrm>
          <a:prstGeom prst="line">
            <a:avLst/>
          </a:prstGeom>
          <a:noFill/>
          <a:ln w="57150">
            <a:solidFill>
              <a:schemeClr val="tx1"/>
            </a:solidFill>
            <a:miter lim="800000"/>
          </a:ln>
          <a:effectLst>
            <a:prstShdw prst="shdw17" dist="17961" dir="2700000">
              <a:schemeClr val="tx1">
                <a:gamma/>
                <a:shade val="60000"/>
                <a:invGamma/>
              </a:schemeClr>
            </a:prstShdw>
          </a:effec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215" name="Rectangle 208"/>
          <p:cNvSpPr>
            <a:spLocks noChangeArrowheads="1"/>
          </p:cNvSpPr>
          <p:nvPr/>
        </p:nvSpPr>
        <p:spPr bwMode="auto">
          <a:xfrm>
            <a:off x="5976938" y="1716088"/>
            <a:ext cx="958850" cy="400050"/>
          </a:xfrm>
          <a:prstGeom prst="rect">
            <a:avLst/>
          </a:prstGeom>
          <a:noFill/>
          <a:ln>
            <a:noFill/>
          </a:ln>
          <a:effectLst>
            <a:prstShdw prst="shdw17" dist="17961" dir="2700000">
              <a:schemeClr val="accent1">
                <a:gamma/>
                <a:shade val="60000"/>
                <a:invGamma/>
              </a:schemeClr>
            </a:prstShdw>
          </a:effec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报表日</a:t>
            </a:r>
            <a:endPar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6831"/>
                                        </p:tgtEl>
                                        <p:attrNameLst>
                                          <p:attrName>style.visibility</p:attrName>
                                        </p:attrNameLst>
                                      </p:cBhvr>
                                      <p:to>
                                        <p:strVal val="visible"/>
                                      </p:to>
                                    </p:set>
                                    <p:animEffect transition="in" filter="dissolve">
                                      <p:cBhvr>
                                        <p:cTn id="7" dur="500"/>
                                        <p:tgtEl>
                                          <p:spTgt spid="7683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6830"/>
                                        </p:tgtEl>
                                        <p:attrNameLst>
                                          <p:attrName>style.visibility</p:attrName>
                                        </p:attrNameLst>
                                      </p:cBhvr>
                                      <p:to>
                                        <p:strVal val="visible"/>
                                      </p:to>
                                    </p:set>
                                    <p:animEffect transition="in" filter="dissolve">
                                      <p:cBhvr>
                                        <p:cTn id="12" dur="500"/>
                                        <p:tgtEl>
                                          <p:spTgt spid="7683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6829"/>
                                        </p:tgtEl>
                                        <p:attrNameLst>
                                          <p:attrName>style.visibility</p:attrName>
                                        </p:attrNameLst>
                                      </p:cBhvr>
                                      <p:to>
                                        <p:strVal val="visible"/>
                                      </p:to>
                                    </p:set>
                                    <p:animEffect transition="in" filter="dissolve">
                                      <p:cBhvr>
                                        <p:cTn id="17" dur="500"/>
                                        <p:tgtEl>
                                          <p:spTgt spid="768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29" grpId="0"/>
      <p:bldP spid="76830" grpId="0"/>
      <p:bldP spid="76831" grpId="0"/>
    </p:bldLst>
  </p:timing>
</p:sld>
</file>

<file path=ppt/slides/slide28.xml><?xml version="1.0" encoding="utf-8"?>
<p:sld xmlns:a="http://schemas.openxmlformats.org/drawingml/2006/main" xmlns:r="http://schemas.openxmlformats.org/officeDocument/2006/relationships" xmlns:p="http://schemas.openxmlformats.org/presentationml/2006/main" show="0" showMasterSp="0">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1981200" y="115888"/>
            <a:ext cx="8153400" cy="563562"/>
          </a:xfrm>
        </p:spPr>
        <p:txBody>
          <a:bodyPr/>
          <a:lstStyle/>
          <a:p>
            <a:pPr eaLnBrk="1" hangingPunct="1"/>
            <a:r>
              <a:rPr lang="zh-CN" altLang="en-US">
                <a:solidFill>
                  <a:srgbClr val="990033"/>
                </a:solidFill>
                <a:latin typeface="华文行楷" panose="02010800040101010101" pitchFamily="2" charset="-122"/>
              </a:rPr>
              <a:t>其他债权投资核算概要</a:t>
            </a:r>
            <a:endParaRPr lang="zh-CN" altLang="en-US">
              <a:solidFill>
                <a:srgbClr val="990033"/>
              </a:solidFill>
              <a:latin typeface="华文行楷" panose="02010800040101010101" pitchFamily="2" charset="-122"/>
            </a:endParaRPr>
          </a:p>
        </p:txBody>
      </p:sp>
      <p:sp>
        <p:nvSpPr>
          <p:cNvPr id="355371" name="Text Box 43"/>
          <p:cNvSpPr txBox="1">
            <a:spLocks noChangeArrowheads="1"/>
          </p:cNvSpPr>
          <p:nvPr/>
        </p:nvSpPr>
        <p:spPr bwMode="auto">
          <a:xfrm>
            <a:off x="681038" y="598488"/>
            <a:ext cx="1511300" cy="457200"/>
          </a:xfrm>
          <a:prstGeom prst="rect">
            <a:avLst/>
          </a:prstGeom>
          <a:noFill/>
          <a:ln>
            <a:noFill/>
          </a:ln>
          <a:effectLst>
            <a:prstShdw prst="shdw17" dist="17961" dir="2700000">
              <a:schemeClr val="accent1">
                <a:gamma/>
                <a:shade val="60000"/>
                <a:invGamma/>
              </a:schemeClr>
            </a:prstShdw>
          </a:effec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初始计量</a:t>
            </a: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355375" name="Text Box 47"/>
          <p:cNvSpPr txBox="1">
            <a:spLocks noChangeArrowheads="1"/>
          </p:cNvSpPr>
          <p:nvPr/>
        </p:nvSpPr>
        <p:spPr bwMode="auto">
          <a:xfrm>
            <a:off x="4500563" y="658813"/>
            <a:ext cx="1511300" cy="457200"/>
          </a:xfrm>
          <a:prstGeom prst="rect">
            <a:avLst/>
          </a:prstGeom>
          <a:noFill/>
          <a:ln>
            <a:noFill/>
          </a:ln>
          <a:effectLst>
            <a:prstShdw prst="shdw17" dist="17961" dir="2700000">
              <a:schemeClr val="accent1">
                <a:gamma/>
                <a:shade val="60000"/>
                <a:invGamma/>
              </a:schemeClr>
            </a:prstShdw>
          </a:effec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后续计量</a:t>
            </a: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355487" name="Text Box 159"/>
          <p:cNvSpPr txBox="1">
            <a:spLocks noChangeArrowheads="1"/>
          </p:cNvSpPr>
          <p:nvPr/>
        </p:nvSpPr>
        <p:spPr bwMode="auto">
          <a:xfrm>
            <a:off x="9302750" y="623888"/>
            <a:ext cx="1511300" cy="457200"/>
          </a:xfrm>
          <a:prstGeom prst="rect">
            <a:avLst/>
          </a:prstGeom>
          <a:noFill/>
          <a:ln>
            <a:noFill/>
          </a:ln>
          <a:effectLst>
            <a:prstShdw prst="shdw17" dist="17961" dir="2700000">
              <a:schemeClr val="accent1">
                <a:gamma/>
                <a:shade val="60000"/>
                <a:invGamma/>
              </a:schemeClr>
            </a:prstShdw>
          </a:effec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终止计量</a:t>
            </a: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355531" name="Line 203"/>
          <p:cNvSpPr>
            <a:spLocks noChangeShapeType="1"/>
          </p:cNvSpPr>
          <p:nvPr/>
        </p:nvSpPr>
        <p:spPr bwMode="auto">
          <a:xfrm flipV="1">
            <a:off x="1233488" y="1581150"/>
            <a:ext cx="9039225" cy="26988"/>
          </a:xfrm>
          <a:prstGeom prst="line">
            <a:avLst/>
          </a:prstGeom>
          <a:noFill/>
          <a:ln w="57150">
            <a:solidFill>
              <a:schemeClr val="tx1"/>
            </a:solidFill>
            <a:miter lim="800000"/>
          </a:ln>
          <a:effectLst>
            <a:prstShdw prst="shdw17" dist="17961" dir="2700000">
              <a:schemeClr val="tx1">
                <a:gamma/>
                <a:shade val="60000"/>
                <a:invGamma/>
              </a:schemeClr>
            </a:prstShdw>
          </a:effec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355532" name="Line 204"/>
          <p:cNvSpPr>
            <a:spLocks noChangeShapeType="1"/>
          </p:cNvSpPr>
          <p:nvPr/>
        </p:nvSpPr>
        <p:spPr bwMode="auto">
          <a:xfrm>
            <a:off x="1231900" y="1247775"/>
            <a:ext cx="0" cy="360363"/>
          </a:xfrm>
          <a:prstGeom prst="line">
            <a:avLst/>
          </a:prstGeom>
          <a:noFill/>
          <a:ln w="57150">
            <a:solidFill>
              <a:schemeClr val="tx1"/>
            </a:solidFill>
            <a:miter lim="800000"/>
          </a:ln>
          <a:effectLst>
            <a:prstShdw prst="shdw17" dist="17961" dir="2700000">
              <a:schemeClr val="tx1">
                <a:gamma/>
                <a:shade val="60000"/>
                <a:invGamma/>
              </a:schemeClr>
            </a:prstShdw>
          </a:effec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355533" name="Line 205"/>
          <p:cNvSpPr>
            <a:spLocks noChangeShapeType="1"/>
          </p:cNvSpPr>
          <p:nvPr/>
        </p:nvSpPr>
        <p:spPr bwMode="auto">
          <a:xfrm>
            <a:off x="10272713" y="1220788"/>
            <a:ext cx="0" cy="360362"/>
          </a:xfrm>
          <a:prstGeom prst="line">
            <a:avLst/>
          </a:prstGeom>
          <a:noFill/>
          <a:ln w="57150">
            <a:solidFill>
              <a:schemeClr val="tx1"/>
            </a:solidFill>
            <a:miter lim="800000"/>
          </a:ln>
          <a:effectLst>
            <a:prstShdw prst="shdw17" dist="17961" dir="2700000">
              <a:schemeClr val="tx1">
                <a:gamma/>
                <a:shade val="60000"/>
                <a:invGamma/>
              </a:schemeClr>
            </a:prstShdw>
          </a:effec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355534" name="Line 206"/>
          <p:cNvSpPr>
            <a:spLocks noChangeShapeType="1"/>
          </p:cNvSpPr>
          <p:nvPr/>
        </p:nvSpPr>
        <p:spPr bwMode="auto">
          <a:xfrm>
            <a:off x="4256088" y="1247775"/>
            <a:ext cx="0" cy="360363"/>
          </a:xfrm>
          <a:prstGeom prst="line">
            <a:avLst/>
          </a:prstGeom>
          <a:noFill/>
          <a:ln w="57150">
            <a:solidFill>
              <a:schemeClr val="tx1"/>
            </a:solidFill>
            <a:miter lim="800000"/>
          </a:ln>
          <a:effectLst>
            <a:prstShdw prst="shdw17" dist="17961" dir="2700000">
              <a:schemeClr val="tx1">
                <a:gamma/>
                <a:shade val="60000"/>
                <a:invGamma/>
              </a:schemeClr>
            </a:prstShdw>
          </a:effec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355535" name="Rectangle 207"/>
          <p:cNvSpPr>
            <a:spLocks noChangeArrowheads="1"/>
          </p:cNvSpPr>
          <p:nvPr/>
        </p:nvSpPr>
        <p:spPr bwMode="auto">
          <a:xfrm>
            <a:off x="800100" y="1679575"/>
            <a:ext cx="950913" cy="396875"/>
          </a:xfrm>
          <a:prstGeom prst="rect">
            <a:avLst/>
          </a:prstGeom>
          <a:noFill/>
          <a:ln>
            <a:noFill/>
          </a:ln>
          <a:effectLst>
            <a:prstShdw prst="shdw17" dist="17961" dir="2700000">
              <a:schemeClr val="accent1">
                <a:gamma/>
                <a:shade val="60000"/>
                <a:invGamma/>
              </a:schemeClr>
            </a:prstShdw>
          </a:effec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取得日</a:t>
            </a:r>
            <a:endPar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p:txBody>
      </p:sp>
      <p:sp>
        <p:nvSpPr>
          <p:cNvPr id="355536" name="Rectangle 208"/>
          <p:cNvSpPr>
            <a:spLocks noChangeArrowheads="1"/>
          </p:cNvSpPr>
          <p:nvPr/>
        </p:nvSpPr>
        <p:spPr bwMode="auto">
          <a:xfrm>
            <a:off x="3738563" y="1679575"/>
            <a:ext cx="950912" cy="396875"/>
          </a:xfrm>
          <a:prstGeom prst="rect">
            <a:avLst/>
          </a:prstGeom>
          <a:noFill/>
          <a:ln>
            <a:noFill/>
          </a:ln>
          <a:effectLst>
            <a:prstShdw prst="shdw17" dist="17961" dir="2700000">
              <a:schemeClr val="accent1">
                <a:gamma/>
                <a:shade val="60000"/>
                <a:invGamma/>
              </a:schemeClr>
            </a:prstShdw>
          </a:effec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记息日</a:t>
            </a:r>
            <a:endPar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p:txBody>
      </p:sp>
      <p:sp>
        <p:nvSpPr>
          <p:cNvPr id="355537" name="Rectangle 209"/>
          <p:cNvSpPr>
            <a:spLocks noChangeArrowheads="1"/>
          </p:cNvSpPr>
          <p:nvPr/>
        </p:nvSpPr>
        <p:spPr bwMode="auto">
          <a:xfrm>
            <a:off x="9350375" y="1662113"/>
            <a:ext cx="950913" cy="396875"/>
          </a:xfrm>
          <a:prstGeom prst="rect">
            <a:avLst/>
          </a:prstGeom>
          <a:noFill/>
          <a:ln>
            <a:noFill/>
          </a:ln>
          <a:effectLst>
            <a:prstShdw prst="shdw17" dist="17961" dir="2700000">
              <a:schemeClr val="accent1">
                <a:gamma/>
                <a:shade val="60000"/>
                <a:invGamma/>
              </a:schemeClr>
            </a:prstShdw>
          </a:effec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出售日</a:t>
            </a:r>
            <a:endPar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p:txBody>
      </p:sp>
      <p:sp>
        <p:nvSpPr>
          <p:cNvPr id="67597" name="Line 37"/>
          <p:cNvSpPr>
            <a:spLocks noChangeShapeType="1"/>
          </p:cNvSpPr>
          <p:nvPr/>
        </p:nvSpPr>
        <p:spPr bwMode="auto">
          <a:xfrm flipV="1">
            <a:off x="681038" y="3113088"/>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7598" name="Line 38"/>
          <p:cNvSpPr>
            <a:spLocks noChangeShapeType="1"/>
          </p:cNvSpPr>
          <p:nvPr/>
        </p:nvSpPr>
        <p:spPr bwMode="auto">
          <a:xfrm>
            <a:off x="1689100" y="3114675"/>
            <a:ext cx="0" cy="503238"/>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7599" name="Rectangle 15"/>
          <p:cNvSpPr>
            <a:spLocks noChangeArrowheads="1"/>
          </p:cNvSpPr>
          <p:nvPr/>
        </p:nvSpPr>
        <p:spPr bwMode="auto">
          <a:xfrm>
            <a:off x="715963" y="2370138"/>
            <a:ext cx="2043112" cy="677862"/>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其他债权投资</a:t>
            </a:r>
            <a:endPar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a:t>
            </a:r>
            <a:r>
              <a:rPr kumimoji="1" lang="zh-CN" altLang="en-US"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成本</a:t>
            </a:r>
            <a:r>
              <a:rPr kumimoji="1" lang="zh-CN" altLang="en-US" sz="1800" b="1" i="0" u="none" strike="noStrike" kern="1200" cap="none" spc="0" normalizeH="0" baseline="0" noProof="0">
                <a:ln>
                  <a:noFill/>
                </a:ln>
                <a:solidFill>
                  <a:srgbClr val="7F7F7F"/>
                </a:solidFill>
                <a:effectLst/>
                <a:uLnTx/>
                <a:uFillTx/>
                <a:latin typeface="Times New Roman" panose="02020603050405020304" pitchFamily="18" charset="0"/>
                <a:ea typeface="黑体" panose="02010609060101010101" pitchFamily="49" charset="-122"/>
                <a:cs typeface="+mn-cs"/>
              </a:rPr>
              <a:t>（即面值）</a:t>
            </a:r>
            <a:endParaRPr kumimoji="1" lang="zh-CN" altLang="en-US" sz="1800" b="1" i="0" u="none" strike="noStrike" kern="1200" cap="none" spc="0" normalizeH="0" baseline="0" noProof="0">
              <a:ln>
                <a:noFill/>
              </a:ln>
              <a:solidFill>
                <a:srgbClr val="7F7F7F"/>
              </a:solidFill>
              <a:effectLst/>
              <a:uLnTx/>
              <a:uFillTx/>
              <a:latin typeface="Times New Roman" panose="02020603050405020304" pitchFamily="18" charset="0"/>
              <a:ea typeface="黑体" panose="02010609060101010101" pitchFamily="49" charset="-122"/>
              <a:cs typeface="+mn-cs"/>
            </a:endParaRPr>
          </a:p>
        </p:txBody>
      </p:sp>
      <p:sp>
        <p:nvSpPr>
          <p:cNvPr id="67600" name="Line 37"/>
          <p:cNvSpPr>
            <a:spLocks noChangeShapeType="1"/>
          </p:cNvSpPr>
          <p:nvPr/>
        </p:nvSpPr>
        <p:spPr bwMode="auto">
          <a:xfrm flipV="1">
            <a:off x="682625" y="4551363"/>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7601" name="Line 38"/>
          <p:cNvSpPr>
            <a:spLocks noChangeShapeType="1"/>
          </p:cNvSpPr>
          <p:nvPr/>
        </p:nvSpPr>
        <p:spPr bwMode="auto">
          <a:xfrm>
            <a:off x="1690688" y="4552950"/>
            <a:ext cx="0" cy="503238"/>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7602" name="Rectangle 15"/>
          <p:cNvSpPr>
            <a:spLocks noChangeArrowheads="1"/>
          </p:cNvSpPr>
          <p:nvPr/>
        </p:nvSpPr>
        <p:spPr bwMode="auto">
          <a:xfrm>
            <a:off x="871538" y="3808413"/>
            <a:ext cx="1733550" cy="676275"/>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其他债权投资</a:t>
            </a:r>
            <a:endPar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a:t>
            </a:r>
            <a:r>
              <a:rPr kumimoji="1" lang="zh-CN" altLang="en-US"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利息调整</a:t>
            </a:r>
            <a:endParaRPr kumimoji="1" lang="zh-CN" altLang="en-US"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67603" name="Line 37"/>
          <p:cNvSpPr>
            <a:spLocks noChangeShapeType="1"/>
          </p:cNvSpPr>
          <p:nvPr/>
        </p:nvSpPr>
        <p:spPr bwMode="auto">
          <a:xfrm flipV="1">
            <a:off x="831850" y="5638800"/>
            <a:ext cx="1655763"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7604" name="Rectangle 15"/>
          <p:cNvSpPr>
            <a:spLocks noChangeArrowheads="1"/>
          </p:cNvSpPr>
          <p:nvPr/>
        </p:nvSpPr>
        <p:spPr bwMode="auto">
          <a:xfrm>
            <a:off x="976313" y="5133975"/>
            <a:ext cx="1409700" cy="457200"/>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银行存款</a:t>
            </a:r>
            <a:endPar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p:txBody>
      </p:sp>
      <p:sp>
        <p:nvSpPr>
          <p:cNvPr id="197" name="Line 217"/>
          <p:cNvSpPr>
            <a:spLocks noChangeShapeType="1"/>
          </p:cNvSpPr>
          <p:nvPr/>
        </p:nvSpPr>
        <p:spPr bwMode="auto">
          <a:xfrm>
            <a:off x="1695450" y="5638800"/>
            <a:ext cx="0" cy="503238"/>
          </a:xfrm>
          <a:prstGeom prst="line">
            <a:avLst/>
          </a:prstGeom>
          <a:noFill/>
          <a:ln w="9525">
            <a:solidFill>
              <a:schemeClr val="tx1"/>
            </a:solidFill>
            <a:miter lim="800000"/>
          </a:ln>
          <a:effectLst>
            <a:prstShdw prst="shdw17" dist="17961" dir="2700000">
              <a:schemeClr val="tx1">
                <a:gamma/>
                <a:shade val="60000"/>
                <a:invGamma/>
              </a:schemeClr>
            </a:prstShdw>
          </a:effec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7606" name="Rectangle 34"/>
          <p:cNvSpPr>
            <a:spLocks noChangeArrowheads="1"/>
          </p:cNvSpPr>
          <p:nvPr/>
        </p:nvSpPr>
        <p:spPr bwMode="auto">
          <a:xfrm>
            <a:off x="823913" y="4624388"/>
            <a:ext cx="6477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8</a:t>
            </a:r>
            <a:r>
              <a:rPr kumimoji="0"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万</a:t>
            </a:r>
            <a:endParaRPr kumimoji="0" lang="zh-CN"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67607" name="Rectangle 34"/>
          <p:cNvSpPr>
            <a:spLocks noChangeArrowheads="1"/>
          </p:cNvSpPr>
          <p:nvPr/>
        </p:nvSpPr>
        <p:spPr bwMode="auto">
          <a:xfrm>
            <a:off x="609600" y="3186113"/>
            <a:ext cx="9556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100</a:t>
            </a:r>
            <a:r>
              <a:rPr kumimoji="0"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万</a:t>
            </a:r>
            <a:endParaRPr kumimoji="0" lang="zh-CN"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67608" name="Rectangle 34"/>
          <p:cNvSpPr>
            <a:spLocks noChangeArrowheads="1"/>
          </p:cNvSpPr>
          <p:nvPr/>
        </p:nvSpPr>
        <p:spPr bwMode="auto">
          <a:xfrm>
            <a:off x="1639888" y="5638800"/>
            <a:ext cx="9572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108</a:t>
            </a:r>
            <a:r>
              <a:rPr kumimoji="0"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万</a:t>
            </a:r>
            <a:endParaRPr kumimoji="0" lang="zh-CN"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67609" name="Line 37"/>
          <p:cNvSpPr>
            <a:spLocks noChangeShapeType="1"/>
          </p:cNvSpPr>
          <p:nvPr/>
        </p:nvSpPr>
        <p:spPr bwMode="auto">
          <a:xfrm>
            <a:off x="3168650" y="2974975"/>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7610" name="Line 38"/>
          <p:cNvSpPr>
            <a:spLocks noChangeShapeType="1"/>
          </p:cNvSpPr>
          <p:nvPr/>
        </p:nvSpPr>
        <p:spPr bwMode="auto">
          <a:xfrm flipH="1">
            <a:off x="4248150" y="2976563"/>
            <a:ext cx="1588" cy="503237"/>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7611" name="Rectangle 15"/>
          <p:cNvSpPr>
            <a:spLocks noChangeArrowheads="1"/>
          </p:cNvSpPr>
          <p:nvPr/>
        </p:nvSpPr>
        <p:spPr bwMode="auto">
          <a:xfrm>
            <a:off x="3416300" y="2397125"/>
            <a:ext cx="1587500" cy="520700"/>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defRPr/>
            </a:pP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应收利息</a:t>
            </a:r>
            <a:endPar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p:txBody>
      </p:sp>
      <p:sp>
        <p:nvSpPr>
          <p:cNvPr id="67612" name="Line 37"/>
          <p:cNvSpPr>
            <a:spLocks noChangeShapeType="1"/>
          </p:cNvSpPr>
          <p:nvPr/>
        </p:nvSpPr>
        <p:spPr bwMode="auto">
          <a:xfrm>
            <a:off x="3240088" y="4197350"/>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7613" name="Line 38"/>
          <p:cNvSpPr>
            <a:spLocks noChangeShapeType="1"/>
          </p:cNvSpPr>
          <p:nvPr/>
        </p:nvSpPr>
        <p:spPr bwMode="auto">
          <a:xfrm flipH="1">
            <a:off x="4319588" y="4198938"/>
            <a:ext cx="1587" cy="503237"/>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7614" name="Rectangle 15"/>
          <p:cNvSpPr>
            <a:spLocks noChangeArrowheads="1"/>
          </p:cNvSpPr>
          <p:nvPr/>
        </p:nvSpPr>
        <p:spPr bwMode="auto">
          <a:xfrm>
            <a:off x="3514725" y="3763963"/>
            <a:ext cx="1422400" cy="423862"/>
          </a:xfrm>
          <a:prstGeom prst="rect">
            <a:avLst/>
          </a:prstGeom>
          <a:solidFill>
            <a:srgbClr val="FF99FF"/>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9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投资收益</a:t>
            </a:r>
            <a:endParaRPr kumimoji="1" lang="zh-CN" altLang="en-US" sz="20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cxnSp>
        <p:nvCxnSpPr>
          <p:cNvPr id="13" name="直接连接符 12"/>
          <p:cNvCxnSpPr>
            <a:stCxn id="76844" idx="3"/>
            <a:endCxn id="76844" idx="3"/>
          </p:cNvCxnSpPr>
          <p:nvPr/>
        </p:nvCxnSpPr>
        <p:spPr bwMode="auto">
          <a:xfrm>
            <a:off x="4968875" y="4427538"/>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76842" name="Rectangle 34"/>
          <p:cNvSpPr>
            <a:spLocks noChangeArrowheads="1"/>
          </p:cNvSpPr>
          <p:nvPr/>
        </p:nvSpPr>
        <p:spPr bwMode="auto">
          <a:xfrm>
            <a:off x="3529013" y="3046413"/>
            <a:ext cx="8016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10</a:t>
            </a: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万</a:t>
            </a:r>
            <a:endParaRPr kumimoji="0" lang="zh-CN" altLang="zh-CN"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p:txBody>
      </p:sp>
      <p:sp>
        <p:nvSpPr>
          <p:cNvPr id="76844" name="Rectangle 34"/>
          <p:cNvSpPr>
            <a:spLocks noChangeArrowheads="1"/>
          </p:cNvSpPr>
          <p:nvPr/>
        </p:nvSpPr>
        <p:spPr bwMode="auto">
          <a:xfrm>
            <a:off x="4319588" y="4195763"/>
            <a:ext cx="6492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9</a:t>
            </a: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万</a:t>
            </a:r>
            <a:endParaRPr kumimoji="0" lang="zh-CN" altLang="zh-CN"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p:txBody>
      </p:sp>
      <p:sp>
        <p:nvSpPr>
          <p:cNvPr id="214" name="Line 205"/>
          <p:cNvSpPr>
            <a:spLocks noChangeShapeType="1"/>
          </p:cNvSpPr>
          <p:nvPr/>
        </p:nvSpPr>
        <p:spPr bwMode="auto">
          <a:xfrm>
            <a:off x="6456363" y="1220788"/>
            <a:ext cx="0" cy="360362"/>
          </a:xfrm>
          <a:prstGeom prst="line">
            <a:avLst/>
          </a:prstGeom>
          <a:noFill/>
          <a:ln w="57150">
            <a:solidFill>
              <a:schemeClr val="tx1"/>
            </a:solidFill>
            <a:miter lim="800000"/>
          </a:ln>
          <a:effectLst>
            <a:prstShdw prst="shdw17" dist="17961" dir="2700000">
              <a:schemeClr val="tx1">
                <a:gamma/>
                <a:shade val="60000"/>
                <a:invGamma/>
              </a:schemeClr>
            </a:prstShdw>
          </a:effec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215" name="Rectangle 208"/>
          <p:cNvSpPr>
            <a:spLocks noChangeArrowheads="1"/>
          </p:cNvSpPr>
          <p:nvPr/>
        </p:nvSpPr>
        <p:spPr bwMode="auto">
          <a:xfrm>
            <a:off x="5976938" y="1716088"/>
            <a:ext cx="958850" cy="400050"/>
          </a:xfrm>
          <a:prstGeom prst="rect">
            <a:avLst/>
          </a:prstGeom>
          <a:noFill/>
          <a:ln>
            <a:noFill/>
          </a:ln>
          <a:effectLst>
            <a:prstShdw prst="shdw17" dist="17961" dir="2700000">
              <a:schemeClr val="accent1">
                <a:gamma/>
                <a:shade val="60000"/>
                <a:invGamma/>
              </a:schemeClr>
            </a:prstShdw>
          </a:effec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报表日</a:t>
            </a:r>
            <a:endPar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p:txBody>
      </p:sp>
      <p:sp>
        <p:nvSpPr>
          <p:cNvPr id="67620" name="Line 37"/>
          <p:cNvSpPr>
            <a:spLocks noChangeShapeType="1"/>
          </p:cNvSpPr>
          <p:nvPr/>
        </p:nvSpPr>
        <p:spPr bwMode="auto">
          <a:xfrm flipV="1">
            <a:off x="3300413" y="5749925"/>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7621" name="Line 38"/>
          <p:cNvSpPr>
            <a:spLocks noChangeShapeType="1"/>
          </p:cNvSpPr>
          <p:nvPr/>
        </p:nvSpPr>
        <p:spPr bwMode="auto">
          <a:xfrm>
            <a:off x="4308475" y="5751513"/>
            <a:ext cx="0" cy="503237"/>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7622" name="Rectangle 15"/>
          <p:cNvSpPr>
            <a:spLocks noChangeArrowheads="1"/>
          </p:cNvSpPr>
          <p:nvPr/>
        </p:nvSpPr>
        <p:spPr bwMode="auto">
          <a:xfrm>
            <a:off x="3490913" y="5006975"/>
            <a:ext cx="1733550" cy="677863"/>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其他债权投资</a:t>
            </a:r>
            <a:endPar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a:t>
            </a:r>
            <a:r>
              <a:rPr kumimoji="1" lang="zh-CN" altLang="en-US"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利息调整</a:t>
            </a:r>
            <a:endParaRPr kumimoji="1" lang="zh-CN" altLang="en-US"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76859" name="Rectangle 34"/>
          <p:cNvSpPr>
            <a:spLocks noChangeArrowheads="1"/>
          </p:cNvSpPr>
          <p:nvPr/>
        </p:nvSpPr>
        <p:spPr bwMode="auto">
          <a:xfrm>
            <a:off x="4306888" y="5799138"/>
            <a:ext cx="6477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1</a:t>
            </a:r>
            <a:r>
              <a:rPr kumimoji="0"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万</a:t>
            </a:r>
            <a:endParaRPr kumimoji="0" lang="zh-CN"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6844"/>
                                        </p:tgtEl>
                                        <p:attrNameLst>
                                          <p:attrName>style.visibility</p:attrName>
                                        </p:attrNameLst>
                                      </p:cBhvr>
                                      <p:to>
                                        <p:strVal val="visible"/>
                                      </p:to>
                                    </p:set>
                                    <p:animEffect transition="in" filter="dissolve">
                                      <p:cBhvr>
                                        <p:cTn id="7" dur="500"/>
                                        <p:tgtEl>
                                          <p:spTgt spid="7684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6842"/>
                                        </p:tgtEl>
                                        <p:attrNameLst>
                                          <p:attrName>style.visibility</p:attrName>
                                        </p:attrNameLst>
                                      </p:cBhvr>
                                      <p:to>
                                        <p:strVal val="visible"/>
                                      </p:to>
                                    </p:set>
                                    <p:animEffect transition="in" filter="dissolve">
                                      <p:cBhvr>
                                        <p:cTn id="12" dur="500"/>
                                        <p:tgtEl>
                                          <p:spTgt spid="7684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6859"/>
                                        </p:tgtEl>
                                        <p:attrNameLst>
                                          <p:attrName>style.visibility</p:attrName>
                                        </p:attrNameLst>
                                      </p:cBhvr>
                                      <p:to>
                                        <p:strVal val="visible"/>
                                      </p:to>
                                    </p:set>
                                    <p:animEffect transition="in" filter="dissolve">
                                      <p:cBhvr>
                                        <p:cTn id="17" dur="500"/>
                                        <p:tgtEl>
                                          <p:spTgt spid="768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42" grpId="0"/>
      <p:bldP spid="76844" grpId="0"/>
      <p:bldP spid="76859" grpId="0"/>
    </p:bldLst>
  </p:timing>
</p:sld>
</file>

<file path=ppt/slides/slide29.xml><?xml version="1.0" encoding="utf-8"?>
<p:sld xmlns:a="http://schemas.openxmlformats.org/drawingml/2006/main" xmlns:r="http://schemas.openxmlformats.org/officeDocument/2006/relationships" xmlns:p="http://schemas.openxmlformats.org/presentationml/2006/main" show="0" showMasterSp="0">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1981200" y="115888"/>
            <a:ext cx="8153400" cy="563562"/>
          </a:xfrm>
        </p:spPr>
        <p:txBody>
          <a:bodyPr/>
          <a:lstStyle/>
          <a:p>
            <a:pPr eaLnBrk="1" hangingPunct="1"/>
            <a:r>
              <a:rPr lang="zh-CN" altLang="en-US">
                <a:solidFill>
                  <a:srgbClr val="990033"/>
                </a:solidFill>
                <a:latin typeface="华文行楷" panose="02010800040101010101" pitchFamily="2" charset="-122"/>
              </a:rPr>
              <a:t>其他债权投资核算概要</a:t>
            </a:r>
            <a:endParaRPr lang="zh-CN" altLang="en-US">
              <a:solidFill>
                <a:srgbClr val="990033"/>
              </a:solidFill>
              <a:latin typeface="华文行楷" panose="02010800040101010101" pitchFamily="2" charset="-122"/>
            </a:endParaRPr>
          </a:p>
        </p:txBody>
      </p:sp>
      <p:sp>
        <p:nvSpPr>
          <p:cNvPr id="355371" name="Text Box 43"/>
          <p:cNvSpPr txBox="1">
            <a:spLocks noChangeArrowheads="1"/>
          </p:cNvSpPr>
          <p:nvPr/>
        </p:nvSpPr>
        <p:spPr bwMode="auto">
          <a:xfrm>
            <a:off x="681038" y="598488"/>
            <a:ext cx="1511300" cy="457200"/>
          </a:xfrm>
          <a:prstGeom prst="rect">
            <a:avLst/>
          </a:prstGeom>
          <a:noFill/>
          <a:ln>
            <a:noFill/>
          </a:ln>
          <a:effectLst>
            <a:prstShdw prst="shdw17" dist="17961" dir="2700000">
              <a:schemeClr val="accent1">
                <a:gamma/>
                <a:shade val="60000"/>
                <a:invGamma/>
              </a:schemeClr>
            </a:prstShdw>
          </a:effec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初始计量</a:t>
            </a: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355375" name="Text Box 47"/>
          <p:cNvSpPr txBox="1">
            <a:spLocks noChangeArrowheads="1"/>
          </p:cNvSpPr>
          <p:nvPr/>
        </p:nvSpPr>
        <p:spPr bwMode="auto">
          <a:xfrm>
            <a:off x="4500563" y="658813"/>
            <a:ext cx="1511300" cy="457200"/>
          </a:xfrm>
          <a:prstGeom prst="rect">
            <a:avLst/>
          </a:prstGeom>
          <a:noFill/>
          <a:ln>
            <a:noFill/>
          </a:ln>
          <a:effectLst>
            <a:prstShdw prst="shdw17" dist="17961" dir="2700000">
              <a:schemeClr val="accent1">
                <a:gamma/>
                <a:shade val="60000"/>
                <a:invGamma/>
              </a:schemeClr>
            </a:prstShdw>
          </a:effec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后续计量</a:t>
            </a: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355487" name="Text Box 159"/>
          <p:cNvSpPr txBox="1">
            <a:spLocks noChangeArrowheads="1"/>
          </p:cNvSpPr>
          <p:nvPr/>
        </p:nvSpPr>
        <p:spPr bwMode="auto">
          <a:xfrm>
            <a:off x="9302750" y="623888"/>
            <a:ext cx="1511300" cy="457200"/>
          </a:xfrm>
          <a:prstGeom prst="rect">
            <a:avLst/>
          </a:prstGeom>
          <a:noFill/>
          <a:ln>
            <a:noFill/>
          </a:ln>
          <a:effectLst>
            <a:prstShdw prst="shdw17" dist="17961" dir="2700000">
              <a:schemeClr val="accent1">
                <a:gamma/>
                <a:shade val="60000"/>
                <a:invGamma/>
              </a:schemeClr>
            </a:prstShdw>
          </a:effec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终止计量</a:t>
            </a: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355531" name="Line 203"/>
          <p:cNvSpPr>
            <a:spLocks noChangeShapeType="1"/>
          </p:cNvSpPr>
          <p:nvPr/>
        </p:nvSpPr>
        <p:spPr bwMode="auto">
          <a:xfrm flipV="1">
            <a:off x="1233488" y="1581150"/>
            <a:ext cx="9039225" cy="26988"/>
          </a:xfrm>
          <a:prstGeom prst="line">
            <a:avLst/>
          </a:prstGeom>
          <a:noFill/>
          <a:ln w="57150">
            <a:solidFill>
              <a:schemeClr val="tx1"/>
            </a:solidFill>
            <a:miter lim="800000"/>
          </a:ln>
          <a:effectLst>
            <a:prstShdw prst="shdw17" dist="17961" dir="2700000">
              <a:schemeClr val="tx1">
                <a:gamma/>
                <a:shade val="60000"/>
                <a:invGamma/>
              </a:schemeClr>
            </a:prstShdw>
          </a:effec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355532" name="Line 204"/>
          <p:cNvSpPr>
            <a:spLocks noChangeShapeType="1"/>
          </p:cNvSpPr>
          <p:nvPr/>
        </p:nvSpPr>
        <p:spPr bwMode="auto">
          <a:xfrm>
            <a:off x="1231900" y="1247775"/>
            <a:ext cx="0" cy="360363"/>
          </a:xfrm>
          <a:prstGeom prst="line">
            <a:avLst/>
          </a:prstGeom>
          <a:noFill/>
          <a:ln w="57150">
            <a:solidFill>
              <a:schemeClr val="tx1"/>
            </a:solidFill>
            <a:miter lim="800000"/>
          </a:ln>
          <a:effectLst>
            <a:prstShdw prst="shdw17" dist="17961" dir="2700000">
              <a:schemeClr val="tx1">
                <a:gamma/>
                <a:shade val="60000"/>
                <a:invGamma/>
              </a:schemeClr>
            </a:prstShdw>
          </a:effec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355533" name="Line 205"/>
          <p:cNvSpPr>
            <a:spLocks noChangeShapeType="1"/>
          </p:cNvSpPr>
          <p:nvPr/>
        </p:nvSpPr>
        <p:spPr bwMode="auto">
          <a:xfrm>
            <a:off x="10272713" y="1220788"/>
            <a:ext cx="0" cy="360362"/>
          </a:xfrm>
          <a:prstGeom prst="line">
            <a:avLst/>
          </a:prstGeom>
          <a:noFill/>
          <a:ln w="57150">
            <a:solidFill>
              <a:schemeClr val="tx1"/>
            </a:solidFill>
            <a:miter lim="800000"/>
          </a:ln>
          <a:effectLst>
            <a:prstShdw prst="shdw17" dist="17961" dir="2700000">
              <a:schemeClr val="tx1">
                <a:gamma/>
                <a:shade val="60000"/>
                <a:invGamma/>
              </a:schemeClr>
            </a:prstShdw>
          </a:effec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355534" name="Line 206"/>
          <p:cNvSpPr>
            <a:spLocks noChangeShapeType="1"/>
          </p:cNvSpPr>
          <p:nvPr/>
        </p:nvSpPr>
        <p:spPr bwMode="auto">
          <a:xfrm>
            <a:off x="4256088" y="1247775"/>
            <a:ext cx="0" cy="360363"/>
          </a:xfrm>
          <a:prstGeom prst="line">
            <a:avLst/>
          </a:prstGeom>
          <a:noFill/>
          <a:ln w="57150">
            <a:solidFill>
              <a:schemeClr val="tx1"/>
            </a:solidFill>
            <a:miter lim="800000"/>
          </a:ln>
          <a:effectLst>
            <a:prstShdw prst="shdw17" dist="17961" dir="2700000">
              <a:schemeClr val="tx1">
                <a:gamma/>
                <a:shade val="60000"/>
                <a:invGamma/>
              </a:schemeClr>
            </a:prstShdw>
          </a:effec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355535" name="Rectangle 207"/>
          <p:cNvSpPr>
            <a:spLocks noChangeArrowheads="1"/>
          </p:cNvSpPr>
          <p:nvPr/>
        </p:nvSpPr>
        <p:spPr bwMode="auto">
          <a:xfrm>
            <a:off x="800100" y="1679575"/>
            <a:ext cx="950913" cy="396875"/>
          </a:xfrm>
          <a:prstGeom prst="rect">
            <a:avLst/>
          </a:prstGeom>
          <a:noFill/>
          <a:ln>
            <a:noFill/>
          </a:ln>
          <a:effectLst>
            <a:prstShdw prst="shdw17" dist="17961" dir="2700000">
              <a:schemeClr val="accent1">
                <a:gamma/>
                <a:shade val="60000"/>
                <a:invGamma/>
              </a:schemeClr>
            </a:prstShdw>
          </a:effec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取得日</a:t>
            </a:r>
            <a:endPar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p:txBody>
      </p:sp>
      <p:sp>
        <p:nvSpPr>
          <p:cNvPr id="355536" name="Rectangle 208"/>
          <p:cNvSpPr>
            <a:spLocks noChangeArrowheads="1"/>
          </p:cNvSpPr>
          <p:nvPr/>
        </p:nvSpPr>
        <p:spPr bwMode="auto">
          <a:xfrm>
            <a:off x="3738563" y="1679575"/>
            <a:ext cx="950912" cy="396875"/>
          </a:xfrm>
          <a:prstGeom prst="rect">
            <a:avLst/>
          </a:prstGeom>
          <a:noFill/>
          <a:ln>
            <a:noFill/>
          </a:ln>
          <a:effectLst>
            <a:prstShdw prst="shdw17" dist="17961" dir="2700000">
              <a:schemeClr val="accent1">
                <a:gamma/>
                <a:shade val="60000"/>
                <a:invGamma/>
              </a:schemeClr>
            </a:prstShdw>
          </a:effec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记息日</a:t>
            </a:r>
            <a:endPar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p:txBody>
      </p:sp>
      <p:sp>
        <p:nvSpPr>
          <p:cNvPr id="355537" name="Rectangle 209"/>
          <p:cNvSpPr>
            <a:spLocks noChangeArrowheads="1"/>
          </p:cNvSpPr>
          <p:nvPr/>
        </p:nvSpPr>
        <p:spPr bwMode="auto">
          <a:xfrm>
            <a:off x="9350375" y="1662113"/>
            <a:ext cx="950913" cy="396875"/>
          </a:xfrm>
          <a:prstGeom prst="rect">
            <a:avLst/>
          </a:prstGeom>
          <a:noFill/>
          <a:ln>
            <a:noFill/>
          </a:ln>
          <a:effectLst>
            <a:prstShdw prst="shdw17" dist="17961" dir="2700000">
              <a:schemeClr val="accent1">
                <a:gamma/>
                <a:shade val="60000"/>
                <a:invGamma/>
              </a:schemeClr>
            </a:prstShdw>
          </a:effec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出售日</a:t>
            </a:r>
            <a:endPar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p:txBody>
      </p:sp>
      <p:sp>
        <p:nvSpPr>
          <p:cNvPr id="68621" name="Line 37"/>
          <p:cNvSpPr>
            <a:spLocks noChangeShapeType="1"/>
          </p:cNvSpPr>
          <p:nvPr/>
        </p:nvSpPr>
        <p:spPr bwMode="auto">
          <a:xfrm flipV="1">
            <a:off x="681038" y="3113088"/>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8622" name="Line 38"/>
          <p:cNvSpPr>
            <a:spLocks noChangeShapeType="1"/>
          </p:cNvSpPr>
          <p:nvPr/>
        </p:nvSpPr>
        <p:spPr bwMode="auto">
          <a:xfrm>
            <a:off x="1689100" y="3114675"/>
            <a:ext cx="0" cy="503238"/>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8623" name="Rectangle 15"/>
          <p:cNvSpPr>
            <a:spLocks noChangeArrowheads="1"/>
          </p:cNvSpPr>
          <p:nvPr/>
        </p:nvSpPr>
        <p:spPr bwMode="auto">
          <a:xfrm>
            <a:off x="715963" y="2370138"/>
            <a:ext cx="2043112" cy="677862"/>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其他债权投资</a:t>
            </a:r>
            <a:endPar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a:t>
            </a:r>
            <a:r>
              <a:rPr kumimoji="1" lang="zh-CN" altLang="en-US"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成本</a:t>
            </a:r>
            <a:r>
              <a:rPr kumimoji="1" lang="zh-CN" altLang="en-US" sz="1800" b="1" i="0" u="none" strike="noStrike" kern="1200" cap="none" spc="0" normalizeH="0" baseline="0" noProof="0">
                <a:ln>
                  <a:noFill/>
                </a:ln>
                <a:solidFill>
                  <a:srgbClr val="7F7F7F"/>
                </a:solidFill>
                <a:effectLst/>
                <a:uLnTx/>
                <a:uFillTx/>
                <a:latin typeface="Times New Roman" panose="02020603050405020304" pitchFamily="18" charset="0"/>
                <a:ea typeface="黑体" panose="02010609060101010101" pitchFamily="49" charset="-122"/>
                <a:cs typeface="+mn-cs"/>
              </a:rPr>
              <a:t>（即面值）</a:t>
            </a:r>
            <a:endParaRPr kumimoji="1" lang="zh-CN" altLang="en-US" sz="1800" b="1" i="0" u="none" strike="noStrike" kern="1200" cap="none" spc="0" normalizeH="0" baseline="0" noProof="0">
              <a:ln>
                <a:noFill/>
              </a:ln>
              <a:solidFill>
                <a:srgbClr val="7F7F7F"/>
              </a:solidFill>
              <a:effectLst/>
              <a:uLnTx/>
              <a:uFillTx/>
              <a:latin typeface="Times New Roman" panose="02020603050405020304" pitchFamily="18" charset="0"/>
              <a:ea typeface="黑体" panose="02010609060101010101" pitchFamily="49" charset="-122"/>
              <a:cs typeface="+mn-cs"/>
            </a:endParaRPr>
          </a:p>
        </p:txBody>
      </p:sp>
      <p:sp>
        <p:nvSpPr>
          <p:cNvPr id="68624" name="Line 37"/>
          <p:cNvSpPr>
            <a:spLocks noChangeShapeType="1"/>
          </p:cNvSpPr>
          <p:nvPr/>
        </p:nvSpPr>
        <p:spPr bwMode="auto">
          <a:xfrm flipV="1">
            <a:off x="682625" y="4551363"/>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8625" name="Line 38"/>
          <p:cNvSpPr>
            <a:spLocks noChangeShapeType="1"/>
          </p:cNvSpPr>
          <p:nvPr/>
        </p:nvSpPr>
        <p:spPr bwMode="auto">
          <a:xfrm>
            <a:off x="1690688" y="4552950"/>
            <a:ext cx="0" cy="503238"/>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8626" name="Rectangle 15"/>
          <p:cNvSpPr>
            <a:spLocks noChangeArrowheads="1"/>
          </p:cNvSpPr>
          <p:nvPr/>
        </p:nvSpPr>
        <p:spPr bwMode="auto">
          <a:xfrm>
            <a:off x="871538" y="3808413"/>
            <a:ext cx="1733550" cy="676275"/>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其他债权投资</a:t>
            </a:r>
            <a:endPar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a:t>
            </a:r>
            <a:r>
              <a:rPr kumimoji="1" lang="zh-CN" altLang="en-US"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利息调整</a:t>
            </a:r>
            <a:endParaRPr kumimoji="1" lang="zh-CN" altLang="en-US"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68627" name="Line 37"/>
          <p:cNvSpPr>
            <a:spLocks noChangeShapeType="1"/>
          </p:cNvSpPr>
          <p:nvPr/>
        </p:nvSpPr>
        <p:spPr bwMode="auto">
          <a:xfrm flipV="1">
            <a:off x="831850" y="5638800"/>
            <a:ext cx="1655763"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8628" name="Rectangle 15"/>
          <p:cNvSpPr>
            <a:spLocks noChangeArrowheads="1"/>
          </p:cNvSpPr>
          <p:nvPr/>
        </p:nvSpPr>
        <p:spPr bwMode="auto">
          <a:xfrm>
            <a:off x="976313" y="5133975"/>
            <a:ext cx="1409700" cy="457200"/>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银行存款</a:t>
            </a:r>
            <a:endPar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p:txBody>
      </p:sp>
      <p:sp>
        <p:nvSpPr>
          <p:cNvPr id="197" name="Line 217"/>
          <p:cNvSpPr>
            <a:spLocks noChangeShapeType="1"/>
          </p:cNvSpPr>
          <p:nvPr/>
        </p:nvSpPr>
        <p:spPr bwMode="auto">
          <a:xfrm>
            <a:off x="1695450" y="5638800"/>
            <a:ext cx="0" cy="503238"/>
          </a:xfrm>
          <a:prstGeom prst="line">
            <a:avLst/>
          </a:prstGeom>
          <a:noFill/>
          <a:ln w="9525">
            <a:solidFill>
              <a:schemeClr val="tx1"/>
            </a:solidFill>
            <a:miter lim="800000"/>
          </a:ln>
          <a:effectLst>
            <a:prstShdw prst="shdw17" dist="17961" dir="2700000">
              <a:schemeClr val="tx1">
                <a:gamma/>
                <a:shade val="60000"/>
                <a:invGamma/>
              </a:schemeClr>
            </a:prstShdw>
          </a:effec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8630" name="Rectangle 34"/>
          <p:cNvSpPr>
            <a:spLocks noChangeArrowheads="1"/>
          </p:cNvSpPr>
          <p:nvPr/>
        </p:nvSpPr>
        <p:spPr bwMode="auto">
          <a:xfrm>
            <a:off x="823913" y="4624388"/>
            <a:ext cx="6477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8</a:t>
            </a:r>
            <a:r>
              <a:rPr kumimoji="0"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万</a:t>
            </a:r>
            <a:endParaRPr kumimoji="0" lang="zh-CN"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68631" name="Rectangle 34"/>
          <p:cNvSpPr>
            <a:spLocks noChangeArrowheads="1"/>
          </p:cNvSpPr>
          <p:nvPr/>
        </p:nvSpPr>
        <p:spPr bwMode="auto">
          <a:xfrm>
            <a:off x="609600" y="3186113"/>
            <a:ext cx="9556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100</a:t>
            </a:r>
            <a:r>
              <a:rPr kumimoji="0"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万</a:t>
            </a:r>
            <a:endParaRPr kumimoji="0" lang="zh-CN"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68632" name="Rectangle 34"/>
          <p:cNvSpPr>
            <a:spLocks noChangeArrowheads="1"/>
          </p:cNvSpPr>
          <p:nvPr/>
        </p:nvSpPr>
        <p:spPr bwMode="auto">
          <a:xfrm>
            <a:off x="1639888" y="5638800"/>
            <a:ext cx="9572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108</a:t>
            </a:r>
            <a:r>
              <a:rPr kumimoji="0"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万</a:t>
            </a:r>
            <a:endParaRPr kumimoji="0" lang="zh-CN"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68633" name="Line 37"/>
          <p:cNvSpPr>
            <a:spLocks noChangeShapeType="1"/>
          </p:cNvSpPr>
          <p:nvPr/>
        </p:nvSpPr>
        <p:spPr bwMode="auto">
          <a:xfrm>
            <a:off x="3168650" y="2974975"/>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8634" name="Line 38"/>
          <p:cNvSpPr>
            <a:spLocks noChangeShapeType="1"/>
          </p:cNvSpPr>
          <p:nvPr/>
        </p:nvSpPr>
        <p:spPr bwMode="auto">
          <a:xfrm flipH="1">
            <a:off x="4248150" y="2976563"/>
            <a:ext cx="1588" cy="503237"/>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8635" name="Rectangle 15"/>
          <p:cNvSpPr>
            <a:spLocks noChangeArrowheads="1"/>
          </p:cNvSpPr>
          <p:nvPr/>
        </p:nvSpPr>
        <p:spPr bwMode="auto">
          <a:xfrm>
            <a:off x="3416300" y="2397125"/>
            <a:ext cx="1587500" cy="520700"/>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defRPr/>
            </a:pP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应收利息</a:t>
            </a:r>
            <a:endPar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p:txBody>
      </p:sp>
      <p:sp>
        <p:nvSpPr>
          <p:cNvPr id="68636" name="Line 37"/>
          <p:cNvSpPr>
            <a:spLocks noChangeShapeType="1"/>
          </p:cNvSpPr>
          <p:nvPr/>
        </p:nvSpPr>
        <p:spPr bwMode="auto">
          <a:xfrm>
            <a:off x="3240088" y="4197350"/>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8637" name="Line 38"/>
          <p:cNvSpPr>
            <a:spLocks noChangeShapeType="1"/>
          </p:cNvSpPr>
          <p:nvPr/>
        </p:nvSpPr>
        <p:spPr bwMode="auto">
          <a:xfrm flipH="1">
            <a:off x="4319588" y="4198938"/>
            <a:ext cx="1587" cy="503237"/>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8638" name="Rectangle 15"/>
          <p:cNvSpPr>
            <a:spLocks noChangeArrowheads="1"/>
          </p:cNvSpPr>
          <p:nvPr/>
        </p:nvSpPr>
        <p:spPr bwMode="auto">
          <a:xfrm>
            <a:off x="3514725" y="3763963"/>
            <a:ext cx="1422400" cy="423862"/>
          </a:xfrm>
          <a:prstGeom prst="rect">
            <a:avLst/>
          </a:prstGeom>
          <a:solidFill>
            <a:srgbClr val="FF99FF"/>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9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投资收益</a:t>
            </a:r>
            <a:endParaRPr kumimoji="1" lang="zh-CN" altLang="en-US" sz="20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cxnSp>
        <p:nvCxnSpPr>
          <p:cNvPr id="13" name="直接连接符 12"/>
          <p:cNvCxnSpPr>
            <a:stCxn id="68641" idx="3"/>
            <a:endCxn id="68641" idx="3"/>
          </p:cNvCxnSpPr>
          <p:nvPr/>
        </p:nvCxnSpPr>
        <p:spPr bwMode="auto">
          <a:xfrm>
            <a:off x="4968875" y="4427538"/>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68640" name="Rectangle 34"/>
          <p:cNvSpPr>
            <a:spLocks noChangeArrowheads="1"/>
          </p:cNvSpPr>
          <p:nvPr/>
        </p:nvSpPr>
        <p:spPr bwMode="auto">
          <a:xfrm>
            <a:off x="3529013" y="3046413"/>
            <a:ext cx="8016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10</a:t>
            </a: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万</a:t>
            </a:r>
            <a:endParaRPr kumimoji="0" lang="zh-CN" altLang="zh-CN"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p:txBody>
      </p:sp>
      <p:sp>
        <p:nvSpPr>
          <p:cNvPr id="68641" name="Rectangle 34"/>
          <p:cNvSpPr>
            <a:spLocks noChangeArrowheads="1"/>
          </p:cNvSpPr>
          <p:nvPr/>
        </p:nvSpPr>
        <p:spPr bwMode="auto">
          <a:xfrm>
            <a:off x="4319588" y="4195763"/>
            <a:ext cx="6492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9</a:t>
            </a: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万</a:t>
            </a:r>
            <a:endParaRPr kumimoji="0" lang="zh-CN" altLang="zh-CN"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p:txBody>
      </p:sp>
      <p:sp>
        <p:nvSpPr>
          <p:cNvPr id="214" name="Line 205"/>
          <p:cNvSpPr>
            <a:spLocks noChangeShapeType="1"/>
          </p:cNvSpPr>
          <p:nvPr/>
        </p:nvSpPr>
        <p:spPr bwMode="auto">
          <a:xfrm>
            <a:off x="6456363" y="1220788"/>
            <a:ext cx="0" cy="360362"/>
          </a:xfrm>
          <a:prstGeom prst="line">
            <a:avLst/>
          </a:prstGeom>
          <a:noFill/>
          <a:ln w="57150">
            <a:solidFill>
              <a:schemeClr val="tx1"/>
            </a:solidFill>
            <a:miter lim="800000"/>
          </a:ln>
          <a:effectLst>
            <a:prstShdw prst="shdw17" dist="17961" dir="2700000">
              <a:schemeClr val="tx1">
                <a:gamma/>
                <a:shade val="60000"/>
                <a:invGamma/>
              </a:schemeClr>
            </a:prstShdw>
          </a:effec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215" name="Rectangle 208"/>
          <p:cNvSpPr>
            <a:spLocks noChangeArrowheads="1"/>
          </p:cNvSpPr>
          <p:nvPr/>
        </p:nvSpPr>
        <p:spPr bwMode="auto">
          <a:xfrm>
            <a:off x="5976938" y="1716088"/>
            <a:ext cx="958850" cy="400050"/>
          </a:xfrm>
          <a:prstGeom prst="rect">
            <a:avLst/>
          </a:prstGeom>
          <a:noFill/>
          <a:ln>
            <a:noFill/>
          </a:ln>
          <a:effectLst>
            <a:prstShdw prst="shdw17" dist="17961" dir="2700000">
              <a:schemeClr val="accent1">
                <a:gamma/>
                <a:shade val="60000"/>
                <a:invGamma/>
              </a:schemeClr>
            </a:prstShdw>
          </a:effec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报表日</a:t>
            </a:r>
            <a:endPar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p:txBody>
      </p:sp>
      <p:sp>
        <p:nvSpPr>
          <p:cNvPr id="68644" name="Line 37"/>
          <p:cNvSpPr>
            <a:spLocks noChangeShapeType="1"/>
          </p:cNvSpPr>
          <p:nvPr/>
        </p:nvSpPr>
        <p:spPr bwMode="auto">
          <a:xfrm flipV="1">
            <a:off x="5502275" y="2971800"/>
            <a:ext cx="2232025" cy="23813"/>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8645" name="Line 38"/>
          <p:cNvSpPr>
            <a:spLocks noChangeShapeType="1"/>
          </p:cNvSpPr>
          <p:nvPr/>
        </p:nvSpPr>
        <p:spPr bwMode="auto">
          <a:xfrm flipH="1">
            <a:off x="6726238" y="2971800"/>
            <a:ext cx="1587" cy="503238"/>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218" name="Rectangle 34"/>
          <p:cNvSpPr>
            <a:spLocks noChangeArrowheads="1"/>
          </p:cNvSpPr>
          <p:nvPr/>
        </p:nvSpPr>
        <p:spPr bwMode="auto">
          <a:xfrm>
            <a:off x="5648325" y="3043238"/>
            <a:ext cx="6477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2</a:t>
            </a:r>
            <a:r>
              <a:rPr kumimoji="0"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万</a:t>
            </a:r>
            <a:endParaRPr kumimoji="0" lang="zh-CN"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68647" name="Rectangle 15"/>
          <p:cNvSpPr>
            <a:spLocks noChangeArrowheads="1"/>
          </p:cNvSpPr>
          <p:nvPr/>
        </p:nvSpPr>
        <p:spPr bwMode="auto">
          <a:xfrm>
            <a:off x="5711825" y="2298700"/>
            <a:ext cx="1809750" cy="619125"/>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90000"/>
              </a:lnSpc>
              <a:spcBef>
                <a:spcPct val="0"/>
              </a:spcBef>
              <a:spcAft>
                <a:spcPct val="0"/>
              </a:spcAft>
              <a:buClrTx/>
              <a:buSzTx/>
              <a:buFontTx/>
              <a:buNone/>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其他债权投资</a:t>
            </a:r>
            <a:endPar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a:p>
            <a:pPr marL="0" marR="0" lvl="0" indent="0" algn="ctr" defTabSz="914400" rtl="0" eaLnBrk="1" fontAlgn="base" latinLnBrk="0" hangingPunct="1">
              <a:lnSpc>
                <a:spcPct val="90000"/>
              </a:lnSpc>
              <a:spcBef>
                <a:spcPct val="0"/>
              </a:spcBef>
              <a:spcAft>
                <a:spcPct val="0"/>
              </a:spcAft>
              <a:buClrTx/>
              <a:buSzTx/>
              <a:buFontTx/>
              <a:buNone/>
              <a:defRPr/>
            </a:pPr>
            <a:r>
              <a:rPr kumimoji="1" lang="en-US" altLang="zh-CN"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a:t>
            </a:r>
            <a:r>
              <a:rPr kumimoji="1" lang="zh-CN" altLang="en-US"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公允价值变动</a:t>
            </a:r>
            <a:endParaRPr kumimoji="1" lang="zh-CN" altLang="en-US"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68648" name="Line 37"/>
          <p:cNvSpPr>
            <a:spLocks noChangeShapeType="1"/>
          </p:cNvSpPr>
          <p:nvPr/>
        </p:nvSpPr>
        <p:spPr bwMode="auto">
          <a:xfrm flipV="1">
            <a:off x="5657850" y="4095750"/>
            <a:ext cx="1868488" cy="1905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8649" name="Line 38"/>
          <p:cNvSpPr>
            <a:spLocks noChangeShapeType="1"/>
          </p:cNvSpPr>
          <p:nvPr/>
        </p:nvSpPr>
        <p:spPr bwMode="auto">
          <a:xfrm>
            <a:off x="6662738" y="4092575"/>
            <a:ext cx="7937" cy="433388"/>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8650" name="Rectangle 15"/>
          <p:cNvSpPr>
            <a:spLocks noChangeArrowheads="1"/>
          </p:cNvSpPr>
          <p:nvPr/>
        </p:nvSpPr>
        <p:spPr bwMode="auto">
          <a:xfrm>
            <a:off x="5756275" y="3667125"/>
            <a:ext cx="1733550" cy="369888"/>
          </a:xfrm>
          <a:prstGeom prst="rect">
            <a:avLst/>
          </a:prstGeom>
          <a:solidFill>
            <a:srgbClr val="00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90000"/>
              </a:lnSpc>
              <a:spcBef>
                <a:spcPct val="0"/>
              </a:spcBef>
              <a:spcAft>
                <a:spcPct val="0"/>
              </a:spcAft>
              <a:buClrTx/>
              <a:buSzTx/>
              <a:buFontTx/>
              <a:buNone/>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其他综合收益</a:t>
            </a:r>
            <a:endParaRPr kumimoji="1" lang="zh-CN" altLang="en-US"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223" name="Rectangle 34"/>
          <p:cNvSpPr>
            <a:spLocks noChangeArrowheads="1"/>
          </p:cNvSpPr>
          <p:nvPr/>
        </p:nvSpPr>
        <p:spPr bwMode="auto">
          <a:xfrm>
            <a:off x="6807200" y="4068763"/>
            <a:ext cx="6477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2</a:t>
            </a:r>
            <a:r>
              <a:rPr kumimoji="0"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万</a:t>
            </a:r>
            <a:endParaRPr kumimoji="0" lang="zh-CN"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68652" name="Line 37"/>
          <p:cNvSpPr>
            <a:spLocks noChangeShapeType="1"/>
          </p:cNvSpPr>
          <p:nvPr/>
        </p:nvSpPr>
        <p:spPr bwMode="auto">
          <a:xfrm flipV="1">
            <a:off x="3300413" y="5749925"/>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8653" name="Line 38"/>
          <p:cNvSpPr>
            <a:spLocks noChangeShapeType="1"/>
          </p:cNvSpPr>
          <p:nvPr/>
        </p:nvSpPr>
        <p:spPr bwMode="auto">
          <a:xfrm>
            <a:off x="4308475" y="5751513"/>
            <a:ext cx="0" cy="503237"/>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8654" name="Rectangle 15"/>
          <p:cNvSpPr>
            <a:spLocks noChangeArrowheads="1"/>
          </p:cNvSpPr>
          <p:nvPr/>
        </p:nvSpPr>
        <p:spPr bwMode="auto">
          <a:xfrm>
            <a:off x="3490913" y="5006975"/>
            <a:ext cx="1733550" cy="677863"/>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其他债权投资</a:t>
            </a:r>
            <a:endPar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a:t>
            </a:r>
            <a:r>
              <a:rPr kumimoji="1" lang="zh-CN" altLang="en-US"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利息调整</a:t>
            </a:r>
            <a:endParaRPr kumimoji="1" lang="zh-CN" altLang="en-US"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68655" name="Rectangle 34"/>
          <p:cNvSpPr>
            <a:spLocks noChangeArrowheads="1"/>
          </p:cNvSpPr>
          <p:nvPr/>
        </p:nvSpPr>
        <p:spPr bwMode="auto">
          <a:xfrm>
            <a:off x="4306888" y="5799138"/>
            <a:ext cx="6477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1</a:t>
            </a:r>
            <a:r>
              <a:rPr kumimoji="0"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万</a:t>
            </a:r>
            <a:endParaRPr kumimoji="0" lang="zh-CN"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8"/>
                                        </p:tgtEl>
                                        <p:attrNameLst>
                                          <p:attrName>style.visibility</p:attrName>
                                        </p:attrNameLst>
                                      </p:cBhvr>
                                      <p:to>
                                        <p:strVal val="visible"/>
                                      </p:to>
                                    </p:set>
                                    <p:animEffect transition="in" filter="dissolve">
                                      <p:cBhvr>
                                        <p:cTn id="7" dur="500"/>
                                        <p:tgtEl>
                                          <p:spTgt spid="21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23"/>
                                        </p:tgtEl>
                                        <p:attrNameLst>
                                          <p:attrName>style.visibility</p:attrName>
                                        </p:attrNameLst>
                                      </p:cBhvr>
                                      <p:to>
                                        <p:strVal val="visible"/>
                                      </p:to>
                                    </p:set>
                                    <p:animEffect transition="in" filter="dissolve">
                                      <p:cBhvr>
                                        <p:cTn id="12" dur="500"/>
                                        <p:tgtEl>
                                          <p:spTgt spid="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0"/>
      <p:bldP spid="223"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914" name="Rectangle 4"/>
          <p:cNvSpPr>
            <a:spLocks noChangeArrowheads="1"/>
          </p:cNvSpPr>
          <p:nvPr/>
        </p:nvSpPr>
        <p:spPr bwMode="auto">
          <a:xfrm>
            <a:off x="3592513" y="222250"/>
            <a:ext cx="44291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9pPr>
          </a:lstStyle>
          <a:p>
            <a:pPr algn="just" eaLnBrk="1" hangingPunct="1">
              <a:lnSpc>
                <a:spcPct val="90000"/>
              </a:lnSpc>
              <a:buClr>
                <a:schemeClr val="accent1"/>
              </a:buClr>
              <a:buSzPct val="80000"/>
              <a:buFont typeface="Wingdings" panose="05000000000000000000" pitchFamily="2" charset="2"/>
              <a:buNone/>
            </a:pPr>
            <a:r>
              <a:rPr lang="zh-CN" altLang="en-US" sz="3600" b="1">
                <a:solidFill>
                  <a:srgbClr val="3333FF"/>
                </a:solidFill>
                <a:latin typeface="黑体" panose="02010609060101010101" pitchFamily="49" charset="-122"/>
                <a:ea typeface="黑体" panose="02010609060101010101" pitchFamily="49" charset="-122"/>
              </a:rPr>
              <a:t>所有者权益的构成</a:t>
            </a:r>
            <a:endParaRPr lang="en-US" altLang="zh-CN" sz="3600" b="1">
              <a:solidFill>
                <a:srgbClr val="3333FF"/>
              </a:solidFill>
              <a:latin typeface="黑体" panose="02010609060101010101" pitchFamily="49" charset="-122"/>
              <a:ea typeface="黑体" panose="02010609060101010101" pitchFamily="49" charset="-122"/>
            </a:endParaRPr>
          </a:p>
          <a:p>
            <a:pPr algn="just" eaLnBrk="1" hangingPunct="1">
              <a:lnSpc>
                <a:spcPct val="90000"/>
              </a:lnSpc>
              <a:buClr>
                <a:schemeClr val="accent1"/>
              </a:buClr>
              <a:buSzPct val="80000"/>
              <a:buFont typeface="Wingdings" panose="05000000000000000000" pitchFamily="2" charset="2"/>
              <a:buNone/>
            </a:pPr>
            <a:r>
              <a:rPr lang="en-US" altLang="zh-CN" b="1">
                <a:solidFill>
                  <a:srgbClr val="3333FF"/>
                </a:solidFill>
                <a:latin typeface="幼圆" panose="02010509060101010101" pitchFamily="49" charset="-122"/>
                <a:ea typeface="幼圆" panose="02010509060101010101" pitchFamily="49" charset="-122"/>
              </a:rPr>
              <a:t>     </a:t>
            </a:r>
            <a:endParaRPr lang="en-US" altLang="zh-CN" sz="2800" b="1">
              <a:solidFill>
                <a:srgbClr val="3333FF"/>
              </a:solidFill>
              <a:latin typeface="宋体" pitchFamily="2" charset="-122"/>
            </a:endParaRPr>
          </a:p>
        </p:txBody>
      </p:sp>
      <p:sp>
        <p:nvSpPr>
          <p:cNvPr id="38915" name="Text Box 6"/>
          <p:cNvSpPr txBox="1">
            <a:spLocks noChangeArrowheads="1"/>
          </p:cNvSpPr>
          <p:nvPr/>
        </p:nvSpPr>
        <p:spPr bwMode="auto">
          <a:xfrm>
            <a:off x="238125" y="3716338"/>
            <a:ext cx="2154238" cy="796925"/>
          </a:xfrm>
          <a:prstGeom prst="rect">
            <a:avLst/>
          </a:prstGeom>
          <a:solidFill>
            <a:srgbClr val="CCFFFF"/>
          </a:solidFill>
          <a:ln w="9525">
            <a:solidFill>
              <a:srgbClr val="000000"/>
            </a:solidFill>
            <a:miter lim="800000"/>
          </a:ln>
        </p:spPr>
        <p:txBody>
          <a:bodyPr lIns="72000" tIns="72000" rIns="108000" bIns="0">
            <a:spAutoFit/>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9pPr>
          </a:lstStyle>
          <a:p>
            <a:pPr algn="ctr" eaLnBrk="1" hangingPunct="1">
              <a:lnSpc>
                <a:spcPts val="2100"/>
              </a:lnSpc>
              <a:spcBef>
                <a:spcPct val="50000"/>
              </a:spcBef>
              <a:buClrTx/>
              <a:buSzTx/>
              <a:buFontTx/>
              <a:buNone/>
            </a:pPr>
            <a:r>
              <a:rPr lang="zh-CN" altLang="en-US" sz="2400" b="1">
                <a:solidFill>
                  <a:srgbClr val="000000"/>
                </a:solidFill>
                <a:latin typeface="黑体" panose="02010609060101010101" pitchFamily="49" charset="-122"/>
                <a:ea typeface="黑体" panose="02010609060101010101" pitchFamily="49" charset="-122"/>
              </a:rPr>
              <a:t>所有者权益</a:t>
            </a:r>
            <a:endParaRPr lang="en-US" altLang="zh-CN" sz="2400" b="1">
              <a:solidFill>
                <a:srgbClr val="000000"/>
              </a:solidFill>
              <a:latin typeface="黑体" panose="02010609060101010101" pitchFamily="49" charset="-122"/>
              <a:ea typeface="黑体" panose="02010609060101010101" pitchFamily="49" charset="-122"/>
            </a:endParaRPr>
          </a:p>
          <a:p>
            <a:pPr algn="ctr" eaLnBrk="1" hangingPunct="1">
              <a:lnSpc>
                <a:spcPts val="2100"/>
              </a:lnSpc>
              <a:spcBef>
                <a:spcPct val="50000"/>
              </a:spcBef>
              <a:buClrTx/>
              <a:buSzTx/>
              <a:buFontTx/>
              <a:buNone/>
            </a:pPr>
            <a:r>
              <a:rPr lang="zh-CN" altLang="en-US" sz="2400" b="1">
                <a:solidFill>
                  <a:srgbClr val="000000"/>
                </a:solidFill>
                <a:latin typeface="黑体" panose="02010609060101010101" pitchFamily="49" charset="-122"/>
                <a:ea typeface="黑体" panose="02010609060101010101" pitchFamily="49" charset="-122"/>
              </a:rPr>
              <a:t>（股东权益）</a:t>
            </a:r>
            <a:endParaRPr lang="zh-CN" altLang="en-US" sz="2400" b="1">
              <a:solidFill>
                <a:srgbClr val="000000"/>
              </a:solidFill>
              <a:latin typeface="黑体" panose="02010609060101010101" pitchFamily="49" charset="-122"/>
              <a:ea typeface="黑体" panose="02010609060101010101" pitchFamily="49" charset="-122"/>
            </a:endParaRPr>
          </a:p>
        </p:txBody>
      </p:sp>
      <p:sp>
        <p:nvSpPr>
          <p:cNvPr id="38916" name="Line 7"/>
          <p:cNvSpPr>
            <a:spLocks noChangeShapeType="1"/>
          </p:cNvSpPr>
          <p:nvPr/>
        </p:nvSpPr>
        <p:spPr bwMode="auto">
          <a:xfrm>
            <a:off x="2392363" y="4117975"/>
            <a:ext cx="722312" cy="20638"/>
          </a:xfrm>
          <a:prstGeom prst="line">
            <a:avLst/>
          </a:prstGeom>
          <a:noFill/>
          <a:ln w="9525">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38917" name="Line 8"/>
          <p:cNvSpPr>
            <a:spLocks noChangeShapeType="1"/>
          </p:cNvSpPr>
          <p:nvPr/>
        </p:nvSpPr>
        <p:spPr bwMode="auto">
          <a:xfrm flipH="1">
            <a:off x="3114675" y="1530350"/>
            <a:ext cx="14288" cy="4535488"/>
          </a:xfrm>
          <a:prstGeom prst="line">
            <a:avLst/>
          </a:prstGeom>
          <a:noFill/>
          <a:ln w="9525">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38918" name="Text Box 9"/>
          <p:cNvSpPr txBox="1">
            <a:spLocks noChangeArrowheads="1"/>
          </p:cNvSpPr>
          <p:nvPr/>
        </p:nvSpPr>
        <p:spPr bwMode="auto">
          <a:xfrm>
            <a:off x="3727450" y="1306513"/>
            <a:ext cx="2921000" cy="461962"/>
          </a:xfrm>
          <a:prstGeom prst="rect">
            <a:avLst/>
          </a:prstGeom>
          <a:solidFill>
            <a:schemeClr val="accent2"/>
          </a:solidFill>
          <a:ln w="9525">
            <a:solidFill>
              <a:srgbClr val="000000"/>
            </a:solidFill>
            <a:miter lim="800000"/>
          </a:ln>
        </p:spPr>
        <p:txBody>
          <a:bodyPr>
            <a:spAutoFit/>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9pPr>
          </a:lstStyle>
          <a:p>
            <a:pPr eaLnBrk="1" hangingPunct="1">
              <a:spcBef>
                <a:spcPct val="50000"/>
              </a:spcBef>
              <a:buClrTx/>
              <a:buSzTx/>
              <a:buFontTx/>
              <a:buNone/>
            </a:pPr>
            <a:r>
              <a:rPr lang="zh-CN" altLang="en-US" sz="2400" b="1">
                <a:solidFill>
                  <a:srgbClr val="000000"/>
                </a:solidFill>
                <a:latin typeface="黑体" panose="02010609060101010101" pitchFamily="49" charset="-122"/>
                <a:ea typeface="黑体" panose="02010609060101010101" pitchFamily="49" charset="-122"/>
              </a:rPr>
              <a:t> 实收资本（股本）</a:t>
            </a:r>
            <a:endParaRPr lang="zh-CN" altLang="en-US" sz="2400" b="1">
              <a:solidFill>
                <a:srgbClr val="000000"/>
              </a:solidFill>
              <a:latin typeface="黑体" panose="02010609060101010101" pitchFamily="49" charset="-122"/>
              <a:ea typeface="黑体" panose="02010609060101010101" pitchFamily="49" charset="-122"/>
            </a:endParaRPr>
          </a:p>
        </p:txBody>
      </p:sp>
      <p:sp>
        <p:nvSpPr>
          <p:cNvPr id="38919" name="Line 10"/>
          <p:cNvSpPr>
            <a:spLocks noChangeShapeType="1"/>
          </p:cNvSpPr>
          <p:nvPr/>
        </p:nvSpPr>
        <p:spPr bwMode="auto">
          <a:xfrm>
            <a:off x="3114675" y="3267075"/>
            <a:ext cx="490538" cy="0"/>
          </a:xfrm>
          <a:prstGeom prst="line">
            <a:avLst/>
          </a:prstGeom>
          <a:noFill/>
          <a:ln w="9525">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38920" name="Text Box 11"/>
          <p:cNvSpPr txBox="1">
            <a:spLocks noChangeArrowheads="1"/>
          </p:cNvSpPr>
          <p:nvPr/>
        </p:nvSpPr>
        <p:spPr bwMode="auto">
          <a:xfrm>
            <a:off x="6191250" y="5221288"/>
            <a:ext cx="1830388" cy="466725"/>
          </a:xfrm>
          <a:prstGeom prst="rect">
            <a:avLst/>
          </a:prstGeom>
          <a:solidFill>
            <a:srgbClr val="CCFF66"/>
          </a:solidFill>
          <a:ln w="9525">
            <a:solidFill>
              <a:srgbClr val="000000"/>
            </a:solidFill>
            <a:miter lim="800000"/>
          </a:ln>
        </p:spPr>
        <p:txBody>
          <a:bodyPr>
            <a:spAutoFit/>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9pPr>
          </a:lstStyle>
          <a:p>
            <a:pPr eaLnBrk="1" hangingPunct="1">
              <a:spcBef>
                <a:spcPct val="50000"/>
              </a:spcBef>
              <a:buClrTx/>
              <a:buSzTx/>
              <a:buFontTx/>
              <a:buNone/>
            </a:pPr>
            <a:r>
              <a:rPr lang="zh-CN" altLang="en-US" sz="2400" b="1">
                <a:solidFill>
                  <a:srgbClr val="000000"/>
                </a:solidFill>
                <a:latin typeface="黑体" panose="02010609060101010101" pitchFamily="49" charset="-122"/>
                <a:ea typeface="黑体" panose="02010609060101010101" pitchFamily="49" charset="-122"/>
              </a:rPr>
              <a:t> 留存收益</a:t>
            </a:r>
            <a:endParaRPr lang="zh-CN" altLang="en-US" sz="2400" b="1">
              <a:solidFill>
                <a:srgbClr val="000000"/>
              </a:solidFill>
              <a:latin typeface="黑体" panose="02010609060101010101" pitchFamily="49" charset="-122"/>
              <a:ea typeface="黑体" panose="02010609060101010101" pitchFamily="49" charset="-122"/>
            </a:endParaRPr>
          </a:p>
        </p:txBody>
      </p:sp>
      <p:sp>
        <p:nvSpPr>
          <p:cNvPr id="38921" name="Text Box 13"/>
          <p:cNvSpPr txBox="1">
            <a:spLocks noChangeArrowheads="1"/>
          </p:cNvSpPr>
          <p:nvPr/>
        </p:nvSpPr>
        <p:spPr bwMode="auto">
          <a:xfrm>
            <a:off x="3673475" y="3049588"/>
            <a:ext cx="1781175" cy="466725"/>
          </a:xfrm>
          <a:prstGeom prst="rect">
            <a:avLst/>
          </a:prstGeom>
          <a:solidFill>
            <a:schemeClr val="accent2"/>
          </a:solidFill>
          <a:ln w="9525">
            <a:solidFill>
              <a:srgbClr val="000000"/>
            </a:solidFill>
            <a:miter lim="800000"/>
          </a:ln>
        </p:spPr>
        <p:txBody>
          <a:bodyPr>
            <a:spAutoFit/>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9pPr>
          </a:lstStyle>
          <a:p>
            <a:pPr eaLnBrk="1" hangingPunct="1">
              <a:spcBef>
                <a:spcPct val="50000"/>
              </a:spcBef>
              <a:buClrTx/>
              <a:buSzTx/>
              <a:buFontTx/>
              <a:buNone/>
            </a:pPr>
            <a:r>
              <a:rPr lang="zh-CN" altLang="en-US" sz="2400" b="1">
                <a:solidFill>
                  <a:srgbClr val="000000"/>
                </a:solidFill>
                <a:latin typeface="黑体" panose="02010609060101010101" pitchFamily="49" charset="-122"/>
                <a:ea typeface="黑体" panose="02010609060101010101" pitchFamily="49" charset="-122"/>
              </a:rPr>
              <a:t> 资本公积</a:t>
            </a:r>
            <a:endParaRPr lang="zh-CN" altLang="en-US" sz="2400" b="1">
              <a:solidFill>
                <a:srgbClr val="000000"/>
              </a:solidFill>
              <a:latin typeface="黑体" panose="02010609060101010101" pitchFamily="49" charset="-122"/>
              <a:ea typeface="黑体" panose="02010609060101010101" pitchFamily="49" charset="-122"/>
            </a:endParaRPr>
          </a:p>
        </p:txBody>
      </p:sp>
      <p:sp>
        <p:nvSpPr>
          <p:cNvPr id="38922" name="Line 14"/>
          <p:cNvSpPr>
            <a:spLocks noChangeShapeType="1"/>
          </p:cNvSpPr>
          <p:nvPr/>
        </p:nvSpPr>
        <p:spPr bwMode="auto">
          <a:xfrm>
            <a:off x="3128963" y="4122738"/>
            <a:ext cx="598487" cy="3175"/>
          </a:xfrm>
          <a:prstGeom prst="line">
            <a:avLst/>
          </a:prstGeom>
          <a:noFill/>
          <a:ln w="9525">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38923" name="Line 15"/>
          <p:cNvSpPr>
            <a:spLocks noChangeShapeType="1"/>
          </p:cNvSpPr>
          <p:nvPr/>
        </p:nvSpPr>
        <p:spPr bwMode="auto">
          <a:xfrm>
            <a:off x="3114675" y="6042025"/>
            <a:ext cx="490538" cy="0"/>
          </a:xfrm>
          <a:prstGeom prst="line">
            <a:avLst/>
          </a:prstGeom>
          <a:noFill/>
          <a:ln w="9525">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38924" name="Text Box 16"/>
          <p:cNvSpPr txBox="1">
            <a:spLocks noChangeArrowheads="1"/>
          </p:cNvSpPr>
          <p:nvPr/>
        </p:nvSpPr>
        <p:spPr bwMode="auto">
          <a:xfrm>
            <a:off x="3738563" y="4778375"/>
            <a:ext cx="1830387" cy="466725"/>
          </a:xfrm>
          <a:prstGeom prst="rect">
            <a:avLst/>
          </a:prstGeom>
          <a:solidFill>
            <a:srgbClr val="00FF00"/>
          </a:solidFill>
          <a:ln w="9525">
            <a:solidFill>
              <a:srgbClr val="000000"/>
            </a:solidFill>
            <a:miter lim="800000"/>
          </a:ln>
          <a:effectLst>
            <a:outerShdw dist="107763" dir="2700000" algn="ctr" rotWithShape="0">
              <a:schemeClr val="bg2">
                <a:alpha val="50000"/>
              </a:schemeClr>
            </a:outerShdw>
          </a:effectLst>
        </p:spPr>
        <p:txBody>
          <a:bodyPr>
            <a:spAutoFit/>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9pPr>
          </a:lstStyle>
          <a:p>
            <a:pPr eaLnBrk="1" hangingPunct="1">
              <a:spcBef>
                <a:spcPct val="50000"/>
              </a:spcBef>
              <a:buClrTx/>
              <a:buSzTx/>
              <a:buFontTx/>
              <a:buNone/>
            </a:pPr>
            <a:r>
              <a:rPr lang="zh-CN" altLang="en-US" sz="2400" b="1">
                <a:solidFill>
                  <a:srgbClr val="000000"/>
                </a:solidFill>
                <a:latin typeface="黑体" panose="02010609060101010101" pitchFamily="49" charset="-122"/>
                <a:ea typeface="黑体" panose="02010609060101010101" pitchFamily="49" charset="-122"/>
              </a:rPr>
              <a:t>盈余公积</a:t>
            </a:r>
            <a:endParaRPr lang="zh-CN" altLang="en-US" sz="2400" b="1">
              <a:solidFill>
                <a:srgbClr val="000000"/>
              </a:solidFill>
              <a:latin typeface="黑体" panose="02010609060101010101" pitchFamily="49" charset="-122"/>
              <a:ea typeface="黑体" panose="02010609060101010101" pitchFamily="49" charset="-122"/>
            </a:endParaRPr>
          </a:p>
        </p:txBody>
      </p:sp>
      <p:sp>
        <p:nvSpPr>
          <p:cNvPr id="38925" name="Text Box 17"/>
          <p:cNvSpPr txBox="1">
            <a:spLocks noChangeArrowheads="1"/>
          </p:cNvSpPr>
          <p:nvPr/>
        </p:nvSpPr>
        <p:spPr bwMode="auto">
          <a:xfrm>
            <a:off x="3744913" y="5808663"/>
            <a:ext cx="1830387" cy="466725"/>
          </a:xfrm>
          <a:prstGeom prst="rect">
            <a:avLst/>
          </a:prstGeom>
          <a:solidFill>
            <a:srgbClr val="00FF00"/>
          </a:solidFill>
          <a:ln w="9525">
            <a:solidFill>
              <a:srgbClr val="000000"/>
            </a:solidFill>
            <a:miter lim="800000"/>
          </a:ln>
          <a:effectLst>
            <a:outerShdw dist="107763" dir="2700000" algn="ctr" rotWithShape="0">
              <a:schemeClr val="bg2">
                <a:alpha val="50000"/>
              </a:schemeClr>
            </a:outerShdw>
          </a:effectLst>
        </p:spPr>
        <p:txBody>
          <a:bodyPr>
            <a:spAutoFit/>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9pPr>
          </a:lstStyle>
          <a:p>
            <a:pPr eaLnBrk="1" hangingPunct="1">
              <a:spcBef>
                <a:spcPct val="50000"/>
              </a:spcBef>
              <a:buClrTx/>
              <a:buSzTx/>
              <a:buFontTx/>
              <a:buNone/>
            </a:pPr>
            <a:r>
              <a:rPr lang="zh-CN" altLang="en-US" sz="2400" b="1">
                <a:solidFill>
                  <a:srgbClr val="000000"/>
                </a:solidFill>
                <a:latin typeface="黑体" panose="02010609060101010101" pitchFamily="49" charset="-122"/>
                <a:ea typeface="黑体" panose="02010609060101010101" pitchFamily="49" charset="-122"/>
              </a:rPr>
              <a:t>未分配利润</a:t>
            </a:r>
            <a:endParaRPr lang="zh-CN" altLang="en-US" sz="2400" b="1">
              <a:solidFill>
                <a:srgbClr val="000000"/>
              </a:solidFill>
              <a:latin typeface="黑体" panose="02010609060101010101" pitchFamily="49" charset="-122"/>
              <a:ea typeface="黑体" panose="02010609060101010101" pitchFamily="49" charset="-122"/>
            </a:endParaRPr>
          </a:p>
        </p:txBody>
      </p:sp>
      <p:sp>
        <p:nvSpPr>
          <p:cNvPr id="38926" name="Line 20"/>
          <p:cNvSpPr>
            <a:spLocks noChangeShapeType="1"/>
          </p:cNvSpPr>
          <p:nvPr/>
        </p:nvSpPr>
        <p:spPr bwMode="auto">
          <a:xfrm flipV="1">
            <a:off x="3094038" y="5003800"/>
            <a:ext cx="587375" cy="12700"/>
          </a:xfrm>
          <a:prstGeom prst="line">
            <a:avLst/>
          </a:prstGeom>
          <a:noFill/>
          <a:ln w="9525">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38927" name="Line 10"/>
          <p:cNvSpPr>
            <a:spLocks noChangeShapeType="1"/>
          </p:cNvSpPr>
          <p:nvPr/>
        </p:nvSpPr>
        <p:spPr bwMode="auto">
          <a:xfrm>
            <a:off x="3128963" y="2395538"/>
            <a:ext cx="490537" cy="0"/>
          </a:xfrm>
          <a:prstGeom prst="line">
            <a:avLst/>
          </a:prstGeom>
          <a:noFill/>
          <a:ln w="9525">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38928" name="Text Box 11"/>
          <p:cNvSpPr txBox="1">
            <a:spLocks noChangeArrowheads="1"/>
          </p:cNvSpPr>
          <p:nvPr/>
        </p:nvSpPr>
        <p:spPr bwMode="auto">
          <a:xfrm>
            <a:off x="3738563" y="3851275"/>
            <a:ext cx="2392362" cy="461963"/>
          </a:xfrm>
          <a:prstGeom prst="rect">
            <a:avLst/>
          </a:prstGeom>
          <a:solidFill>
            <a:srgbClr val="FFFF99"/>
          </a:solidFill>
          <a:ln w="57150">
            <a:solidFill>
              <a:srgbClr val="FF0000"/>
            </a:solidFill>
            <a:miter lim="800000"/>
          </a:ln>
        </p:spPr>
        <p:txBody>
          <a:bodyPr>
            <a:spAutoFit/>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9pPr>
          </a:lstStyle>
          <a:p>
            <a:pPr eaLnBrk="1" hangingPunct="1">
              <a:spcBef>
                <a:spcPct val="50000"/>
              </a:spcBef>
              <a:buClrTx/>
              <a:buSzTx/>
              <a:buFontTx/>
              <a:buNone/>
            </a:pPr>
            <a:r>
              <a:rPr lang="zh-CN" altLang="en-US" sz="2400" b="1">
                <a:solidFill>
                  <a:srgbClr val="000000"/>
                </a:solidFill>
                <a:latin typeface="黑体" panose="02010609060101010101" pitchFamily="49" charset="-122"/>
                <a:ea typeface="黑体" panose="02010609060101010101" pitchFamily="49" charset="-122"/>
              </a:rPr>
              <a:t> 其他综合收益</a:t>
            </a:r>
            <a:endParaRPr lang="zh-CN" altLang="en-US" sz="2400" b="1">
              <a:solidFill>
                <a:srgbClr val="000000"/>
              </a:solidFill>
              <a:latin typeface="黑体" panose="02010609060101010101" pitchFamily="49" charset="-122"/>
              <a:ea typeface="黑体" panose="02010609060101010101" pitchFamily="49" charset="-122"/>
            </a:endParaRPr>
          </a:p>
        </p:txBody>
      </p:sp>
      <p:sp>
        <p:nvSpPr>
          <p:cNvPr id="38929" name="Line 10"/>
          <p:cNvSpPr>
            <a:spLocks noChangeShapeType="1"/>
          </p:cNvSpPr>
          <p:nvPr/>
        </p:nvSpPr>
        <p:spPr bwMode="auto">
          <a:xfrm>
            <a:off x="3128963" y="1530350"/>
            <a:ext cx="490537" cy="0"/>
          </a:xfrm>
          <a:prstGeom prst="line">
            <a:avLst/>
          </a:prstGeom>
          <a:noFill/>
          <a:ln w="9525">
            <a:solidFill>
              <a:srgbClr val="000000"/>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38930" name="Text Box 9"/>
          <p:cNvSpPr txBox="1">
            <a:spLocks noChangeArrowheads="1"/>
          </p:cNvSpPr>
          <p:nvPr/>
        </p:nvSpPr>
        <p:spPr bwMode="auto">
          <a:xfrm>
            <a:off x="3681413" y="2127250"/>
            <a:ext cx="2384425" cy="461963"/>
          </a:xfrm>
          <a:prstGeom prst="rect">
            <a:avLst/>
          </a:prstGeom>
          <a:solidFill>
            <a:schemeClr val="accent2"/>
          </a:solidFill>
          <a:ln w="57150">
            <a:solidFill>
              <a:srgbClr val="FF0000"/>
            </a:solidFill>
            <a:miter lim="800000"/>
          </a:ln>
        </p:spPr>
        <p:txBody>
          <a:bodyPr>
            <a:spAutoFit/>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itchFamily="2" charset="-122"/>
              </a:defRPr>
            </a:lvl9pPr>
          </a:lstStyle>
          <a:p>
            <a:pPr eaLnBrk="1" hangingPunct="1">
              <a:spcBef>
                <a:spcPct val="50000"/>
              </a:spcBef>
              <a:buClrTx/>
              <a:buSzTx/>
              <a:buFontTx/>
              <a:buNone/>
            </a:pPr>
            <a:r>
              <a:rPr lang="zh-CN" altLang="en-US" sz="2400" b="1">
                <a:solidFill>
                  <a:srgbClr val="000000"/>
                </a:solidFill>
                <a:latin typeface="黑体" panose="02010609060101010101" pitchFamily="49" charset="-122"/>
                <a:ea typeface="黑体" panose="02010609060101010101" pitchFamily="49" charset="-122"/>
              </a:rPr>
              <a:t> 其他权益工具</a:t>
            </a:r>
            <a:endParaRPr lang="zh-CN" altLang="en-US" sz="2400" b="1">
              <a:solidFill>
                <a:srgbClr val="000000"/>
              </a:solidFill>
              <a:latin typeface="黑体" panose="02010609060101010101" pitchFamily="49" charset="-122"/>
              <a:ea typeface="黑体" panose="02010609060101010101" pitchFamily="49" charset="-122"/>
            </a:endParaRPr>
          </a:p>
        </p:txBody>
      </p:sp>
      <p:sp>
        <p:nvSpPr>
          <p:cNvPr id="38931" name="右大括号 1"/>
          <p:cNvSpPr/>
          <p:nvPr/>
        </p:nvSpPr>
        <p:spPr bwMode="auto">
          <a:xfrm>
            <a:off x="5754688" y="4841875"/>
            <a:ext cx="287337" cy="1223963"/>
          </a:xfrm>
          <a:prstGeom prst="rightBrace">
            <a:avLst>
              <a:gd name="adj1" fmla="val 29443"/>
              <a:gd name="adj2" fmla="val 50000"/>
            </a:avLst>
          </a:prstGeom>
          <a:noFill/>
          <a:ln w="9525" algn="ctr">
            <a:solidFill>
              <a:schemeClr val="tx2"/>
            </a:solidFill>
            <a:miter lim="800000"/>
          </a:ln>
          <a:extLst>
            <a:ext uri="{909E8E84-426E-40DD-AFC4-6F175D3DCCD1}">
              <a14:hiddenFill xmlns:a14="http://schemas.microsoft.com/office/drawing/2010/main">
                <a:solidFill>
                  <a:srgbClr val="FFFFFF"/>
                </a:solidFill>
              </a14:hiddenFill>
            </a:ext>
          </a:extLst>
        </p:spPr>
        <p:txBody>
          <a:bodyPr wrap="none"/>
          <a:lstStyle>
            <a:lvl1pPr>
              <a:defRPr kumimoji="1" sz="2400">
                <a:solidFill>
                  <a:schemeClr val="tx1"/>
                </a:solidFill>
                <a:latin typeface="Times New Roman" panose="02020603050405020304" pitchFamily="18" charset="0"/>
                <a:ea typeface="宋体" pitchFamily="2" charset="-122"/>
              </a:defRPr>
            </a:lvl1pPr>
            <a:lvl2pPr marL="742950" indent="-285750">
              <a:defRPr kumimoji="1" sz="2400">
                <a:solidFill>
                  <a:schemeClr val="tx1"/>
                </a:solidFill>
                <a:latin typeface="Times New Roman" panose="02020603050405020304" pitchFamily="18" charset="0"/>
                <a:ea typeface="宋体" pitchFamily="2" charset="-122"/>
              </a:defRPr>
            </a:lvl2pPr>
            <a:lvl3pPr marL="1143000" indent="-228600">
              <a:defRPr kumimoji="1" sz="2400">
                <a:solidFill>
                  <a:schemeClr val="tx1"/>
                </a:solidFill>
                <a:latin typeface="Times New Roman" panose="02020603050405020304" pitchFamily="18" charset="0"/>
                <a:ea typeface="宋体" pitchFamily="2" charset="-122"/>
              </a:defRPr>
            </a:lvl3pPr>
            <a:lvl4pPr marL="1600200" indent="-228600">
              <a:defRPr kumimoji="1" sz="2400">
                <a:solidFill>
                  <a:schemeClr val="tx1"/>
                </a:solidFill>
                <a:latin typeface="Times New Roman" panose="02020603050405020304" pitchFamily="18" charset="0"/>
                <a:ea typeface="宋体" pitchFamily="2" charset="-122"/>
              </a:defRPr>
            </a:lvl4pPr>
            <a:lvl5pPr marL="2057400" indent="-228600">
              <a:defRPr kumimoji="1"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9pPr>
          </a:lstStyle>
          <a:p>
            <a:pPr eaLnBrk="1" hangingPunct="1"/>
            <a:endParaRPr lang="zh-CN" altLang="en-US"/>
          </a:p>
        </p:txBody>
      </p:sp>
      <p:sp>
        <p:nvSpPr>
          <p:cNvPr id="38932" name="矩形 2"/>
          <p:cNvSpPr>
            <a:spLocks noChangeArrowheads="1"/>
          </p:cNvSpPr>
          <p:nvPr/>
        </p:nvSpPr>
        <p:spPr bwMode="auto">
          <a:xfrm>
            <a:off x="5726113" y="3070225"/>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itchFamily="2" charset="-122"/>
              </a:defRPr>
            </a:lvl1pPr>
            <a:lvl2pPr marL="742950" indent="-285750">
              <a:defRPr kumimoji="1" sz="2400">
                <a:solidFill>
                  <a:schemeClr val="tx1"/>
                </a:solidFill>
                <a:latin typeface="Times New Roman" panose="02020603050405020304" pitchFamily="18" charset="0"/>
                <a:ea typeface="宋体" pitchFamily="2" charset="-122"/>
              </a:defRPr>
            </a:lvl2pPr>
            <a:lvl3pPr marL="1143000" indent="-228600">
              <a:defRPr kumimoji="1" sz="2400">
                <a:solidFill>
                  <a:schemeClr val="tx1"/>
                </a:solidFill>
                <a:latin typeface="Times New Roman" panose="02020603050405020304" pitchFamily="18" charset="0"/>
                <a:ea typeface="宋体" pitchFamily="2" charset="-122"/>
              </a:defRPr>
            </a:lvl3pPr>
            <a:lvl4pPr marL="1600200" indent="-228600">
              <a:defRPr kumimoji="1" sz="2400">
                <a:solidFill>
                  <a:schemeClr val="tx1"/>
                </a:solidFill>
                <a:latin typeface="Times New Roman" panose="02020603050405020304" pitchFamily="18" charset="0"/>
                <a:ea typeface="宋体" pitchFamily="2" charset="-122"/>
              </a:defRPr>
            </a:lvl4pPr>
            <a:lvl5pPr marL="2057400" indent="-228600">
              <a:defRPr kumimoji="1"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9pPr>
          </a:lstStyle>
          <a:p>
            <a:r>
              <a:rPr lang="zh-CN" altLang="en-US" sz="1800" b="1">
                <a:solidFill>
                  <a:srgbClr val="000000"/>
                </a:solidFill>
              </a:rPr>
              <a:t>包括：</a:t>
            </a:r>
            <a:r>
              <a:rPr lang="en-US" altLang="zh-CN" sz="1800" b="1">
                <a:solidFill>
                  <a:srgbClr val="000000"/>
                </a:solidFill>
              </a:rPr>
              <a:t>1</a:t>
            </a:r>
            <a:r>
              <a:rPr lang="zh-CN" altLang="en-US" sz="1800" b="1">
                <a:solidFill>
                  <a:srgbClr val="000000"/>
                </a:solidFill>
              </a:rPr>
              <a:t>资本溢价或股本溢价；</a:t>
            </a:r>
            <a:r>
              <a:rPr lang="en-US" altLang="zh-CN" sz="1800" b="1">
                <a:solidFill>
                  <a:srgbClr val="000000"/>
                </a:solidFill>
              </a:rPr>
              <a:t>2</a:t>
            </a:r>
            <a:r>
              <a:rPr lang="zh-CN" altLang="en-US" sz="1800" b="1">
                <a:solidFill>
                  <a:srgbClr val="000000"/>
                </a:solidFill>
              </a:rPr>
              <a:t>其他资本公积（</a:t>
            </a:r>
            <a:r>
              <a:rPr lang="zh-CN" altLang="en-US" sz="1800" b="1">
                <a:solidFill>
                  <a:srgbClr val="0000FF"/>
                </a:solidFill>
              </a:rPr>
              <a:t>不要求</a:t>
            </a:r>
            <a:r>
              <a:rPr lang="zh-CN" altLang="en-US" sz="1800" b="1">
                <a:solidFill>
                  <a:srgbClr val="000000"/>
                </a:solidFill>
              </a:rPr>
              <a:t>）</a:t>
            </a:r>
            <a:endParaRPr lang="zh-CN" altLang="en-US" sz="1800" b="1">
              <a:solidFill>
                <a:srgbClr val="000000"/>
              </a:solidFill>
            </a:endParaRPr>
          </a:p>
        </p:txBody>
      </p:sp>
      <p:sp>
        <p:nvSpPr>
          <p:cNvPr id="38933" name="矩形 3"/>
          <p:cNvSpPr>
            <a:spLocks noChangeArrowheads="1"/>
          </p:cNvSpPr>
          <p:nvPr/>
        </p:nvSpPr>
        <p:spPr bwMode="auto">
          <a:xfrm>
            <a:off x="6383338" y="2174875"/>
            <a:ext cx="40338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itchFamily="2" charset="-122"/>
              </a:defRPr>
            </a:lvl1pPr>
            <a:lvl2pPr marL="742950" indent="-285750">
              <a:defRPr kumimoji="1" sz="2400">
                <a:solidFill>
                  <a:schemeClr val="tx1"/>
                </a:solidFill>
                <a:latin typeface="Times New Roman" panose="02020603050405020304" pitchFamily="18" charset="0"/>
                <a:ea typeface="宋体" pitchFamily="2" charset="-122"/>
              </a:defRPr>
            </a:lvl2pPr>
            <a:lvl3pPr marL="1143000" indent="-228600">
              <a:defRPr kumimoji="1" sz="2400">
                <a:solidFill>
                  <a:schemeClr val="tx1"/>
                </a:solidFill>
                <a:latin typeface="Times New Roman" panose="02020603050405020304" pitchFamily="18" charset="0"/>
                <a:ea typeface="宋体" pitchFamily="2" charset="-122"/>
              </a:defRPr>
            </a:lvl3pPr>
            <a:lvl4pPr marL="1600200" indent="-228600">
              <a:defRPr kumimoji="1" sz="2400">
                <a:solidFill>
                  <a:schemeClr val="tx1"/>
                </a:solidFill>
                <a:latin typeface="Times New Roman" panose="02020603050405020304" pitchFamily="18" charset="0"/>
                <a:ea typeface="宋体" pitchFamily="2" charset="-122"/>
              </a:defRPr>
            </a:lvl4pPr>
            <a:lvl5pPr marL="2057400" indent="-228600">
              <a:defRPr kumimoji="1"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9pPr>
          </a:lstStyle>
          <a:p>
            <a:r>
              <a:rPr lang="zh-CN" altLang="en-US" sz="1800" b="1">
                <a:solidFill>
                  <a:srgbClr val="000000"/>
                </a:solidFill>
              </a:rPr>
              <a:t>例如：永续债和优先股（</a:t>
            </a:r>
            <a:r>
              <a:rPr lang="zh-CN" altLang="en-US" sz="1800" b="1">
                <a:solidFill>
                  <a:srgbClr val="0000FF"/>
                </a:solidFill>
              </a:rPr>
              <a:t>不要求</a:t>
            </a:r>
            <a:r>
              <a:rPr lang="zh-CN" altLang="en-US" sz="1800" b="1">
                <a:solidFill>
                  <a:srgbClr val="000000"/>
                </a:solidFill>
              </a:rPr>
              <a:t>）</a:t>
            </a:r>
            <a:endParaRPr lang="zh-CN" altLang="en-US" sz="1800" b="1">
              <a:solidFill>
                <a:srgbClr val="000000"/>
              </a:solidFill>
            </a:endParaRPr>
          </a:p>
        </p:txBody>
      </p:sp>
      <p:sp>
        <p:nvSpPr>
          <p:cNvPr id="38934" name="矩形 4"/>
          <p:cNvSpPr>
            <a:spLocks noChangeArrowheads="1"/>
          </p:cNvSpPr>
          <p:nvPr/>
        </p:nvSpPr>
        <p:spPr bwMode="auto">
          <a:xfrm>
            <a:off x="6119813" y="3851275"/>
            <a:ext cx="54435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itchFamily="2" charset="-122"/>
              </a:defRPr>
            </a:lvl1pPr>
            <a:lvl2pPr marL="742950" indent="-285750">
              <a:defRPr kumimoji="1" sz="2400">
                <a:solidFill>
                  <a:schemeClr val="tx1"/>
                </a:solidFill>
                <a:latin typeface="Times New Roman" panose="02020603050405020304" pitchFamily="18" charset="0"/>
                <a:ea typeface="宋体" pitchFamily="2" charset="-122"/>
              </a:defRPr>
            </a:lvl2pPr>
            <a:lvl3pPr marL="1143000" indent="-228600">
              <a:defRPr kumimoji="1" sz="2400">
                <a:solidFill>
                  <a:schemeClr val="tx1"/>
                </a:solidFill>
                <a:latin typeface="Times New Roman" panose="02020603050405020304" pitchFamily="18" charset="0"/>
                <a:ea typeface="宋体" pitchFamily="2" charset="-122"/>
              </a:defRPr>
            </a:lvl3pPr>
            <a:lvl4pPr marL="1600200" indent="-228600">
              <a:defRPr kumimoji="1" sz="2400">
                <a:solidFill>
                  <a:schemeClr val="tx1"/>
                </a:solidFill>
                <a:latin typeface="Times New Roman" panose="02020603050405020304" pitchFamily="18" charset="0"/>
                <a:ea typeface="宋体" pitchFamily="2" charset="-122"/>
              </a:defRPr>
            </a:lvl4pPr>
            <a:lvl5pPr marL="2057400" indent="-228600">
              <a:defRPr kumimoji="1"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9pPr>
          </a:lstStyle>
          <a:p>
            <a:r>
              <a:rPr lang="zh-CN" altLang="en-US" b="1">
                <a:solidFill>
                  <a:srgbClr val="000000"/>
                </a:solidFill>
              </a:rPr>
              <a:t>（</a:t>
            </a:r>
            <a:r>
              <a:rPr lang="en-US" altLang="zh-CN" b="1">
                <a:solidFill>
                  <a:srgbClr val="000000"/>
                </a:solidFill>
              </a:rPr>
              <a:t>other comprehensive income</a:t>
            </a:r>
            <a:r>
              <a:rPr lang="zh-CN" altLang="en-US" b="1">
                <a:solidFill>
                  <a:srgbClr val="000000"/>
                </a:solidFill>
              </a:rPr>
              <a:t>，</a:t>
            </a:r>
            <a:r>
              <a:rPr lang="en-US" altLang="zh-CN" b="1">
                <a:solidFill>
                  <a:srgbClr val="000000"/>
                </a:solidFill>
              </a:rPr>
              <a:t>OCI</a:t>
            </a:r>
            <a:r>
              <a:rPr lang="zh-CN" altLang="en-US" b="1">
                <a:solidFill>
                  <a:srgbClr val="000000"/>
                </a:solidFill>
              </a:rPr>
              <a:t>）</a:t>
            </a:r>
            <a:endParaRPr lang="zh-CN" altLang="en-US" b="1">
              <a:solidFill>
                <a:srgbClr val="000000"/>
              </a:solidFill>
            </a:endParaRPr>
          </a:p>
        </p:txBody>
      </p:sp>
      <p:sp>
        <p:nvSpPr>
          <p:cNvPr id="38935" name="文本框 5"/>
          <p:cNvSpPr txBox="1">
            <a:spLocks noChangeArrowheads="1"/>
          </p:cNvSpPr>
          <p:nvPr/>
        </p:nvSpPr>
        <p:spPr bwMode="auto">
          <a:xfrm>
            <a:off x="3067050" y="6353175"/>
            <a:ext cx="20177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itchFamily="2" charset="-122"/>
              </a:defRPr>
            </a:lvl1pPr>
            <a:lvl2pPr marL="742950" indent="-285750">
              <a:defRPr kumimoji="1" sz="2400">
                <a:solidFill>
                  <a:schemeClr val="tx1"/>
                </a:solidFill>
                <a:latin typeface="Times New Roman" panose="02020603050405020304" pitchFamily="18" charset="0"/>
                <a:ea typeface="宋体" pitchFamily="2" charset="-122"/>
              </a:defRPr>
            </a:lvl2pPr>
            <a:lvl3pPr marL="1143000" indent="-228600">
              <a:defRPr kumimoji="1" sz="2400">
                <a:solidFill>
                  <a:schemeClr val="tx1"/>
                </a:solidFill>
                <a:latin typeface="Times New Roman" panose="02020603050405020304" pitchFamily="18" charset="0"/>
                <a:ea typeface="宋体" pitchFamily="2" charset="-122"/>
              </a:defRPr>
            </a:lvl3pPr>
            <a:lvl4pPr marL="1600200" indent="-228600">
              <a:defRPr kumimoji="1" sz="2400">
                <a:solidFill>
                  <a:schemeClr val="tx1"/>
                </a:solidFill>
                <a:latin typeface="Times New Roman" panose="02020603050405020304" pitchFamily="18" charset="0"/>
                <a:ea typeface="宋体" pitchFamily="2" charset="-122"/>
              </a:defRPr>
            </a:lvl4pPr>
            <a:lvl5pPr marL="2057400" indent="-228600">
              <a:defRPr kumimoji="1"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9pPr>
          </a:lstStyle>
          <a:p>
            <a:r>
              <a:rPr lang="en-US" altLang="zh-CN" b="1">
                <a:solidFill>
                  <a:srgbClr val="000000"/>
                </a:solidFill>
              </a:rPr>
              <a:t>……</a:t>
            </a:r>
            <a:endParaRPr lang="zh-CN" altLang="en-US" b="1">
              <a:solidFill>
                <a:srgbClr val="00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showMasterSp="0">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1981200" y="115888"/>
            <a:ext cx="8153400" cy="563562"/>
          </a:xfrm>
        </p:spPr>
        <p:txBody>
          <a:bodyPr/>
          <a:lstStyle/>
          <a:p>
            <a:pPr eaLnBrk="1" hangingPunct="1"/>
            <a:r>
              <a:rPr lang="zh-CN" altLang="en-US">
                <a:solidFill>
                  <a:srgbClr val="990033"/>
                </a:solidFill>
                <a:latin typeface="华文行楷" panose="02010800040101010101" pitchFamily="2" charset="-122"/>
              </a:rPr>
              <a:t>其他债权投资核算概要</a:t>
            </a:r>
            <a:endParaRPr lang="zh-CN" altLang="en-US">
              <a:solidFill>
                <a:srgbClr val="990033"/>
              </a:solidFill>
              <a:latin typeface="华文行楷" panose="02010800040101010101" pitchFamily="2" charset="-122"/>
            </a:endParaRPr>
          </a:p>
        </p:txBody>
      </p:sp>
      <p:sp>
        <p:nvSpPr>
          <p:cNvPr id="355371" name="Text Box 43"/>
          <p:cNvSpPr txBox="1">
            <a:spLocks noChangeArrowheads="1"/>
          </p:cNvSpPr>
          <p:nvPr/>
        </p:nvSpPr>
        <p:spPr bwMode="auto">
          <a:xfrm>
            <a:off x="681038" y="598488"/>
            <a:ext cx="1511300" cy="457200"/>
          </a:xfrm>
          <a:prstGeom prst="rect">
            <a:avLst/>
          </a:prstGeom>
          <a:noFill/>
          <a:ln>
            <a:noFill/>
          </a:ln>
          <a:effectLst>
            <a:prstShdw prst="shdw17" dist="17961" dir="2700000">
              <a:schemeClr val="accent1">
                <a:gamma/>
                <a:shade val="60000"/>
                <a:invGamma/>
              </a:schemeClr>
            </a:prstShdw>
          </a:effec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初始计量</a:t>
            </a: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355375" name="Text Box 47"/>
          <p:cNvSpPr txBox="1">
            <a:spLocks noChangeArrowheads="1"/>
          </p:cNvSpPr>
          <p:nvPr/>
        </p:nvSpPr>
        <p:spPr bwMode="auto">
          <a:xfrm>
            <a:off x="4500563" y="658813"/>
            <a:ext cx="1511300" cy="457200"/>
          </a:xfrm>
          <a:prstGeom prst="rect">
            <a:avLst/>
          </a:prstGeom>
          <a:noFill/>
          <a:ln>
            <a:noFill/>
          </a:ln>
          <a:effectLst>
            <a:prstShdw prst="shdw17" dist="17961" dir="2700000">
              <a:schemeClr val="accent1">
                <a:gamma/>
                <a:shade val="60000"/>
                <a:invGamma/>
              </a:schemeClr>
            </a:prstShdw>
          </a:effec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后续计量</a:t>
            </a: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355487" name="Text Box 159"/>
          <p:cNvSpPr txBox="1">
            <a:spLocks noChangeArrowheads="1"/>
          </p:cNvSpPr>
          <p:nvPr/>
        </p:nvSpPr>
        <p:spPr bwMode="auto">
          <a:xfrm>
            <a:off x="9302750" y="623888"/>
            <a:ext cx="1511300" cy="457200"/>
          </a:xfrm>
          <a:prstGeom prst="rect">
            <a:avLst/>
          </a:prstGeom>
          <a:noFill/>
          <a:ln>
            <a:noFill/>
          </a:ln>
          <a:effectLst>
            <a:prstShdw prst="shdw17" dist="17961" dir="2700000">
              <a:schemeClr val="accent1">
                <a:gamma/>
                <a:shade val="60000"/>
                <a:invGamma/>
              </a:schemeClr>
            </a:prstShdw>
          </a:effec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终止计量</a:t>
            </a: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355531" name="Line 203"/>
          <p:cNvSpPr>
            <a:spLocks noChangeShapeType="1"/>
          </p:cNvSpPr>
          <p:nvPr/>
        </p:nvSpPr>
        <p:spPr bwMode="auto">
          <a:xfrm flipV="1">
            <a:off x="1233488" y="1581150"/>
            <a:ext cx="9039225" cy="26988"/>
          </a:xfrm>
          <a:prstGeom prst="line">
            <a:avLst/>
          </a:prstGeom>
          <a:noFill/>
          <a:ln w="57150">
            <a:solidFill>
              <a:schemeClr val="tx1"/>
            </a:solidFill>
            <a:miter lim="800000"/>
          </a:ln>
          <a:effectLst>
            <a:prstShdw prst="shdw17" dist="17961" dir="2700000">
              <a:schemeClr val="tx1">
                <a:gamma/>
                <a:shade val="60000"/>
                <a:invGamma/>
              </a:schemeClr>
            </a:prstShdw>
          </a:effec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355532" name="Line 204"/>
          <p:cNvSpPr>
            <a:spLocks noChangeShapeType="1"/>
          </p:cNvSpPr>
          <p:nvPr/>
        </p:nvSpPr>
        <p:spPr bwMode="auto">
          <a:xfrm>
            <a:off x="1231900" y="1247775"/>
            <a:ext cx="0" cy="360363"/>
          </a:xfrm>
          <a:prstGeom prst="line">
            <a:avLst/>
          </a:prstGeom>
          <a:noFill/>
          <a:ln w="57150">
            <a:solidFill>
              <a:schemeClr val="tx1"/>
            </a:solidFill>
            <a:miter lim="800000"/>
          </a:ln>
          <a:effectLst>
            <a:prstShdw prst="shdw17" dist="17961" dir="2700000">
              <a:schemeClr val="tx1">
                <a:gamma/>
                <a:shade val="60000"/>
                <a:invGamma/>
              </a:schemeClr>
            </a:prstShdw>
          </a:effec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355533" name="Line 205"/>
          <p:cNvSpPr>
            <a:spLocks noChangeShapeType="1"/>
          </p:cNvSpPr>
          <p:nvPr/>
        </p:nvSpPr>
        <p:spPr bwMode="auto">
          <a:xfrm>
            <a:off x="10272713" y="1220788"/>
            <a:ext cx="0" cy="360362"/>
          </a:xfrm>
          <a:prstGeom prst="line">
            <a:avLst/>
          </a:prstGeom>
          <a:noFill/>
          <a:ln w="57150">
            <a:solidFill>
              <a:schemeClr val="tx1"/>
            </a:solidFill>
            <a:miter lim="800000"/>
          </a:ln>
          <a:effectLst>
            <a:prstShdw prst="shdw17" dist="17961" dir="2700000">
              <a:schemeClr val="tx1">
                <a:gamma/>
                <a:shade val="60000"/>
                <a:invGamma/>
              </a:schemeClr>
            </a:prstShdw>
          </a:effec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355534" name="Line 206"/>
          <p:cNvSpPr>
            <a:spLocks noChangeShapeType="1"/>
          </p:cNvSpPr>
          <p:nvPr/>
        </p:nvSpPr>
        <p:spPr bwMode="auto">
          <a:xfrm>
            <a:off x="4256088" y="1247775"/>
            <a:ext cx="0" cy="360363"/>
          </a:xfrm>
          <a:prstGeom prst="line">
            <a:avLst/>
          </a:prstGeom>
          <a:noFill/>
          <a:ln w="57150">
            <a:solidFill>
              <a:schemeClr val="tx1"/>
            </a:solidFill>
            <a:miter lim="800000"/>
          </a:ln>
          <a:effectLst>
            <a:prstShdw prst="shdw17" dist="17961" dir="2700000">
              <a:schemeClr val="tx1">
                <a:gamma/>
                <a:shade val="60000"/>
                <a:invGamma/>
              </a:schemeClr>
            </a:prstShdw>
          </a:effec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355535" name="Rectangle 207"/>
          <p:cNvSpPr>
            <a:spLocks noChangeArrowheads="1"/>
          </p:cNvSpPr>
          <p:nvPr/>
        </p:nvSpPr>
        <p:spPr bwMode="auto">
          <a:xfrm>
            <a:off x="800100" y="1679575"/>
            <a:ext cx="950913" cy="396875"/>
          </a:xfrm>
          <a:prstGeom prst="rect">
            <a:avLst/>
          </a:prstGeom>
          <a:noFill/>
          <a:ln>
            <a:noFill/>
          </a:ln>
          <a:effectLst>
            <a:prstShdw prst="shdw17" dist="17961" dir="2700000">
              <a:schemeClr val="accent1">
                <a:gamma/>
                <a:shade val="60000"/>
                <a:invGamma/>
              </a:schemeClr>
            </a:prstShdw>
          </a:effec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取得日</a:t>
            </a:r>
            <a:endPar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p:txBody>
      </p:sp>
      <p:sp>
        <p:nvSpPr>
          <p:cNvPr id="355536" name="Rectangle 208"/>
          <p:cNvSpPr>
            <a:spLocks noChangeArrowheads="1"/>
          </p:cNvSpPr>
          <p:nvPr/>
        </p:nvSpPr>
        <p:spPr bwMode="auto">
          <a:xfrm>
            <a:off x="3738563" y="1679575"/>
            <a:ext cx="950912" cy="396875"/>
          </a:xfrm>
          <a:prstGeom prst="rect">
            <a:avLst/>
          </a:prstGeom>
          <a:noFill/>
          <a:ln>
            <a:noFill/>
          </a:ln>
          <a:effectLst>
            <a:prstShdw prst="shdw17" dist="17961" dir="2700000">
              <a:schemeClr val="accent1">
                <a:gamma/>
                <a:shade val="60000"/>
                <a:invGamma/>
              </a:schemeClr>
            </a:prstShdw>
          </a:effec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记息日</a:t>
            </a:r>
            <a:endPar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p:txBody>
      </p:sp>
      <p:sp>
        <p:nvSpPr>
          <p:cNvPr id="355537" name="Rectangle 209"/>
          <p:cNvSpPr>
            <a:spLocks noChangeArrowheads="1"/>
          </p:cNvSpPr>
          <p:nvPr/>
        </p:nvSpPr>
        <p:spPr bwMode="auto">
          <a:xfrm>
            <a:off x="9350375" y="1662113"/>
            <a:ext cx="950913" cy="396875"/>
          </a:xfrm>
          <a:prstGeom prst="rect">
            <a:avLst/>
          </a:prstGeom>
          <a:noFill/>
          <a:ln>
            <a:noFill/>
          </a:ln>
          <a:effectLst>
            <a:prstShdw prst="shdw17" dist="17961" dir="2700000">
              <a:schemeClr val="accent1">
                <a:gamma/>
                <a:shade val="60000"/>
                <a:invGamma/>
              </a:schemeClr>
            </a:prstShdw>
          </a:effec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出售日</a:t>
            </a:r>
            <a:endPar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p:txBody>
      </p:sp>
      <p:sp>
        <p:nvSpPr>
          <p:cNvPr id="69645" name="Line 37"/>
          <p:cNvSpPr>
            <a:spLocks noChangeShapeType="1"/>
          </p:cNvSpPr>
          <p:nvPr/>
        </p:nvSpPr>
        <p:spPr bwMode="auto">
          <a:xfrm flipV="1">
            <a:off x="681038" y="3113088"/>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9646" name="Line 38"/>
          <p:cNvSpPr>
            <a:spLocks noChangeShapeType="1"/>
          </p:cNvSpPr>
          <p:nvPr/>
        </p:nvSpPr>
        <p:spPr bwMode="auto">
          <a:xfrm>
            <a:off x="1689100" y="3114675"/>
            <a:ext cx="0" cy="503238"/>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9647" name="Rectangle 15"/>
          <p:cNvSpPr>
            <a:spLocks noChangeArrowheads="1"/>
          </p:cNvSpPr>
          <p:nvPr/>
        </p:nvSpPr>
        <p:spPr bwMode="auto">
          <a:xfrm>
            <a:off x="715963" y="2370138"/>
            <a:ext cx="2043112" cy="677862"/>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其他债权投资</a:t>
            </a:r>
            <a:endPar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a:t>
            </a:r>
            <a:r>
              <a:rPr kumimoji="1" lang="zh-CN" altLang="en-US"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成本</a:t>
            </a:r>
            <a:r>
              <a:rPr kumimoji="1" lang="zh-CN" altLang="en-US" sz="1800" b="1" i="0" u="none" strike="noStrike" kern="1200" cap="none" spc="0" normalizeH="0" baseline="0" noProof="0">
                <a:ln>
                  <a:noFill/>
                </a:ln>
                <a:solidFill>
                  <a:srgbClr val="7F7F7F"/>
                </a:solidFill>
                <a:effectLst/>
                <a:uLnTx/>
                <a:uFillTx/>
                <a:latin typeface="Times New Roman" panose="02020603050405020304" pitchFamily="18" charset="0"/>
                <a:ea typeface="黑体" panose="02010609060101010101" pitchFamily="49" charset="-122"/>
                <a:cs typeface="+mn-cs"/>
              </a:rPr>
              <a:t>（即面值）</a:t>
            </a:r>
            <a:endParaRPr kumimoji="1" lang="zh-CN" altLang="en-US" sz="1800" b="1" i="0" u="none" strike="noStrike" kern="1200" cap="none" spc="0" normalizeH="0" baseline="0" noProof="0">
              <a:ln>
                <a:noFill/>
              </a:ln>
              <a:solidFill>
                <a:srgbClr val="7F7F7F"/>
              </a:solidFill>
              <a:effectLst/>
              <a:uLnTx/>
              <a:uFillTx/>
              <a:latin typeface="Times New Roman" panose="02020603050405020304" pitchFamily="18" charset="0"/>
              <a:ea typeface="黑体" panose="02010609060101010101" pitchFamily="49" charset="-122"/>
              <a:cs typeface="+mn-cs"/>
            </a:endParaRPr>
          </a:p>
        </p:txBody>
      </p:sp>
      <p:sp>
        <p:nvSpPr>
          <p:cNvPr id="69648" name="Line 37"/>
          <p:cNvSpPr>
            <a:spLocks noChangeShapeType="1"/>
          </p:cNvSpPr>
          <p:nvPr/>
        </p:nvSpPr>
        <p:spPr bwMode="auto">
          <a:xfrm flipV="1">
            <a:off x="682625" y="4551363"/>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9649" name="Line 38"/>
          <p:cNvSpPr>
            <a:spLocks noChangeShapeType="1"/>
          </p:cNvSpPr>
          <p:nvPr/>
        </p:nvSpPr>
        <p:spPr bwMode="auto">
          <a:xfrm>
            <a:off x="1690688" y="4552950"/>
            <a:ext cx="0" cy="503238"/>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9650" name="Rectangle 15"/>
          <p:cNvSpPr>
            <a:spLocks noChangeArrowheads="1"/>
          </p:cNvSpPr>
          <p:nvPr/>
        </p:nvSpPr>
        <p:spPr bwMode="auto">
          <a:xfrm>
            <a:off x="871538" y="3808413"/>
            <a:ext cx="1733550" cy="676275"/>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其他债权投资</a:t>
            </a:r>
            <a:endPar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a:t>
            </a:r>
            <a:r>
              <a:rPr kumimoji="1" lang="zh-CN" altLang="en-US"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利息调整</a:t>
            </a:r>
            <a:endParaRPr kumimoji="1" lang="zh-CN" altLang="en-US"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69651" name="Line 37"/>
          <p:cNvSpPr>
            <a:spLocks noChangeShapeType="1"/>
          </p:cNvSpPr>
          <p:nvPr/>
        </p:nvSpPr>
        <p:spPr bwMode="auto">
          <a:xfrm flipV="1">
            <a:off x="831850" y="5638800"/>
            <a:ext cx="1655763"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9652" name="Rectangle 15"/>
          <p:cNvSpPr>
            <a:spLocks noChangeArrowheads="1"/>
          </p:cNvSpPr>
          <p:nvPr/>
        </p:nvSpPr>
        <p:spPr bwMode="auto">
          <a:xfrm>
            <a:off x="976313" y="5133975"/>
            <a:ext cx="1409700" cy="457200"/>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银行存款</a:t>
            </a:r>
            <a:endPar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p:txBody>
      </p:sp>
      <p:sp>
        <p:nvSpPr>
          <p:cNvPr id="197" name="Line 217"/>
          <p:cNvSpPr>
            <a:spLocks noChangeShapeType="1"/>
          </p:cNvSpPr>
          <p:nvPr/>
        </p:nvSpPr>
        <p:spPr bwMode="auto">
          <a:xfrm>
            <a:off x="1695450" y="5638800"/>
            <a:ext cx="0" cy="503238"/>
          </a:xfrm>
          <a:prstGeom prst="line">
            <a:avLst/>
          </a:prstGeom>
          <a:noFill/>
          <a:ln w="9525">
            <a:solidFill>
              <a:schemeClr val="tx1"/>
            </a:solidFill>
            <a:miter lim="800000"/>
          </a:ln>
          <a:effectLst>
            <a:prstShdw prst="shdw17" dist="17961" dir="2700000">
              <a:schemeClr val="tx1">
                <a:gamma/>
                <a:shade val="60000"/>
                <a:invGamma/>
              </a:schemeClr>
            </a:prstShdw>
          </a:effec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9654" name="Rectangle 34"/>
          <p:cNvSpPr>
            <a:spLocks noChangeArrowheads="1"/>
          </p:cNvSpPr>
          <p:nvPr/>
        </p:nvSpPr>
        <p:spPr bwMode="auto">
          <a:xfrm>
            <a:off x="823913" y="4624388"/>
            <a:ext cx="6477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8</a:t>
            </a:r>
            <a:r>
              <a:rPr kumimoji="0"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万</a:t>
            </a:r>
            <a:endParaRPr kumimoji="0" lang="zh-CN"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69655" name="Rectangle 34"/>
          <p:cNvSpPr>
            <a:spLocks noChangeArrowheads="1"/>
          </p:cNvSpPr>
          <p:nvPr/>
        </p:nvSpPr>
        <p:spPr bwMode="auto">
          <a:xfrm>
            <a:off x="609600" y="3186113"/>
            <a:ext cx="9556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100</a:t>
            </a:r>
            <a:r>
              <a:rPr kumimoji="0"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万</a:t>
            </a:r>
            <a:endParaRPr kumimoji="0" lang="zh-CN"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69656" name="Rectangle 34"/>
          <p:cNvSpPr>
            <a:spLocks noChangeArrowheads="1"/>
          </p:cNvSpPr>
          <p:nvPr/>
        </p:nvSpPr>
        <p:spPr bwMode="auto">
          <a:xfrm>
            <a:off x="1639888" y="5638800"/>
            <a:ext cx="9572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108</a:t>
            </a:r>
            <a:r>
              <a:rPr kumimoji="0"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万</a:t>
            </a:r>
            <a:endParaRPr kumimoji="0" lang="zh-CN"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69657" name="Line 37"/>
          <p:cNvSpPr>
            <a:spLocks noChangeShapeType="1"/>
          </p:cNvSpPr>
          <p:nvPr/>
        </p:nvSpPr>
        <p:spPr bwMode="auto">
          <a:xfrm>
            <a:off x="3168650" y="2974975"/>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9658" name="Line 38"/>
          <p:cNvSpPr>
            <a:spLocks noChangeShapeType="1"/>
          </p:cNvSpPr>
          <p:nvPr/>
        </p:nvSpPr>
        <p:spPr bwMode="auto">
          <a:xfrm flipH="1">
            <a:off x="4248150" y="2976563"/>
            <a:ext cx="1588" cy="503237"/>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9659" name="Rectangle 15"/>
          <p:cNvSpPr>
            <a:spLocks noChangeArrowheads="1"/>
          </p:cNvSpPr>
          <p:nvPr/>
        </p:nvSpPr>
        <p:spPr bwMode="auto">
          <a:xfrm>
            <a:off x="3416300" y="2397125"/>
            <a:ext cx="1587500" cy="520700"/>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defRPr/>
            </a:pP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应收利息</a:t>
            </a:r>
            <a:endPar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p:txBody>
      </p:sp>
      <p:sp>
        <p:nvSpPr>
          <p:cNvPr id="69660" name="Line 37"/>
          <p:cNvSpPr>
            <a:spLocks noChangeShapeType="1"/>
          </p:cNvSpPr>
          <p:nvPr/>
        </p:nvSpPr>
        <p:spPr bwMode="auto">
          <a:xfrm>
            <a:off x="3240088" y="4197350"/>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9661" name="Line 38"/>
          <p:cNvSpPr>
            <a:spLocks noChangeShapeType="1"/>
          </p:cNvSpPr>
          <p:nvPr/>
        </p:nvSpPr>
        <p:spPr bwMode="auto">
          <a:xfrm flipH="1">
            <a:off x="4319588" y="4198938"/>
            <a:ext cx="1587" cy="503237"/>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9662" name="Rectangle 15"/>
          <p:cNvSpPr>
            <a:spLocks noChangeArrowheads="1"/>
          </p:cNvSpPr>
          <p:nvPr/>
        </p:nvSpPr>
        <p:spPr bwMode="auto">
          <a:xfrm>
            <a:off x="3514725" y="3763963"/>
            <a:ext cx="1422400" cy="423862"/>
          </a:xfrm>
          <a:prstGeom prst="rect">
            <a:avLst/>
          </a:prstGeom>
          <a:solidFill>
            <a:srgbClr val="FF99FF"/>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9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投资收益</a:t>
            </a:r>
            <a:endParaRPr kumimoji="1" lang="zh-CN" altLang="en-US" sz="20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cxnSp>
        <p:nvCxnSpPr>
          <p:cNvPr id="13" name="直接连接符 12"/>
          <p:cNvCxnSpPr>
            <a:stCxn id="69666" idx="3"/>
            <a:endCxn id="69666" idx="3"/>
          </p:cNvCxnSpPr>
          <p:nvPr/>
        </p:nvCxnSpPr>
        <p:spPr bwMode="auto">
          <a:xfrm>
            <a:off x="4968875" y="4427538"/>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69664" name="Rectangle 34"/>
          <p:cNvSpPr>
            <a:spLocks noChangeArrowheads="1"/>
          </p:cNvSpPr>
          <p:nvPr/>
        </p:nvSpPr>
        <p:spPr bwMode="auto">
          <a:xfrm>
            <a:off x="3529013" y="3046413"/>
            <a:ext cx="8016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10</a:t>
            </a: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万</a:t>
            </a:r>
            <a:endParaRPr kumimoji="0" lang="zh-CN" altLang="zh-CN"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p:txBody>
      </p:sp>
      <p:grpSp>
        <p:nvGrpSpPr>
          <p:cNvPr id="3" name="组合 2"/>
          <p:cNvGrpSpPr/>
          <p:nvPr/>
        </p:nvGrpSpPr>
        <p:grpSpPr bwMode="auto">
          <a:xfrm>
            <a:off x="7945438" y="3617913"/>
            <a:ext cx="2078037" cy="2730500"/>
            <a:chOff x="7943850" y="3355975"/>
            <a:chExt cx="2078038" cy="2730500"/>
          </a:xfrm>
        </p:grpSpPr>
        <p:sp>
          <p:nvSpPr>
            <p:cNvPr id="69704" name="Line 37"/>
            <p:cNvSpPr>
              <a:spLocks noChangeShapeType="1"/>
            </p:cNvSpPr>
            <p:nvPr/>
          </p:nvSpPr>
          <p:spPr bwMode="auto">
            <a:xfrm flipV="1">
              <a:off x="7943850" y="4098925"/>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9705" name="Line 38"/>
            <p:cNvSpPr>
              <a:spLocks noChangeShapeType="1"/>
            </p:cNvSpPr>
            <p:nvPr/>
          </p:nvSpPr>
          <p:spPr bwMode="auto">
            <a:xfrm>
              <a:off x="8951913" y="4100513"/>
              <a:ext cx="0" cy="503237"/>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9706" name="Rectangle 34"/>
            <p:cNvSpPr>
              <a:spLocks noChangeArrowheads="1"/>
            </p:cNvSpPr>
            <p:nvPr/>
          </p:nvSpPr>
          <p:spPr bwMode="auto">
            <a:xfrm>
              <a:off x="8974138" y="4159250"/>
              <a:ext cx="955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100</a:t>
              </a:r>
              <a:r>
                <a:rPr kumimoji="0"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万</a:t>
              </a:r>
              <a:endParaRPr kumimoji="0" lang="zh-CN"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9707" name="Rectangle 15"/>
            <p:cNvSpPr>
              <a:spLocks noChangeArrowheads="1"/>
            </p:cNvSpPr>
            <p:nvPr/>
          </p:nvSpPr>
          <p:spPr bwMode="auto">
            <a:xfrm>
              <a:off x="7978775" y="3355975"/>
              <a:ext cx="2043113" cy="677863"/>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其他债权投资</a:t>
              </a:r>
              <a:endPar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defRPr/>
              </a:pPr>
              <a:r>
                <a:rPr kumimoji="1" lang="en-US" altLang="zh-CN"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a:t>
              </a:r>
              <a:r>
                <a:rPr kumimoji="1" lang="zh-CN" altLang="en-US"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成本</a:t>
              </a:r>
              <a:r>
                <a:rPr kumimoji="1" lang="zh-CN" altLang="en-US" sz="1800" b="1" i="0" u="none" strike="noStrike" kern="1200" cap="none" spc="0" normalizeH="0" baseline="0" noProof="0">
                  <a:ln>
                    <a:noFill/>
                  </a:ln>
                  <a:solidFill>
                    <a:srgbClr val="7F7F7F"/>
                  </a:solidFill>
                  <a:effectLst/>
                  <a:uLnTx/>
                  <a:uFillTx/>
                  <a:latin typeface="Times New Roman" panose="02020603050405020304" pitchFamily="18" charset="0"/>
                  <a:ea typeface="黑体" panose="02010609060101010101" pitchFamily="49" charset="-122"/>
                  <a:cs typeface="+mn-cs"/>
                </a:rPr>
                <a:t>（即面值）</a:t>
              </a:r>
              <a:endParaRPr kumimoji="1" lang="zh-CN" altLang="en-US" sz="1800" b="1" i="0" u="none" strike="noStrike" kern="1200" cap="none" spc="0" normalizeH="0" baseline="0" noProof="0">
                <a:ln>
                  <a:noFill/>
                </a:ln>
                <a:solidFill>
                  <a:srgbClr val="7F7F7F"/>
                </a:solidFill>
                <a:effectLst/>
                <a:uLnTx/>
                <a:uFillTx/>
                <a:latin typeface="Times New Roman" panose="02020603050405020304" pitchFamily="18" charset="0"/>
                <a:ea typeface="黑体" panose="02010609060101010101" pitchFamily="49" charset="-122"/>
                <a:cs typeface="+mn-cs"/>
              </a:endParaRPr>
            </a:p>
          </p:txBody>
        </p:sp>
        <p:sp>
          <p:nvSpPr>
            <p:cNvPr id="69708" name="Line 37"/>
            <p:cNvSpPr>
              <a:spLocks noChangeShapeType="1"/>
            </p:cNvSpPr>
            <p:nvPr/>
          </p:nvSpPr>
          <p:spPr bwMode="auto">
            <a:xfrm flipV="1">
              <a:off x="7967663" y="5575300"/>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9709" name="Line 38"/>
            <p:cNvSpPr>
              <a:spLocks noChangeShapeType="1"/>
            </p:cNvSpPr>
            <p:nvPr/>
          </p:nvSpPr>
          <p:spPr bwMode="auto">
            <a:xfrm>
              <a:off x="8975725" y="5576888"/>
              <a:ext cx="0" cy="503237"/>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9710" name="Rectangle 15"/>
            <p:cNvSpPr>
              <a:spLocks noChangeArrowheads="1"/>
            </p:cNvSpPr>
            <p:nvPr/>
          </p:nvSpPr>
          <p:spPr bwMode="auto">
            <a:xfrm>
              <a:off x="8158163" y="4832350"/>
              <a:ext cx="1733550" cy="677863"/>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其他债权投资</a:t>
              </a:r>
              <a:endPar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a:t>
              </a:r>
              <a:r>
                <a:rPr kumimoji="1" lang="zh-CN" altLang="en-US"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利息调整</a:t>
              </a:r>
              <a:endParaRPr kumimoji="1" lang="zh-CN" altLang="en-US"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69711" name="Rectangle 34"/>
            <p:cNvSpPr>
              <a:spLocks noChangeArrowheads="1"/>
            </p:cNvSpPr>
            <p:nvPr/>
          </p:nvSpPr>
          <p:spPr bwMode="auto">
            <a:xfrm>
              <a:off x="8974138" y="5624513"/>
              <a:ext cx="6477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7</a:t>
              </a:r>
              <a:r>
                <a:rPr kumimoji="0"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万</a:t>
              </a:r>
              <a:endParaRPr kumimoji="0" lang="zh-CN"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grpSp>
      <p:sp>
        <p:nvSpPr>
          <p:cNvPr id="69666" name="Rectangle 34"/>
          <p:cNvSpPr>
            <a:spLocks noChangeArrowheads="1"/>
          </p:cNvSpPr>
          <p:nvPr/>
        </p:nvSpPr>
        <p:spPr bwMode="auto">
          <a:xfrm>
            <a:off x="4319588" y="4195763"/>
            <a:ext cx="6492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9</a:t>
            </a: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万</a:t>
            </a:r>
            <a:endParaRPr kumimoji="0" lang="zh-CN" altLang="zh-CN"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p:txBody>
      </p:sp>
      <p:grpSp>
        <p:nvGrpSpPr>
          <p:cNvPr id="2" name="组合 1"/>
          <p:cNvGrpSpPr/>
          <p:nvPr/>
        </p:nvGrpSpPr>
        <p:grpSpPr bwMode="auto">
          <a:xfrm>
            <a:off x="10169525" y="2189163"/>
            <a:ext cx="1757363" cy="1008062"/>
            <a:chOff x="7912100" y="2251075"/>
            <a:chExt cx="1757363" cy="1008063"/>
          </a:xfrm>
        </p:grpSpPr>
        <p:sp>
          <p:nvSpPr>
            <p:cNvPr id="69700" name="Line 37"/>
            <p:cNvSpPr>
              <a:spLocks noChangeShapeType="1"/>
            </p:cNvSpPr>
            <p:nvPr/>
          </p:nvSpPr>
          <p:spPr bwMode="auto">
            <a:xfrm flipV="1">
              <a:off x="8013700" y="2755900"/>
              <a:ext cx="1655763"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9701" name="Rectangle 15"/>
            <p:cNvSpPr>
              <a:spLocks noChangeArrowheads="1"/>
            </p:cNvSpPr>
            <p:nvPr/>
          </p:nvSpPr>
          <p:spPr bwMode="auto">
            <a:xfrm>
              <a:off x="8158163" y="2251075"/>
              <a:ext cx="1409700" cy="457200"/>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银行存款</a:t>
              </a:r>
              <a:endPar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p:txBody>
        </p:sp>
        <p:sp>
          <p:nvSpPr>
            <p:cNvPr id="355545" name="Line 217"/>
            <p:cNvSpPr>
              <a:spLocks noChangeShapeType="1"/>
            </p:cNvSpPr>
            <p:nvPr/>
          </p:nvSpPr>
          <p:spPr bwMode="auto">
            <a:xfrm>
              <a:off x="8877300" y="2755901"/>
              <a:ext cx="0" cy="503237"/>
            </a:xfrm>
            <a:prstGeom prst="line">
              <a:avLst/>
            </a:prstGeom>
            <a:noFill/>
            <a:ln w="9525">
              <a:solidFill>
                <a:schemeClr val="tx1"/>
              </a:solidFill>
              <a:miter lim="800000"/>
            </a:ln>
            <a:effectLst>
              <a:prstShdw prst="shdw17" dist="17961" dir="2700000">
                <a:schemeClr val="tx1">
                  <a:gamma/>
                  <a:shade val="60000"/>
                  <a:invGamma/>
                </a:schemeClr>
              </a:prstShdw>
            </a:effec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9703" name="Rectangle 34"/>
            <p:cNvSpPr>
              <a:spLocks noChangeArrowheads="1"/>
            </p:cNvSpPr>
            <p:nvPr/>
          </p:nvSpPr>
          <p:spPr bwMode="auto">
            <a:xfrm>
              <a:off x="7912100" y="2757488"/>
              <a:ext cx="9382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110</a:t>
              </a:r>
              <a:r>
                <a:rPr kumimoji="0"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万</a:t>
              </a:r>
              <a:endParaRPr kumimoji="0" lang="zh-CN"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grpSp>
      <p:sp>
        <p:nvSpPr>
          <p:cNvPr id="214" name="Line 205"/>
          <p:cNvSpPr>
            <a:spLocks noChangeShapeType="1"/>
          </p:cNvSpPr>
          <p:nvPr/>
        </p:nvSpPr>
        <p:spPr bwMode="auto">
          <a:xfrm>
            <a:off x="6456363" y="1220788"/>
            <a:ext cx="0" cy="360362"/>
          </a:xfrm>
          <a:prstGeom prst="line">
            <a:avLst/>
          </a:prstGeom>
          <a:noFill/>
          <a:ln w="57150">
            <a:solidFill>
              <a:schemeClr val="tx1"/>
            </a:solidFill>
            <a:miter lim="800000"/>
          </a:ln>
          <a:effectLst>
            <a:prstShdw prst="shdw17" dist="17961" dir="2700000">
              <a:schemeClr val="tx1">
                <a:gamma/>
                <a:shade val="60000"/>
                <a:invGamma/>
              </a:schemeClr>
            </a:prstShdw>
          </a:effec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215" name="Rectangle 208"/>
          <p:cNvSpPr>
            <a:spLocks noChangeArrowheads="1"/>
          </p:cNvSpPr>
          <p:nvPr/>
        </p:nvSpPr>
        <p:spPr bwMode="auto">
          <a:xfrm>
            <a:off x="5976938" y="1716088"/>
            <a:ext cx="958850" cy="400050"/>
          </a:xfrm>
          <a:prstGeom prst="rect">
            <a:avLst/>
          </a:prstGeom>
          <a:noFill/>
          <a:ln>
            <a:noFill/>
          </a:ln>
          <a:effectLst>
            <a:prstShdw prst="shdw17" dist="17961" dir="2700000">
              <a:schemeClr val="accent1">
                <a:gamma/>
                <a:shade val="60000"/>
                <a:invGamma/>
              </a:schemeClr>
            </a:prstShdw>
          </a:effec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报表日</a:t>
            </a:r>
            <a:endPar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p:txBody>
      </p:sp>
      <p:sp>
        <p:nvSpPr>
          <p:cNvPr id="69670" name="Line 37"/>
          <p:cNvSpPr>
            <a:spLocks noChangeShapeType="1"/>
          </p:cNvSpPr>
          <p:nvPr/>
        </p:nvSpPr>
        <p:spPr bwMode="auto">
          <a:xfrm flipV="1">
            <a:off x="5502275" y="2971800"/>
            <a:ext cx="2232025" cy="23813"/>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9671" name="Line 38"/>
          <p:cNvSpPr>
            <a:spLocks noChangeShapeType="1"/>
          </p:cNvSpPr>
          <p:nvPr/>
        </p:nvSpPr>
        <p:spPr bwMode="auto">
          <a:xfrm flipH="1">
            <a:off x="6726238" y="2971800"/>
            <a:ext cx="1587" cy="503238"/>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9672" name="Rectangle 34"/>
          <p:cNvSpPr>
            <a:spLocks noChangeArrowheads="1"/>
          </p:cNvSpPr>
          <p:nvPr/>
        </p:nvSpPr>
        <p:spPr bwMode="auto">
          <a:xfrm>
            <a:off x="5648325" y="3043238"/>
            <a:ext cx="6477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2</a:t>
            </a:r>
            <a:r>
              <a:rPr kumimoji="0"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万</a:t>
            </a:r>
            <a:endParaRPr kumimoji="0" lang="zh-CN"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69673" name="Rectangle 15"/>
          <p:cNvSpPr>
            <a:spLocks noChangeArrowheads="1"/>
          </p:cNvSpPr>
          <p:nvPr/>
        </p:nvSpPr>
        <p:spPr bwMode="auto">
          <a:xfrm>
            <a:off x="5711825" y="2298700"/>
            <a:ext cx="1809750" cy="619125"/>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90000"/>
              </a:lnSpc>
              <a:spcBef>
                <a:spcPct val="0"/>
              </a:spcBef>
              <a:spcAft>
                <a:spcPct val="0"/>
              </a:spcAft>
              <a:buClrTx/>
              <a:buSzTx/>
              <a:buFontTx/>
              <a:buNone/>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其他债权投资</a:t>
            </a:r>
            <a:endPar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a:p>
            <a:pPr marL="0" marR="0" lvl="0" indent="0" algn="ctr" defTabSz="914400" rtl="0" eaLnBrk="1" fontAlgn="base" latinLnBrk="0" hangingPunct="1">
              <a:lnSpc>
                <a:spcPct val="90000"/>
              </a:lnSpc>
              <a:spcBef>
                <a:spcPct val="0"/>
              </a:spcBef>
              <a:spcAft>
                <a:spcPct val="0"/>
              </a:spcAft>
              <a:buClrTx/>
              <a:buSzTx/>
              <a:buFontTx/>
              <a:buNone/>
              <a:defRPr/>
            </a:pPr>
            <a:r>
              <a:rPr kumimoji="1" lang="en-US" altLang="zh-CN"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a:t>
            </a:r>
            <a:r>
              <a:rPr kumimoji="1" lang="zh-CN" altLang="en-US"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公允价值变动</a:t>
            </a:r>
            <a:endParaRPr kumimoji="1" lang="zh-CN" altLang="en-US"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69674" name="Line 37"/>
          <p:cNvSpPr>
            <a:spLocks noChangeShapeType="1"/>
          </p:cNvSpPr>
          <p:nvPr/>
        </p:nvSpPr>
        <p:spPr bwMode="auto">
          <a:xfrm flipV="1">
            <a:off x="5657850" y="4095750"/>
            <a:ext cx="1868488" cy="1905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9675" name="Line 38"/>
          <p:cNvSpPr>
            <a:spLocks noChangeShapeType="1"/>
          </p:cNvSpPr>
          <p:nvPr/>
        </p:nvSpPr>
        <p:spPr bwMode="auto">
          <a:xfrm>
            <a:off x="6662738" y="4092575"/>
            <a:ext cx="7937" cy="433388"/>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9676" name="Rectangle 15"/>
          <p:cNvSpPr>
            <a:spLocks noChangeArrowheads="1"/>
          </p:cNvSpPr>
          <p:nvPr/>
        </p:nvSpPr>
        <p:spPr bwMode="auto">
          <a:xfrm>
            <a:off x="5756275" y="3667125"/>
            <a:ext cx="1733550" cy="369888"/>
          </a:xfrm>
          <a:prstGeom prst="rect">
            <a:avLst/>
          </a:prstGeom>
          <a:solidFill>
            <a:srgbClr val="00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90000"/>
              </a:lnSpc>
              <a:spcBef>
                <a:spcPct val="0"/>
              </a:spcBef>
              <a:spcAft>
                <a:spcPct val="0"/>
              </a:spcAft>
              <a:buClrTx/>
              <a:buSzTx/>
              <a:buFontTx/>
              <a:buNone/>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其他综合收益</a:t>
            </a:r>
            <a:endParaRPr kumimoji="1" lang="zh-CN" altLang="en-US"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69677" name="Rectangle 34"/>
          <p:cNvSpPr>
            <a:spLocks noChangeArrowheads="1"/>
          </p:cNvSpPr>
          <p:nvPr/>
        </p:nvSpPr>
        <p:spPr bwMode="auto">
          <a:xfrm>
            <a:off x="6807200" y="4068763"/>
            <a:ext cx="6477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2</a:t>
            </a:r>
            <a:r>
              <a:rPr kumimoji="0"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万</a:t>
            </a:r>
            <a:endParaRPr kumimoji="0" lang="zh-CN"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69678" name="Line 37"/>
          <p:cNvSpPr>
            <a:spLocks noChangeShapeType="1"/>
          </p:cNvSpPr>
          <p:nvPr/>
        </p:nvSpPr>
        <p:spPr bwMode="auto">
          <a:xfrm flipV="1">
            <a:off x="3300413" y="5749925"/>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9679" name="Line 38"/>
          <p:cNvSpPr>
            <a:spLocks noChangeShapeType="1"/>
          </p:cNvSpPr>
          <p:nvPr/>
        </p:nvSpPr>
        <p:spPr bwMode="auto">
          <a:xfrm>
            <a:off x="4308475" y="5751513"/>
            <a:ext cx="0" cy="503237"/>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9680" name="Rectangle 15"/>
          <p:cNvSpPr>
            <a:spLocks noChangeArrowheads="1"/>
          </p:cNvSpPr>
          <p:nvPr/>
        </p:nvSpPr>
        <p:spPr bwMode="auto">
          <a:xfrm>
            <a:off x="3490913" y="5006975"/>
            <a:ext cx="1733550" cy="677863"/>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其他债权投资</a:t>
            </a:r>
            <a:endPar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a:t>
            </a:r>
            <a:r>
              <a:rPr kumimoji="1" lang="zh-CN" altLang="en-US"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利息调整</a:t>
            </a:r>
            <a:endParaRPr kumimoji="1" lang="zh-CN" altLang="en-US"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69681" name="Rectangle 34"/>
          <p:cNvSpPr>
            <a:spLocks noChangeArrowheads="1"/>
          </p:cNvSpPr>
          <p:nvPr/>
        </p:nvSpPr>
        <p:spPr bwMode="auto">
          <a:xfrm>
            <a:off x="4306888" y="5799138"/>
            <a:ext cx="6477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1</a:t>
            </a:r>
            <a:r>
              <a:rPr kumimoji="0"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万</a:t>
            </a:r>
            <a:endParaRPr kumimoji="0" lang="zh-CN"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grpSp>
        <p:nvGrpSpPr>
          <p:cNvPr id="5" name="组合 4"/>
          <p:cNvGrpSpPr/>
          <p:nvPr/>
        </p:nvGrpSpPr>
        <p:grpSpPr bwMode="auto">
          <a:xfrm>
            <a:off x="10218738" y="3617913"/>
            <a:ext cx="2016125" cy="1539875"/>
            <a:chOff x="10218738" y="3617913"/>
            <a:chExt cx="2016125" cy="1539875"/>
          </a:xfrm>
        </p:grpSpPr>
        <p:sp>
          <p:nvSpPr>
            <p:cNvPr id="69697" name="Line 37"/>
            <p:cNvSpPr>
              <a:spLocks noChangeShapeType="1"/>
            </p:cNvSpPr>
            <p:nvPr/>
          </p:nvSpPr>
          <p:spPr bwMode="auto">
            <a:xfrm>
              <a:off x="10218738" y="4132263"/>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9698" name="Line 38"/>
            <p:cNvSpPr>
              <a:spLocks noChangeShapeType="1"/>
            </p:cNvSpPr>
            <p:nvPr/>
          </p:nvSpPr>
          <p:spPr bwMode="auto">
            <a:xfrm flipH="1">
              <a:off x="11298238" y="4133850"/>
              <a:ext cx="1587" cy="1023938"/>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9699" name="Rectangle 15"/>
            <p:cNvSpPr>
              <a:spLocks noChangeArrowheads="1"/>
            </p:cNvSpPr>
            <p:nvPr/>
          </p:nvSpPr>
          <p:spPr bwMode="auto">
            <a:xfrm>
              <a:off x="10504488" y="3617913"/>
              <a:ext cx="1422400" cy="423862"/>
            </a:xfrm>
            <a:prstGeom prst="rect">
              <a:avLst/>
            </a:prstGeom>
            <a:solidFill>
              <a:srgbClr val="FF99FF"/>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9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投资收益</a:t>
              </a:r>
              <a:endParaRPr kumimoji="1" lang="zh-CN" altLang="en-US" sz="20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grpSp>
      <p:cxnSp>
        <p:nvCxnSpPr>
          <p:cNvPr id="82" name="直接连接符 81"/>
          <p:cNvCxnSpPr>
            <a:stCxn id="76864" idx="3"/>
            <a:endCxn id="76864" idx="3"/>
          </p:cNvCxnSpPr>
          <p:nvPr/>
        </p:nvCxnSpPr>
        <p:spPr bwMode="auto">
          <a:xfrm>
            <a:off x="11945938" y="4362450"/>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76864" name="Rectangle 34"/>
          <p:cNvSpPr>
            <a:spLocks noChangeArrowheads="1"/>
          </p:cNvSpPr>
          <p:nvPr/>
        </p:nvSpPr>
        <p:spPr bwMode="auto">
          <a:xfrm>
            <a:off x="11298238" y="4130675"/>
            <a:ext cx="647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1</a:t>
            </a: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万</a:t>
            </a:r>
            <a:endParaRPr kumimoji="0" lang="zh-CN" altLang="zh-CN"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p:txBody>
      </p:sp>
      <p:grpSp>
        <p:nvGrpSpPr>
          <p:cNvPr id="6" name="组合 5"/>
          <p:cNvGrpSpPr/>
          <p:nvPr/>
        </p:nvGrpSpPr>
        <p:grpSpPr bwMode="auto">
          <a:xfrm>
            <a:off x="10275888" y="5445125"/>
            <a:ext cx="1868487" cy="928688"/>
            <a:chOff x="10276185" y="5445224"/>
            <a:chExt cx="1868487" cy="928688"/>
          </a:xfrm>
        </p:grpSpPr>
        <p:sp>
          <p:nvSpPr>
            <p:cNvPr id="69693" name="Line 37"/>
            <p:cNvSpPr>
              <a:spLocks noChangeShapeType="1"/>
            </p:cNvSpPr>
            <p:nvPr/>
          </p:nvSpPr>
          <p:spPr bwMode="auto">
            <a:xfrm flipV="1">
              <a:off x="10276185" y="5873849"/>
              <a:ext cx="1868487" cy="1905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9694" name="Line 38"/>
            <p:cNvSpPr>
              <a:spLocks noChangeShapeType="1"/>
            </p:cNvSpPr>
            <p:nvPr/>
          </p:nvSpPr>
          <p:spPr bwMode="auto">
            <a:xfrm>
              <a:off x="11281072" y="5870674"/>
              <a:ext cx="7938" cy="433388"/>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9695" name="Rectangle 15"/>
            <p:cNvSpPr>
              <a:spLocks noChangeArrowheads="1"/>
            </p:cNvSpPr>
            <p:nvPr/>
          </p:nvSpPr>
          <p:spPr bwMode="auto">
            <a:xfrm>
              <a:off x="10374610" y="5445224"/>
              <a:ext cx="1733550" cy="369888"/>
            </a:xfrm>
            <a:prstGeom prst="rect">
              <a:avLst/>
            </a:prstGeom>
            <a:solidFill>
              <a:srgbClr val="00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90000"/>
                </a:lnSpc>
                <a:spcBef>
                  <a:spcPct val="0"/>
                </a:spcBef>
                <a:spcAft>
                  <a:spcPct val="0"/>
                </a:spcAft>
                <a:buClrTx/>
                <a:buSzTx/>
                <a:buFontTx/>
                <a:buNone/>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其他综合收益</a:t>
              </a:r>
              <a:endParaRPr kumimoji="1" lang="zh-CN" altLang="en-US"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69696" name="Rectangle 34"/>
            <p:cNvSpPr>
              <a:spLocks noChangeArrowheads="1"/>
            </p:cNvSpPr>
            <p:nvPr/>
          </p:nvSpPr>
          <p:spPr bwMode="auto">
            <a:xfrm>
              <a:off x="10631785" y="5913537"/>
              <a:ext cx="6477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2</a:t>
              </a:r>
              <a:r>
                <a:rPr kumimoji="0"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万</a:t>
              </a:r>
              <a:endParaRPr kumimoji="0" lang="zh-CN"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grpSp>
      <p:sp>
        <p:nvSpPr>
          <p:cNvPr id="88" name="Rectangle 34"/>
          <p:cNvSpPr>
            <a:spLocks noChangeArrowheads="1"/>
          </p:cNvSpPr>
          <p:nvPr/>
        </p:nvSpPr>
        <p:spPr bwMode="auto">
          <a:xfrm>
            <a:off x="11298238" y="4567238"/>
            <a:ext cx="6477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2</a:t>
            </a:r>
            <a:r>
              <a:rPr kumimoji="0"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万</a:t>
            </a:r>
            <a:endParaRPr kumimoji="0" lang="zh-CN"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grpSp>
        <p:nvGrpSpPr>
          <p:cNvPr id="4" name="组合 3"/>
          <p:cNvGrpSpPr/>
          <p:nvPr/>
        </p:nvGrpSpPr>
        <p:grpSpPr bwMode="auto">
          <a:xfrm>
            <a:off x="7943850" y="2219325"/>
            <a:ext cx="1954213" cy="1220788"/>
            <a:chOff x="10118725" y="2185988"/>
            <a:chExt cx="1954213" cy="1220787"/>
          </a:xfrm>
        </p:grpSpPr>
        <p:sp>
          <p:nvSpPr>
            <p:cNvPr id="69689" name="Line 37"/>
            <p:cNvSpPr>
              <a:spLocks noChangeShapeType="1"/>
            </p:cNvSpPr>
            <p:nvPr/>
          </p:nvSpPr>
          <p:spPr bwMode="auto">
            <a:xfrm>
              <a:off x="10118725" y="2882900"/>
              <a:ext cx="1954213" cy="34925"/>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9690" name="Line 38"/>
            <p:cNvSpPr>
              <a:spLocks noChangeShapeType="1"/>
            </p:cNvSpPr>
            <p:nvPr/>
          </p:nvSpPr>
          <p:spPr bwMode="auto">
            <a:xfrm flipH="1">
              <a:off x="11085513" y="2874963"/>
              <a:ext cx="1587" cy="503237"/>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9691" name="Rectangle 34"/>
            <p:cNvSpPr>
              <a:spLocks noChangeArrowheads="1"/>
            </p:cNvSpPr>
            <p:nvPr/>
          </p:nvSpPr>
          <p:spPr bwMode="auto">
            <a:xfrm>
              <a:off x="11110913" y="2944813"/>
              <a:ext cx="6477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2</a:t>
              </a:r>
              <a:r>
                <a:rPr kumimoji="0"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万</a:t>
              </a:r>
              <a:endParaRPr kumimoji="0" lang="zh-CN"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69692" name="Rectangle 15"/>
            <p:cNvSpPr>
              <a:spLocks noChangeArrowheads="1"/>
            </p:cNvSpPr>
            <p:nvPr/>
          </p:nvSpPr>
          <p:spPr bwMode="auto">
            <a:xfrm>
              <a:off x="10182225" y="2185988"/>
              <a:ext cx="1809750" cy="619125"/>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90000"/>
                </a:lnSpc>
                <a:spcBef>
                  <a:spcPct val="0"/>
                </a:spcBef>
                <a:spcAft>
                  <a:spcPct val="0"/>
                </a:spcAft>
                <a:buClrTx/>
                <a:buSzTx/>
                <a:buFontTx/>
                <a:buNone/>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其他债权投资</a:t>
              </a:r>
              <a:endPar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a:p>
              <a:pPr marL="0" marR="0" lvl="0" indent="0" algn="ctr" defTabSz="914400" rtl="0" eaLnBrk="1" fontAlgn="base" latinLnBrk="0" hangingPunct="1">
                <a:lnSpc>
                  <a:spcPct val="90000"/>
                </a:lnSpc>
                <a:spcBef>
                  <a:spcPct val="0"/>
                </a:spcBef>
                <a:spcAft>
                  <a:spcPct val="0"/>
                </a:spcAft>
                <a:buClrTx/>
                <a:buSzTx/>
                <a:buFontTx/>
                <a:buNone/>
                <a:defRPr/>
              </a:pPr>
              <a:r>
                <a:rPr kumimoji="1" lang="en-US" altLang="zh-CN"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a:t>
              </a:r>
              <a:r>
                <a:rPr kumimoji="1" lang="zh-CN" altLang="en-US"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公允价值变动</a:t>
              </a:r>
              <a:endParaRPr kumimoji="1" lang="zh-CN" altLang="en-US"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grpSp>
      <p:sp>
        <p:nvSpPr>
          <p:cNvPr id="7" name="椭圆 6"/>
          <p:cNvSpPr/>
          <p:nvPr/>
        </p:nvSpPr>
        <p:spPr>
          <a:xfrm>
            <a:off x="5256213" y="3368675"/>
            <a:ext cx="2843212" cy="182562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FFFFFF"/>
              </a:solidFill>
              <a:effectLst/>
              <a:uLnTx/>
              <a:uFillTx/>
              <a:latin typeface="Verdana" panose="020B0604030504040204"/>
              <a:ea typeface="宋体"/>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6864"/>
                                        </p:tgtEl>
                                        <p:attrNameLst>
                                          <p:attrName>style.visibility</p:attrName>
                                        </p:attrNameLst>
                                      </p:cBhvr>
                                      <p:to>
                                        <p:strVal val="visible"/>
                                      </p:to>
                                    </p:set>
                                    <p:animEffect transition="in" filter="dissolve">
                                      <p:cBhvr>
                                        <p:cTn id="27" dur="500"/>
                                        <p:tgtEl>
                                          <p:spTgt spid="76864"/>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dissolv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dissolv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88"/>
                                        </p:tgtEl>
                                        <p:attrNameLst>
                                          <p:attrName>style.visibility</p:attrName>
                                        </p:attrNameLst>
                                      </p:cBhvr>
                                      <p:to>
                                        <p:strVal val="visible"/>
                                      </p:to>
                                    </p:set>
                                    <p:animEffect transition="in" filter="dissolve">
                                      <p:cBhvr>
                                        <p:cTn id="42"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64" grpId="0"/>
      <p:bldP spid="88" grpId="0"/>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showMasterSp="0">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263352" y="188640"/>
            <a:ext cx="11305256" cy="3305520"/>
          </a:xfrm>
          <a:prstGeom prst="rect">
            <a:avLst/>
          </a:prstGeom>
        </p:spPr>
        <p:txBody>
          <a:bodyPr wrap="square">
            <a:spAutoFit/>
          </a:bodyPr>
          <a:lstStyle/>
          <a:p>
            <a:pPr lvl="0" eaLnBrk="1" hangingPunct="1">
              <a:lnSpc>
                <a:spcPct val="90000"/>
              </a:lnSpc>
              <a:spcBef>
                <a:spcPct val="20000"/>
              </a:spcBef>
              <a:buClr>
                <a:srgbClr val="339966"/>
              </a:buClr>
              <a:buSzPct val="70000"/>
            </a:pPr>
            <a:r>
              <a:rPr kumimoji="0" lang="en-US" altLang="zh-CN"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a:t>
            </a:r>
            <a:r>
              <a:rPr kumimoji="0" lang="zh-CN" altLang="en-US"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例</a:t>
            </a:r>
            <a:r>
              <a:rPr kumimoji="0" lang="en-US" altLang="zh-CN"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10—8】 2×13</a:t>
            </a:r>
            <a:r>
              <a:rPr kumimoji="0" lang="zh-CN" altLang="en-US"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年</a:t>
            </a:r>
            <a:r>
              <a:rPr kumimoji="0" lang="en-US" altLang="zh-CN"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1</a:t>
            </a:r>
            <a:r>
              <a:rPr kumimoji="0" lang="zh-CN" altLang="en-US"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月</a:t>
            </a:r>
            <a:r>
              <a:rPr kumimoji="0" lang="en-US" altLang="zh-CN"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1</a:t>
            </a:r>
            <a:r>
              <a:rPr kumimoji="0" lang="zh-CN" altLang="en-US"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日</a:t>
            </a:r>
            <a:r>
              <a:rPr kumimoji="0" lang="en-US" altLang="zh-CN"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a:t>
            </a:r>
            <a:r>
              <a:rPr kumimoji="0" lang="zh-CN" altLang="en-US"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汝州实业有限公司支付</a:t>
            </a:r>
            <a:r>
              <a:rPr kumimoji="0" lang="en-US" altLang="zh-CN"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9 100 000</a:t>
            </a:r>
            <a:r>
              <a:rPr kumimoji="0" lang="zh-CN" altLang="en-US"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元</a:t>
            </a:r>
            <a:r>
              <a:rPr kumimoji="0" lang="en-US" altLang="zh-CN"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a:t>
            </a:r>
            <a:r>
              <a:rPr kumimoji="0" lang="zh-CN" altLang="en-US"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从证券交易所购入正阳农商有限公司同日发行的</a:t>
            </a:r>
            <a:r>
              <a:rPr kumimoji="0" lang="en-US" altLang="zh-CN"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5</a:t>
            </a:r>
            <a:r>
              <a:rPr kumimoji="0" lang="zh-CN" altLang="en-US"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年期公司债券面值</a:t>
            </a:r>
            <a:r>
              <a:rPr kumimoji="0" lang="en-US" altLang="zh-CN"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10 000 000</a:t>
            </a:r>
            <a:r>
              <a:rPr kumimoji="0" lang="zh-CN" altLang="en-US"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元。该债券的</a:t>
            </a:r>
            <a:r>
              <a:rPr kumimoji="0" lang="zh-CN" altLang="en-US" b="1" i="0" u="none" strike="noStrike" kern="0" cap="none" spc="0" normalizeH="0" baseline="0" noProof="0" dirty="0">
                <a:ln>
                  <a:noFill/>
                </a:ln>
                <a:solidFill>
                  <a:srgbClr val="0000FF"/>
                </a:solidFill>
                <a:effectLst/>
                <a:uLnTx/>
                <a:uFillTx/>
                <a:latin typeface="Arial" panose="020B0604020202020204"/>
                <a:ea typeface="仿宋" pitchFamily="49" charset="-122"/>
                <a:cs typeface="+mn-cs"/>
              </a:rPr>
              <a:t>票面年利率为</a:t>
            </a:r>
            <a:r>
              <a:rPr kumimoji="0" lang="en-US" altLang="zh-CN" b="1" i="0" u="none" strike="noStrike" kern="0" cap="none" spc="0" normalizeH="0" baseline="0" noProof="0" dirty="0">
                <a:ln>
                  <a:noFill/>
                </a:ln>
                <a:solidFill>
                  <a:srgbClr val="FF0000"/>
                </a:solidFill>
                <a:effectLst/>
                <a:uLnTx/>
                <a:uFillTx/>
                <a:latin typeface="Arial" panose="020B0604020202020204"/>
                <a:ea typeface="仿宋" pitchFamily="49" charset="-122"/>
                <a:cs typeface="+mn-cs"/>
              </a:rPr>
              <a:t>5%</a:t>
            </a:r>
            <a:r>
              <a:rPr kumimoji="0" lang="en-US" altLang="zh-CN" b="1" i="0" u="none" strike="noStrike" kern="0" cap="none" spc="0" normalizeH="0" baseline="0" noProof="0" dirty="0">
                <a:ln>
                  <a:noFill/>
                </a:ln>
                <a:solidFill>
                  <a:srgbClr val="0000FF"/>
                </a:solidFill>
                <a:effectLst/>
                <a:uLnTx/>
                <a:uFillTx/>
                <a:latin typeface="Arial" panose="020B0604020202020204"/>
                <a:ea typeface="仿宋" pitchFamily="49" charset="-122"/>
                <a:cs typeface="+mn-cs"/>
              </a:rPr>
              <a:t>,</a:t>
            </a:r>
            <a:r>
              <a:rPr kumimoji="0" lang="zh-CN" altLang="en-US"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每年</a:t>
            </a:r>
            <a:r>
              <a:rPr kumimoji="0" lang="zh-CN" altLang="en-US" b="1" i="0" u="none" strike="noStrike" kern="0" cap="none" spc="0" normalizeH="0" baseline="0" noProof="0" dirty="0">
                <a:ln>
                  <a:noFill/>
                </a:ln>
                <a:solidFill>
                  <a:srgbClr val="0000FF"/>
                </a:solidFill>
                <a:effectLst/>
                <a:uLnTx/>
                <a:uFillTx/>
                <a:latin typeface="Arial" panose="020B0604020202020204"/>
                <a:ea typeface="仿宋" pitchFamily="49" charset="-122"/>
                <a:cs typeface="+mn-cs"/>
              </a:rPr>
              <a:t>年末支付利息</a:t>
            </a:r>
            <a:r>
              <a:rPr kumimoji="0" lang="en-US" altLang="zh-CN"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(500 000</a:t>
            </a:r>
            <a:r>
              <a:rPr kumimoji="0" lang="zh-CN" altLang="en-US"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元</a:t>
            </a:r>
            <a:r>
              <a:rPr kumimoji="0" lang="en-US" altLang="zh-CN"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a:t>
            </a:r>
            <a:r>
              <a:rPr kumimoji="0" lang="zh-CN" altLang="en-US"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本金在债券到期时偿还。</a:t>
            </a:r>
            <a:r>
              <a:rPr kumimoji="0" lang="zh-CN" altLang="en-US" b="1" i="0" u="none" strike="noStrike" kern="0" cap="none" spc="0" normalizeH="0" baseline="0" noProof="0" dirty="0">
                <a:ln>
                  <a:noFill/>
                </a:ln>
                <a:solidFill>
                  <a:srgbClr val="CC3300"/>
                </a:solidFill>
                <a:effectLst/>
                <a:uLnTx/>
                <a:uFillTx/>
                <a:latin typeface="Arial" panose="020B0604020202020204"/>
                <a:ea typeface="仿宋" pitchFamily="49" charset="-122"/>
                <a:cs typeface="+mn-cs"/>
              </a:rPr>
              <a:t>债券发行方有权在遇到特定情况时将债券赎回</a:t>
            </a:r>
            <a:r>
              <a:rPr kumimoji="0" lang="en-US" altLang="zh-CN" b="1" i="0" u="none" strike="noStrike" kern="0" cap="none" spc="0" normalizeH="0" baseline="0" noProof="0" dirty="0">
                <a:ln>
                  <a:noFill/>
                </a:ln>
                <a:solidFill>
                  <a:srgbClr val="CC3300"/>
                </a:solidFill>
                <a:effectLst/>
                <a:uLnTx/>
                <a:uFillTx/>
                <a:latin typeface="Arial" panose="020B0604020202020204"/>
                <a:ea typeface="仿宋" pitchFamily="49" charset="-122"/>
                <a:cs typeface="+mn-cs"/>
              </a:rPr>
              <a:t>,</a:t>
            </a:r>
            <a:r>
              <a:rPr kumimoji="0" lang="zh-CN" altLang="en-US" b="1" i="0" u="none" strike="noStrike" kern="0" cap="none" spc="0" normalizeH="0" baseline="0" noProof="0" dirty="0">
                <a:ln>
                  <a:noFill/>
                </a:ln>
                <a:solidFill>
                  <a:srgbClr val="CC3300"/>
                </a:solidFill>
                <a:effectLst/>
                <a:uLnTx/>
                <a:uFillTx/>
                <a:latin typeface="Arial" panose="020B0604020202020204"/>
                <a:ea typeface="仿宋" pitchFamily="49" charset="-122"/>
                <a:cs typeface="+mn-cs"/>
              </a:rPr>
              <a:t>且无须为提前赎回支付额外款项。</a:t>
            </a:r>
            <a:endParaRPr kumimoji="0" lang="zh-CN" altLang="en-US" b="1" i="0" u="none" strike="noStrike" kern="0" cap="none" spc="0" normalizeH="0" baseline="0" noProof="0" dirty="0">
              <a:ln>
                <a:noFill/>
              </a:ln>
              <a:solidFill>
                <a:srgbClr val="CC3300"/>
              </a:solidFill>
              <a:effectLst/>
              <a:uLnTx/>
              <a:uFillTx/>
              <a:latin typeface="Arial" panose="020B0604020202020204"/>
              <a:ea typeface="仿宋" pitchFamily="49" charset="-122"/>
              <a:cs typeface="+mn-cs"/>
            </a:endParaRPr>
          </a:p>
          <a:p>
            <a:pPr lvl="0" eaLnBrk="1" hangingPunct="1">
              <a:lnSpc>
                <a:spcPct val="90000"/>
              </a:lnSpc>
              <a:spcBef>
                <a:spcPct val="20000"/>
              </a:spcBef>
              <a:buClr>
                <a:srgbClr val="339966"/>
              </a:buClr>
              <a:buSzPct val="70000"/>
            </a:pPr>
            <a:r>
              <a:rPr kumimoji="0" lang="zh-CN" altLang="en-US"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       汝州实业有限公司根据其管理该项债券投资的业务模式和该债券的合同现金流量特征</a:t>
            </a:r>
            <a:r>
              <a:rPr kumimoji="0" lang="en-US" altLang="zh-CN"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a:t>
            </a:r>
            <a:r>
              <a:rPr kumimoji="0" lang="zh-CN" altLang="en-US"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将该债券分类为以公允价值计量且其变动计入其他综合收益的金融资产</a:t>
            </a:r>
            <a:r>
              <a:rPr kumimoji="0" lang="en-US" altLang="zh-CN"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a:t>
            </a:r>
            <a:r>
              <a:rPr kumimoji="0" lang="zh-CN" altLang="en-US"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即</a:t>
            </a:r>
            <a:r>
              <a:rPr kumimoji="0" lang="zh-CN" altLang="en-US" b="1" i="0" u="none" strike="noStrike" kern="0" cap="none" spc="0" normalizeH="0" baseline="0" noProof="0" dirty="0">
                <a:ln>
                  <a:noFill/>
                </a:ln>
                <a:solidFill>
                  <a:srgbClr val="FF0000"/>
                </a:solidFill>
                <a:effectLst/>
                <a:uLnTx/>
                <a:uFillTx/>
                <a:latin typeface="Arial" panose="020B0604020202020204"/>
                <a:ea typeface="仿宋" pitchFamily="49" charset="-122"/>
                <a:cs typeface="+mn-cs"/>
              </a:rPr>
              <a:t>其他债权投资</a:t>
            </a:r>
            <a:r>
              <a:rPr kumimoji="0" lang="en-US" altLang="zh-CN"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a:t>
            </a:r>
            <a:r>
              <a:rPr kumimoji="0" lang="zh-CN" altLang="en-US"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a:t>
            </a:r>
            <a:endParaRPr kumimoji="0" lang="zh-CN" altLang="en-US" b="1" i="0" u="none" strike="noStrike" kern="0" cap="none" spc="0" normalizeH="0" baseline="0" noProof="0" dirty="0">
              <a:ln>
                <a:noFill/>
              </a:ln>
              <a:solidFill>
                <a:srgbClr val="000000"/>
              </a:solidFill>
              <a:effectLst/>
              <a:uLnTx/>
              <a:uFillTx/>
              <a:latin typeface="Arial" panose="020B0604020202020204"/>
              <a:ea typeface="仿宋" pitchFamily="49" charset="-122"/>
              <a:cs typeface="+mn-cs"/>
            </a:endParaRPr>
          </a:p>
          <a:p>
            <a:pPr lvl="0" eaLnBrk="1" hangingPunct="1">
              <a:lnSpc>
                <a:spcPct val="90000"/>
              </a:lnSpc>
              <a:spcBef>
                <a:spcPct val="20000"/>
              </a:spcBef>
              <a:buClr>
                <a:srgbClr val="339966"/>
              </a:buClr>
              <a:buSzPct val="70000"/>
            </a:pPr>
            <a:r>
              <a:rPr kumimoji="0" lang="zh-CN" altLang="en-US"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        经测算</a:t>
            </a:r>
            <a:r>
              <a:rPr kumimoji="0" lang="en-US" altLang="zh-CN"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a:t>
            </a:r>
            <a:r>
              <a:rPr kumimoji="0" lang="zh-CN" altLang="en-US"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该债券投资的实际利率</a:t>
            </a:r>
            <a:r>
              <a:rPr kumimoji="0" lang="en-US" altLang="zh-CN"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a:t>
            </a:r>
            <a:r>
              <a:rPr kumimoji="0" lang="zh-CN" altLang="en-US"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下表中以</a:t>
            </a:r>
            <a:r>
              <a:rPr kumimoji="0" lang="en-US" altLang="zh-CN"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IRR</a:t>
            </a:r>
            <a:r>
              <a:rPr kumimoji="0" lang="zh-CN" altLang="en-US"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表示</a:t>
            </a:r>
            <a:r>
              <a:rPr kumimoji="0" lang="en-US" altLang="zh-CN"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a:t>
            </a:r>
            <a:r>
              <a:rPr kumimoji="0" lang="zh-CN" altLang="en-US"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为</a:t>
            </a:r>
            <a:r>
              <a:rPr kumimoji="0" lang="en-US" altLang="zh-CN" b="1" i="0" u="none" strike="noStrike" kern="0" cap="none" spc="0" normalizeH="0" baseline="0" noProof="0" dirty="0">
                <a:ln>
                  <a:noFill/>
                </a:ln>
                <a:solidFill>
                  <a:srgbClr val="FF0000"/>
                </a:solidFill>
                <a:effectLst/>
                <a:uLnTx/>
                <a:uFillTx/>
                <a:latin typeface="Arial" panose="020B0604020202020204"/>
                <a:ea typeface="仿宋" pitchFamily="49" charset="-122"/>
                <a:cs typeface="+mn-cs"/>
              </a:rPr>
              <a:t>7.2%</a:t>
            </a:r>
            <a:r>
              <a:rPr kumimoji="0" lang="zh-CN" altLang="en-US"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a:t>
            </a:r>
            <a:endParaRPr kumimoji="0" lang="zh-CN" altLang="en-US" b="1" i="0" u="none" strike="noStrike" kern="0" cap="none" spc="0" normalizeH="0" baseline="0" noProof="0" dirty="0">
              <a:ln>
                <a:noFill/>
              </a:ln>
              <a:solidFill>
                <a:srgbClr val="000000"/>
              </a:solidFill>
              <a:effectLst/>
              <a:uLnTx/>
              <a:uFillTx/>
              <a:latin typeface="Arial" panose="020B0604020202020204"/>
              <a:ea typeface="仿宋" pitchFamily="49" charset="-122"/>
              <a:cs typeface="+mn-cs"/>
            </a:endParaRPr>
          </a:p>
          <a:p>
            <a:pPr lvl="0" eaLnBrk="1" hangingPunct="1">
              <a:lnSpc>
                <a:spcPct val="90000"/>
              </a:lnSpc>
              <a:spcBef>
                <a:spcPct val="20000"/>
              </a:spcBef>
              <a:buClr>
                <a:srgbClr val="339966"/>
              </a:buClr>
              <a:buSzPct val="70000"/>
            </a:pPr>
            <a:r>
              <a:rPr kumimoji="0" lang="zh-CN" altLang="en-US"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该债券的市场交易价格</a:t>
            </a:r>
            <a:r>
              <a:rPr kumimoji="0" lang="en-US" altLang="zh-CN"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a:t>
            </a:r>
            <a:r>
              <a:rPr kumimoji="0" lang="zh-CN" altLang="en-US"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公允价值</a:t>
            </a:r>
            <a:r>
              <a:rPr kumimoji="0" lang="en-US" altLang="zh-CN"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a:t>
            </a:r>
            <a:r>
              <a:rPr kumimoji="0" lang="zh-CN" altLang="en-US"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资料如下表所示。</a:t>
            </a:r>
            <a:endParaRPr kumimoji="0" lang="zh-CN" altLang="en-US" b="1" i="0" u="none" strike="noStrike" kern="0" cap="none" spc="0" normalizeH="0" baseline="0" noProof="0" dirty="0">
              <a:ln>
                <a:noFill/>
              </a:ln>
              <a:solidFill>
                <a:srgbClr val="000000"/>
              </a:solidFill>
              <a:effectLst/>
              <a:uLnTx/>
              <a:uFillTx/>
              <a:latin typeface="Arial" panose="020B0604020202020204"/>
              <a:ea typeface="仿宋" pitchFamily="49" charset="-122"/>
              <a:cs typeface="+mn-cs"/>
            </a:endParaRPr>
          </a:p>
        </p:txBody>
      </p:sp>
      <p:grpSp>
        <p:nvGrpSpPr>
          <p:cNvPr id="8" name="组合 7"/>
          <p:cNvGrpSpPr/>
          <p:nvPr/>
        </p:nvGrpSpPr>
        <p:grpSpPr>
          <a:xfrm>
            <a:off x="2021796" y="3494160"/>
            <a:ext cx="7788368" cy="3089496"/>
            <a:chOff x="445159" y="904290"/>
            <a:chExt cx="8148408" cy="3602809"/>
          </a:xfrm>
        </p:grpSpPr>
        <p:pic>
          <p:nvPicPr>
            <p:cNvPr id="6" name="图片 5"/>
            <p:cNvPicPr>
              <a:picLocks noChangeAspect="1"/>
            </p:cNvPicPr>
            <p:nvPr/>
          </p:nvPicPr>
          <p:blipFill>
            <a:blip r:embed="rId1"/>
            <a:stretch>
              <a:fillRect/>
            </a:stretch>
          </p:blipFill>
          <p:spPr>
            <a:xfrm>
              <a:off x="445159" y="904290"/>
              <a:ext cx="8148408" cy="2059006"/>
            </a:xfrm>
            <a:prstGeom prst="rect">
              <a:avLst/>
            </a:prstGeom>
          </p:spPr>
        </p:pic>
        <p:pic>
          <p:nvPicPr>
            <p:cNvPr id="7" name="图片 6"/>
            <p:cNvPicPr>
              <a:picLocks noChangeAspect="1"/>
            </p:cNvPicPr>
            <p:nvPr/>
          </p:nvPicPr>
          <p:blipFill>
            <a:blip r:embed="rId2"/>
            <a:stretch>
              <a:fillRect/>
            </a:stretch>
          </p:blipFill>
          <p:spPr>
            <a:xfrm>
              <a:off x="445159" y="2924944"/>
              <a:ext cx="8148408" cy="1582155"/>
            </a:xfrm>
            <a:prstGeom prst="rect">
              <a:avLst/>
            </a:prstGeom>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showMasterSp="0">
  <p:cSld>
    <p:spTree>
      <p:nvGrpSpPr>
        <p:cNvPr id="1" name=""/>
        <p:cNvGrpSpPr/>
        <p:nvPr/>
      </p:nvGrpSpPr>
      <p:grpSpPr>
        <a:xfrm>
          <a:off x="0" y="0"/>
          <a:ext cx="0" cy="0"/>
          <a:chOff x="0" y="0"/>
          <a:chExt cx="0" cy="0"/>
        </a:xfrm>
      </p:grpSpPr>
      <p:grpSp>
        <p:nvGrpSpPr>
          <p:cNvPr id="4" name="组合 3"/>
          <p:cNvGrpSpPr/>
          <p:nvPr/>
        </p:nvGrpSpPr>
        <p:grpSpPr>
          <a:xfrm>
            <a:off x="263352" y="0"/>
            <a:ext cx="10873208" cy="5157192"/>
            <a:chOff x="445159" y="904290"/>
            <a:chExt cx="8148408" cy="3602809"/>
          </a:xfrm>
        </p:grpSpPr>
        <p:pic>
          <p:nvPicPr>
            <p:cNvPr id="5" name="图片 4"/>
            <p:cNvPicPr>
              <a:picLocks noChangeAspect="1"/>
            </p:cNvPicPr>
            <p:nvPr/>
          </p:nvPicPr>
          <p:blipFill>
            <a:blip r:embed="rId1"/>
            <a:stretch>
              <a:fillRect/>
            </a:stretch>
          </p:blipFill>
          <p:spPr>
            <a:xfrm>
              <a:off x="445159" y="904290"/>
              <a:ext cx="8148408" cy="2059006"/>
            </a:xfrm>
            <a:prstGeom prst="rect">
              <a:avLst/>
            </a:prstGeom>
          </p:spPr>
        </p:pic>
        <p:pic>
          <p:nvPicPr>
            <p:cNvPr id="6" name="图片 5"/>
            <p:cNvPicPr>
              <a:picLocks noChangeAspect="1"/>
            </p:cNvPicPr>
            <p:nvPr/>
          </p:nvPicPr>
          <p:blipFill>
            <a:blip r:embed="rId2"/>
            <a:stretch>
              <a:fillRect/>
            </a:stretch>
          </p:blipFill>
          <p:spPr>
            <a:xfrm>
              <a:off x="445159" y="2924944"/>
              <a:ext cx="8148408" cy="1582155"/>
            </a:xfrm>
            <a:prstGeom prst="rect">
              <a:avLst/>
            </a:prstGeom>
          </p:spPr>
        </p:pic>
      </p:grpSp>
      <p:sp>
        <p:nvSpPr>
          <p:cNvPr id="7" name="矩形 6"/>
          <p:cNvSpPr/>
          <p:nvPr/>
        </p:nvSpPr>
        <p:spPr>
          <a:xfrm>
            <a:off x="2063552" y="5373216"/>
            <a:ext cx="6554325" cy="1200329"/>
          </a:xfrm>
          <a:prstGeom prst="rect">
            <a:avLst/>
          </a:prstGeom>
          <a:solidFill>
            <a:srgbClr val="99FF99"/>
          </a:solidFill>
        </p:spPr>
        <p:txBody>
          <a:bodyPr wrap="square">
            <a:spAutoFit/>
          </a:bodyPr>
          <a:lstStyle/>
          <a:p>
            <a:pPr eaLnBrk="1" fontAlgn="auto" hangingPunct="1">
              <a:lnSpc>
                <a:spcPct val="90000"/>
              </a:lnSpc>
              <a:spcBef>
                <a:spcPts val="0"/>
              </a:spcBef>
              <a:spcAft>
                <a:spcPts val="0"/>
              </a:spcAft>
            </a:pPr>
            <a:r>
              <a:rPr kumimoji="0" lang="zh-CN" altLang="en-US" sz="2000" b="1" dirty="0">
                <a:solidFill>
                  <a:srgbClr val="000000"/>
                </a:solidFill>
                <a:latin typeface="楷体_GB2312"/>
              </a:rPr>
              <a:t>　</a:t>
            </a:r>
            <a:r>
              <a:rPr kumimoji="0" lang="zh-CN" altLang="en-US" sz="2000" b="1" dirty="0">
                <a:solidFill>
                  <a:srgbClr val="000000"/>
                </a:solidFill>
                <a:latin typeface="Arial" panose="020B0604020202020204"/>
                <a:ea typeface="仿宋" pitchFamily="49" charset="-122"/>
              </a:rPr>
              <a:t> </a:t>
            </a:r>
            <a:r>
              <a:rPr kumimoji="0" lang="en-US" altLang="zh-CN" sz="2000" b="1" dirty="0">
                <a:solidFill>
                  <a:srgbClr val="000000"/>
                </a:solidFill>
                <a:latin typeface="Arial" panose="020B0604020202020204"/>
                <a:ea typeface="仿宋" pitchFamily="49" charset="-122"/>
              </a:rPr>
              <a:t>(1)2×13</a:t>
            </a:r>
            <a:r>
              <a:rPr kumimoji="0" lang="zh-CN" altLang="en-US" sz="2000" b="1" dirty="0">
                <a:solidFill>
                  <a:srgbClr val="000000"/>
                </a:solidFill>
                <a:latin typeface="Arial" panose="020B0604020202020204"/>
                <a:ea typeface="仿宋" pitchFamily="49" charset="-122"/>
              </a:rPr>
              <a:t>年</a:t>
            </a:r>
            <a:r>
              <a:rPr kumimoji="0" lang="en-US" altLang="zh-CN" sz="2000" b="1" dirty="0">
                <a:solidFill>
                  <a:srgbClr val="000000"/>
                </a:solidFill>
                <a:latin typeface="Arial" panose="020B0604020202020204"/>
                <a:ea typeface="仿宋" pitchFamily="49" charset="-122"/>
              </a:rPr>
              <a:t>1</a:t>
            </a:r>
            <a:r>
              <a:rPr kumimoji="0" lang="zh-CN" altLang="en-US" sz="2000" b="1" dirty="0">
                <a:solidFill>
                  <a:srgbClr val="000000"/>
                </a:solidFill>
                <a:latin typeface="Arial" panose="020B0604020202020204"/>
                <a:ea typeface="仿宋" pitchFamily="49" charset="-122"/>
              </a:rPr>
              <a:t>月</a:t>
            </a:r>
            <a:r>
              <a:rPr kumimoji="0" lang="en-US" altLang="zh-CN" sz="2000" b="1" dirty="0">
                <a:solidFill>
                  <a:srgbClr val="000000"/>
                </a:solidFill>
                <a:latin typeface="Arial" panose="020B0604020202020204"/>
                <a:ea typeface="仿宋" pitchFamily="49" charset="-122"/>
              </a:rPr>
              <a:t>1</a:t>
            </a:r>
            <a:r>
              <a:rPr kumimoji="0" lang="zh-CN" altLang="en-US" sz="2000" b="1" dirty="0">
                <a:solidFill>
                  <a:srgbClr val="000000"/>
                </a:solidFill>
                <a:latin typeface="Arial" panose="020B0604020202020204"/>
                <a:ea typeface="仿宋" pitchFamily="49" charset="-122"/>
              </a:rPr>
              <a:t>日</a:t>
            </a:r>
            <a:r>
              <a:rPr kumimoji="0" lang="en-US" altLang="zh-CN" sz="2000" b="1" dirty="0">
                <a:solidFill>
                  <a:srgbClr val="000000"/>
                </a:solidFill>
                <a:latin typeface="Arial" panose="020B0604020202020204"/>
                <a:ea typeface="仿宋" pitchFamily="49" charset="-122"/>
              </a:rPr>
              <a:t>,</a:t>
            </a:r>
            <a:r>
              <a:rPr kumimoji="0" lang="zh-CN" altLang="en-US" sz="2000" b="1" dirty="0">
                <a:solidFill>
                  <a:srgbClr val="000000"/>
                </a:solidFill>
                <a:latin typeface="Arial" panose="020B0604020202020204"/>
                <a:ea typeface="仿宋" pitchFamily="49" charset="-122"/>
              </a:rPr>
              <a:t>购入公司债券时。</a:t>
            </a:r>
            <a:endParaRPr kumimoji="0" lang="zh-CN" altLang="en-US" sz="2000" b="1" dirty="0">
              <a:solidFill>
                <a:srgbClr val="000000"/>
              </a:solidFill>
              <a:latin typeface="Arial" panose="020B0604020202020204"/>
              <a:ea typeface="仿宋" pitchFamily="49" charset="-122"/>
            </a:endParaRPr>
          </a:p>
          <a:p>
            <a:pPr eaLnBrk="1" fontAlgn="auto" hangingPunct="1">
              <a:lnSpc>
                <a:spcPct val="90000"/>
              </a:lnSpc>
              <a:spcBef>
                <a:spcPts val="0"/>
              </a:spcBef>
              <a:spcAft>
                <a:spcPts val="0"/>
              </a:spcAft>
            </a:pPr>
            <a:r>
              <a:rPr kumimoji="0" lang="zh-CN" altLang="en-US" sz="2000" b="1" dirty="0">
                <a:solidFill>
                  <a:srgbClr val="000000"/>
                </a:solidFill>
                <a:latin typeface="Arial" panose="020B0604020202020204"/>
                <a:ea typeface="仿宋" pitchFamily="49" charset="-122"/>
              </a:rPr>
              <a:t>　借</a:t>
            </a:r>
            <a:r>
              <a:rPr kumimoji="0" lang="en-US" altLang="zh-CN" sz="2000" b="1" dirty="0">
                <a:solidFill>
                  <a:srgbClr val="000000"/>
                </a:solidFill>
                <a:latin typeface="Arial" panose="020B0604020202020204"/>
                <a:ea typeface="仿宋" pitchFamily="49" charset="-122"/>
              </a:rPr>
              <a:t>:</a:t>
            </a:r>
            <a:r>
              <a:rPr kumimoji="0" lang="zh-CN" altLang="en-US" sz="2000" b="1" dirty="0">
                <a:solidFill>
                  <a:srgbClr val="000000"/>
                </a:solidFill>
                <a:latin typeface="Arial" panose="020B0604020202020204"/>
                <a:ea typeface="仿宋" pitchFamily="49" charset="-122"/>
              </a:rPr>
              <a:t>其他债权投资</a:t>
            </a:r>
            <a:r>
              <a:rPr kumimoji="0" lang="en-US" altLang="zh-CN" sz="2000" b="1" dirty="0">
                <a:solidFill>
                  <a:srgbClr val="000000"/>
                </a:solidFill>
                <a:latin typeface="Arial" panose="020B0604020202020204"/>
                <a:ea typeface="仿宋" pitchFamily="49" charset="-122"/>
              </a:rPr>
              <a:t>——</a:t>
            </a:r>
            <a:r>
              <a:rPr kumimoji="0" lang="zh-CN" altLang="en-US" sz="2000" b="1" dirty="0">
                <a:solidFill>
                  <a:srgbClr val="000000"/>
                </a:solidFill>
                <a:latin typeface="Arial" panose="020B0604020202020204"/>
                <a:ea typeface="仿宋" pitchFamily="49" charset="-122"/>
              </a:rPr>
              <a:t>面值	</a:t>
            </a:r>
            <a:r>
              <a:rPr kumimoji="0" lang="en-US" altLang="zh-CN" sz="2000" b="1" dirty="0">
                <a:solidFill>
                  <a:srgbClr val="000000"/>
                </a:solidFill>
                <a:latin typeface="Arial" panose="020B0604020202020204"/>
                <a:ea typeface="仿宋" pitchFamily="49" charset="-122"/>
              </a:rPr>
              <a:t>10 000 000</a:t>
            </a:r>
            <a:endParaRPr kumimoji="0" lang="en-US" altLang="zh-CN" sz="2000" b="1" dirty="0">
              <a:solidFill>
                <a:srgbClr val="000000"/>
              </a:solidFill>
              <a:latin typeface="Arial" panose="020B0604020202020204"/>
              <a:ea typeface="仿宋" pitchFamily="49" charset="-122"/>
            </a:endParaRPr>
          </a:p>
          <a:p>
            <a:pPr eaLnBrk="1" fontAlgn="auto" hangingPunct="1">
              <a:lnSpc>
                <a:spcPct val="90000"/>
              </a:lnSpc>
              <a:spcBef>
                <a:spcPts val="0"/>
              </a:spcBef>
              <a:spcAft>
                <a:spcPts val="0"/>
              </a:spcAft>
            </a:pPr>
            <a:r>
              <a:rPr kumimoji="0" lang="zh-CN" altLang="en-US" sz="2000" b="1" dirty="0">
                <a:solidFill>
                  <a:srgbClr val="000000"/>
                </a:solidFill>
                <a:latin typeface="Arial" panose="020B0604020202020204"/>
                <a:ea typeface="仿宋" pitchFamily="49" charset="-122"/>
              </a:rPr>
              <a:t>　　贷</a:t>
            </a:r>
            <a:r>
              <a:rPr kumimoji="0" lang="en-US" altLang="zh-CN" sz="2000" b="1" dirty="0">
                <a:solidFill>
                  <a:srgbClr val="000000"/>
                </a:solidFill>
                <a:latin typeface="Arial" panose="020B0604020202020204"/>
                <a:ea typeface="仿宋" pitchFamily="49" charset="-122"/>
              </a:rPr>
              <a:t>:</a:t>
            </a:r>
            <a:r>
              <a:rPr kumimoji="0" lang="zh-CN" altLang="en-US" sz="2000" b="1" dirty="0">
                <a:solidFill>
                  <a:srgbClr val="000000"/>
                </a:solidFill>
                <a:latin typeface="Arial" panose="020B0604020202020204"/>
                <a:ea typeface="仿宋" pitchFamily="49" charset="-122"/>
              </a:rPr>
              <a:t>其他债权投资</a:t>
            </a:r>
            <a:r>
              <a:rPr kumimoji="0" lang="en-US" altLang="zh-CN" sz="2000" b="1" dirty="0">
                <a:solidFill>
                  <a:srgbClr val="000000"/>
                </a:solidFill>
                <a:latin typeface="Arial" panose="020B0604020202020204"/>
                <a:ea typeface="仿宋" pitchFamily="49" charset="-122"/>
              </a:rPr>
              <a:t>——</a:t>
            </a:r>
            <a:r>
              <a:rPr kumimoji="0" lang="zh-CN" altLang="en-US" sz="2000" b="1" dirty="0">
                <a:solidFill>
                  <a:srgbClr val="000000"/>
                </a:solidFill>
                <a:latin typeface="Arial" panose="020B0604020202020204"/>
                <a:ea typeface="仿宋" pitchFamily="49" charset="-122"/>
              </a:rPr>
              <a:t>利息调整	</a:t>
            </a:r>
            <a:r>
              <a:rPr kumimoji="0" lang="en-US" altLang="zh-CN" sz="2000" b="1" dirty="0">
                <a:solidFill>
                  <a:srgbClr val="000000"/>
                </a:solidFill>
                <a:latin typeface="Arial" panose="020B0604020202020204"/>
                <a:ea typeface="仿宋" pitchFamily="49" charset="-122"/>
              </a:rPr>
              <a:t>900 000</a:t>
            </a:r>
            <a:endParaRPr kumimoji="0" lang="en-US" altLang="zh-CN" sz="2000" b="1" dirty="0">
              <a:solidFill>
                <a:srgbClr val="000000"/>
              </a:solidFill>
              <a:latin typeface="Arial" panose="020B0604020202020204"/>
              <a:ea typeface="仿宋" pitchFamily="49" charset="-122"/>
            </a:endParaRPr>
          </a:p>
          <a:p>
            <a:pPr eaLnBrk="1" fontAlgn="auto" hangingPunct="1">
              <a:lnSpc>
                <a:spcPct val="90000"/>
              </a:lnSpc>
              <a:spcBef>
                <a:spcPts val="0"/>
              </a:spcBef>
              <a:spcAft>
                <a:spcPts val="0"/>
              </a:spcAft>
            </a:pPr>
            <a:r>
              <a:rPr kumimoji="0" lang="zh-CN" altLang="en-US" sz="2000" b="1" dirty="0">
                <a:solidFill>
                  <a:srgbClr val="000000"/>
                </a:solidFill>
                <a:latin typeface="Arial" panose="020B0604020202020204"/>
                <a:ea typeface="仿宋" pitchFamily="49" charset="-122"/>
              </a:rPr>
              <a:t>　　　 银行存款	                       </a:t>
            </a:r>
            <a:r>
              <a:rPr kumimoji="0" lang="en-US" altLang="zh-CN" sz="2000" b="1" dirty="0">
                <a:solidFill>
                  <a:srgbClr val="000000"/>
                </a:solidFill>
                <a:latin typeface="Arial" panose="020B0604020202020204"/>
                <a:ea typeface="仿宋" pitchFamily="49" charset="-122"/>
              </a:rPr>
              <a:t>9 100 000</a:t>
            </a:r>
            <a:endParaRPr kumimoji="0" lang="en-US" altLang="zh-CN" sz="2000" b="1" dirty="0">
              <a:solidFill>
                <a:srgbClr val="000000"/>
              </a:solidFill>
              <a:latin typeface="Arial" panose="020B0604020202020204"/>
              <a:ea typeface="仿宋"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showMasterSp="0">
  <p:cSld>
    <p:spTree>
      <p:nvGrpSpPr>
        <p:cNvPr id="1" name=""/>
        <p:cNvGrpSpPr/>
        <p:nvPr/>
      </p:nvGrpSpPr>
      <p:grpSpPr>
        <a:xfrm>
          <a:off x="0" y="0"/>
          <a:ext cx="0" cy="0"/>
          <a:chOff x="0" y="0"/>
          <a:chExt cx="0" cy="0"/>
        </a:xfrm>
      </p:grpSpPr>
      <p:grpSp>
        <p:nvGrpSpPr>
          <p:cNvPr id="4" name="组合 3"/>
          <p:cNvGrpSpPr/>
          <p:nvPr/>
        </p:nvGrpSpPr>
        <p:grpSpPr>
          <a:xfrm>
            <a:off x="263352" y="0"/>
            <a:ext cx="10873208" cy="5157192"/>
            <a:chOff x="445159" y="904290"/>
            <a:chExt cx="8148408" cy="3602809"/>
          </a:xfrm>
        </p:grpSpPr>
        <p:pic>
          <p:nvPicPr>
            <p:cNvPr id="5" name="图片 4"/>
            <p:cNvPicPr>
              <a:picLocks noChangeAspect="1"/>
            </p:cNvPicPr>
            <p:nvPr/>
          </p:nvPicPr>
          <p:blipFill>
            <a:blip r:embed="rId1"/>
            <a:stretch>
              <a:fillRect/>
            </a:stretch>
          </p:blipFill>
          <p:spPr>
            <a:xfrm>
              <a:off x="445159" y="904290"/>
              <a:ext cx="8148408" cy="2059006"/>
            </a:xfrm>
            <a:prstGeom prst="rect">
              <a:avLst/>
            </a:prstGeom>
          </p:spPr>
        </p:pic>
        <p:pic>
          <p:nvPicPr>
            <p:cNvPr id="6" name="图片 5"/>
            <p:cNvPicPr>
              <a:picLocks noChangeAspect="1"/>
            </p:cNvPicPr>
            <p:nvPr/>
          </p:nvPicPr>
          <p:blipFill>
            <a:blip r:embed="rId2"/>
            <a:stretch>
              <a:fillRect/>
            </a:stretch>
          </p:blipFill>
          <p:spPr>
            <a:xfrm>
              <a:off x="445159" y="2924944"/>
              <a:ext cx="8148408" cy="1582155"/>
            </a:xfrm>
            <a:prstGeom prst="rect">
              <a:avLst/>
            </a:prstGeom>
          </p:spPr>
        </p:pic>
      </p:grpSp>
      <p:sp>
        <p:nvSpPr>
          <p:cNvPr id="8" name="矩形 7"/>
          <p:cNvSpPr/>
          <p:nvPr/>
        </p:nvSpPr>
        <p:spPr>
          <a:xfrm>
            <a:off x="242519" y="5459742"/>
            <a:ext cx="2448272" cy="1200329"/>
          </a:xfrm>
          <a:prstGeom prst="rect">
            <a:avLst/>
          </a:prstGeom>
          <a:solidFill>
            <a:srgbClr val="99FF99"/>
          </a:solidFill>
        </p:spPr>
        <p:txBody>
          <a:bodyPr wrap="square">
            <a:spAutoFit/>
          </a:bodyPr>
          <a:lstStyle/>
          <a:p>
            <a:pPr marL="342900" lvl="0" indent="-342900" eaLnBrk="1" hangingPunct="1">
              <a:lnSpc>
                <a:spcPct val="90000"/>
              </a:lnSpc>
              <a:spcBef>
                <a:spcPct val="20000"/>
              </a:spcBef>
              <a:buClr>
                <a:srgbClr val="339966"/>
              </a:buClr>
              <a:buSzPct val="70000"/>
              <a:buFont typeface="Wingdings" panose="05000000000000000000" pitchFamily="2" charset="2"/>
              <a:buChar char="v"/>
            </a:pPr>
            <a:r>
              <a:rPr kumimoji="0" lang="en-US" altLang="zh-CN" sz="2000"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(2)2×13</a:t>
            </a:r>
            <a:r>
              <a:rPr kumimoji="0" lang="zh-CN" altLang="en-US" sz="2000"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年至</a:t>
            </a:r>
            <a:r>
              <a:rPr kumimoji="0" lang="en-US" altLang="zh-CN" sz="2000"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2×16</a:t>
            </a:r>
            <a:r>
              <a:rPr kumimoji="0" lang="zh-CN" altLang="en-US" sz="2000"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年每年年底</a:t>
            </a:r>
            <a:r>
              <a:rPr kumimoji="0" lang="en-US" altLang="zh-CN" sz="2000"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a:t>
            </a:r>
            <a:r>
              <a:rPr kumimoji="0" lang="zh-CN" altLang="en-US" sz="2000"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采用实际利率法记录投资收益</a:t>
            </a:r>
            <a:endParaRPr kumimoji="0" lang="en-US" altLang="zh-CN" sz="2000" b="1" i="0" u="none" strike="noStrike" kern="0" cap="none" spc="0" normalizeH="0" baseline="0" noProof="0" dirty="0">
              <a:ln>
                <a:noFill/>
              </a:ln>
              <a:solidFill>
                <a:srgbClr val="000000"/>
              </a:solidFill>
              <a:effectLst/>
              <a:uLnTx/>
              <a:uFillTx/>
              <a:latin typeface="Arial" panose="020B0604020202020204"/>
              <a:ea typeface="仿宋" pitchFamily="49" charset="-122"/>
              <a:cs typeface="+mn-cs"/>
            </a:endParaRPr>
          </a:p>
        </p:txBody>
      </p:sp>
      <p:pic>
        <p:nvPicPr>
          <p:cNvPr id="9" name="图片 8"/>
          <p:cNvPicPr>
            <a:picLocks noChangeAspect="1"/>
          </p:cNvPicPr>
          <p:nvPr/>
        </p:nvPicPr>
        <p:blipFill>
          <a:blip r:embed="rId3"/>
          <a:stretch>
            <a:fillRect/>
          </a:stretch>
        </p:blipFill>
        <p:spPr>
          <a:xfrm>
            <a:off x="2999656" y="5286688"/>
            <a:ext cx="8688455" cy="137338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showMasterSp="0">
  <p:cSld>
    <p:spTree>
      <p:nvGrpSpPr>
        <p:cNvPr id="1" name=""/>
        <p:cNvGrpSpPr/>
        <p:nvPr/>
      </p:nvGrpSpPr>
      <p:grpSpPr>
        <a:xfrm>
          <a:off x="0" y="0"/>
          <a:ext cx="0" cy="0"/>
          <a:chOff x="0" y="0"/>
          <a:chExt cx="0" cy="0"/>
        </a:xfrm>
      </p:grpSpPr>
      <p:grpSp>
        <p:nvGrpSpPr>
          <p:cNvPr id="4" name="组合 3"/>
          <p:cNvGrpSpPr/>
          <p:nvPr/>
        </p:nvGrpSpPr>
        <p:grpSpPr>
          <a:xfrm>
            <a:off x="263352" y="0"/>
            <a:ext cx="10873208" cy="5157192"/>
            <a:chOff x="445159" y="904290"/>
            <a:chExt cx="8148408" cy="3602809"/>
          </a:xfrm>
        </p:grpSpPr>
        <p:pic>
          <p:nvPicPr>
            <p:cNvPr id="5" name="图片 4"/>
            <p:cNvPicPr>
              <a:picLocks noChangeAspect="1"/>
            </p:cNvPicPr>
            <p:nvPr/>
          </p:nvPicPr>
          <p:blipFill>
            <a:blip r:embed="rId1"/>
            <a:stretch>
              <a:fillRect/>
            </a:stretch>
          </p:blipFill>
          <p:spPr>
            <a:xfrm>
              <a:off x="445159" y="904290"/>
              <a:ext cx="8148408" cy="2059006"/>
            </a:xfrm>
            <a:prstGeom prst="rect">
              <a:avLst/>
            </a:prstGeom>
          </p:spPr>
        </p:pic>
        <p:pic>
          <p:nvPicPr>
            <p:cNvPr id="6" name="图片 5"/>
            <p:cNvPicPr>
              <a:picLocks noChangeAspect="1"/>
            </p:cNvPicPr>
            <p:nvPr/>
          </p:nvPicPr>
          <p:blipFill>
            <a:blip r:embed="rId2"/>
            <a:stretch>
              <a:fillRect/>
            </a:stretch>
          </p:blipFill>
          <p:spPr>
            <a:xfrm>
              <a:off x="445159" y="2924944"/>
              <a:ext cx="8148408" cy="1582155"/>
            </a:xfrm>
            <a:prstGeom prst="rect">
              <a:avLst/>
            </a:prstGeom>
          </p:spPr>
        </p:pic>
      </p:grpSp>
      <p:sp>
        <p:nvSpPr>
          <p:cNvPr id="2" name="矩形 1"/>
          <p:cNvSpPr/>
          <p:nvPr/>
        </p:nvSpPr>
        <p:spPr>
          <a:xfrm>
            <a:off x="280991" y="5445224"/>
            <a:ext cx="2592288" cy="1015663"/>
          </a:xfrm>
          <a:prstGeom prst="rect">
            <a:avLst/>
          </a:prstGeom>
          <a:solidFill>
            <a:srgbClr val="99FF99"/>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(3)2×13</a:t>
            </a:r>
            <a:r>
              <a:rPr kumimoji="0" lang="zh-CN" altLang="en-US" sz="2000"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年至</a:t>
            </a:r>
            <a:r>
              <a:rPr kumimoji="0" lang="en-US" altLang="zh-CN" sz="2000"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2×16</a:t>
            </a:r>
            <a:r>
              <a:rPr kumimoji="0" lang="zh-CN" altLang="en-US" sz="2000"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年每年年底</a:t>
            </a:r>
            <a:r>
              <a:rPr kumimoji="0" lang="en-US" altLang="zh-CN" sz="2000"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a:t>
            </a:r>
            <a:r>
              <a:rPr kumimoji="0" lang="zh-CN" altLang="en-US" sz="2000"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记录公允价值变动</a:t>
            </a:r>
            <a:endParaRPr kumimoji="0" lang="zh-CN" altLang="en-US" sz="1800" b="0" i="0" u="none" strike="noStrike" kern="0" cap="none" spc="0" normalizeH="0" baseline="0" noProof="0" dirty="0">
              <a:ln>
                <a:noFill/>
              </a:ln>
              <a:solidFill>
                <a:sysClr val="windowText" lastClr="000000"/>
              </a:solidFill>
              <a:effectLst/>
              <a:uLnTx/>
              <a:uFillTx/>
            </a:endParaRPr>
          </a:p>
        </p:txBody>
      </p:sp>
      <p:pic>
        <p:nvPicPr>
          <p:cNvPr id="10" name="图片 9"/>
          <p:cNvPicPr>
            <a:picLocks noChangeAspect="1"/>
          </p:cNvPicPr>
          <p:nvPr/>
        </p:nvPicPr>
        <p:blipFill>
          <a:blip r:embed="rId3"/>
          <a:stretch>
            <a:fillRect/>
          </a:stretch>
        </p:blipFill>
        <p:spPr>
          <a:xfrm>
            <a:off x="3071664" y="5273026"/>
            <a:ext cx="8688455" cy="136005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showMasterSp="0">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txBox="1">
                <a:spLocks noChangeArrowheads="1"/>
              </p:cNvSpPr>
              <p:nvPr/>
            </p:nvSpPr>
            <p:spPr bwMode="auto">
              <a:xfrm>
                <a:off x="178941" y="404664"/>
                <a:ext cx="11893723" cy="396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fontAlgn="base">
                  <a:spcBef>
                    <a:spcPct val="20000"/>
                  </a:spcBef>
                  <a:spcAft>
                    <a:spcPct val="0"/>
                  </a:spcAft>
                  <a:buClr>
                    <a:schemeClr val="hlink"/>
                  </a:buClr>
                  <a:buSzPct val="70000"/>
                  <a:buFont typeface="Wingdings" panose="05000000000000000000" pitchFamily="2" charset="2"/>
                  <a:buChar char="v"/>
                  <a:defRPr sz="2400" b="1">
                    <a:solidFill>
                      <a:srgbClr val="003366"/>
                    </a:solidFill>
                    <a:latin typeface="+mn-lt"/>
                    <a:ea typeface="+mn-ea"/>
                    <a:cs typeface="+mn-cs"/>
                  </a:defRPr>
                </a:lvl1pPr>
                <a:lvl2pPr marL="742950" indent="-285750" algn="l" rtl="0" fontAlgn="base">
                  <a:spcBef>
                    <a:spcPct val="20000"/>
                  </a:spcBef>
                  <a:spcAft>
                    <a:spcPct val="0"/>
                  </a:spcAft>
                  <a:buClr>
                    <a:schemeClr val="accent1"/>
                  </a:buClr>
                  <a:buSzPct val="70000"/>
                  <a:buFont typeface="Wingdings" panose="05000000000000000000" pitchFamily="2" charset="2"/>
                  <a:buChar char="─"/>
                  <a:defRPr sz="2400" b="1">
                    <a:solidFill>
                      <a:srgbClr val="003366"/>
                    </a:solidFill>
                    <a:latin typeface="+mn-lt"/>
                    <a:ea typeface="+mn-ea"/>
                  </a:defRPr>
                </a:lvl2pPr>
                <a:lvl3pPr marL="1143000" indent="-228600" algn="l" rtl="0" fontAlgn="base">
                  <a:spcBef>
                    <a:spcPct val="20000"/>
                  </a:spcBef>
                  <a:spcAft>
                    <a:spcPct val="0"/>
                  </a:spcAft>
                  <a:buClr>
                    <a:schemeClr val="tx1"/>
                  </a:buClr>
                  <a:buFont typeface="Wingdings" panose="05000000000000000000" pitchFamily="2" charset="2"/>
                  <a:buChar char="•"/>
                  <a:defRPr sz="2400" b="1">
                    <a:solidFill>
                      <a:srgbClr val="003366"/>
                    </a:solidFill>
                    <a:latin typeface="+mn-lt"/>
                    <a:ea typeface="+mn-ea"/>
                  </a:defRPr>
                </a:lvl3pPr>
                <a:lvl4pPr marL="1600200" indent="-228600" algn="l" rtl="0" fontAlgn="base">
                  <a:spcBef>
                    <a:spcPct val="20000"/>
                  </a:spcBef>
                  <a:spcAft>
                    <a:spcPct val="0"/>
                  </a:spcAft>
                  <a:buFont typeface="Wingdings" panose="05000000000000000000" pitchFamily="2" charset="2"/>
                  <a:buChar char="–"/>
                  <a:defRPr sz="2400" b="1">
                    <a:solidFill>
                      <a:srgbClr val="003366"/>
                    </a:solidFill>
                    <a:latin typeface="+mn-lt"/>
                    <a:ea typeface="+mn-ea"/>
                  </a:defRPr>
                </a:lvl4pPr>
                <a:lvl5pPr marL="2057400" indent="-228600" algn="l" rtl="0" fontAlgn="base">
                  <a:spcBef>
                    <a:spcPct val="20000"/>
                  </a:spcBef>
                  <a:spcAft>
                    <a:spcPct val="0"/>
                  </a:spcAft>
                  <a:buFont typeface="Wingdings" panose="05000000000000000000" pitchFamily="2" charset="2"/>
                  <a:buChar char="»"/>
                  <a:defRPr sz="2400" b="1">
                    <a:solidFill>
                      <a:srgbClr val="003366"/>
                    </a:solidFill>
                    <a:latin typeface="+mn-lt"/>
                    <a:ea typeface="+mn-ea"/>
                  </a:defRPr>
                </a:lvl5pPr>
                <a:lvl6pPr marL="2514600" indent="-228600" algn="l" rtl="0" fontAlgn="base">
                  <a:spcBef>
                    <a:spcPct val="20000"/>
                  </a:spcBef>
                  <a:spcAft>
                    <a:spcPct val="0"/>
                  </a:spcAft>
                  <a:buFont typeface="Wingdings" panose="05000000000000000000" pitchFamily="2" charset="2"/>
                  <a:buChar char="»"/>
                  <a:defRPr sz="2400" b="1">
                    <a:solidFill>
                      <a:srgbClr val="003366"/>
                    </a:solidFill>
                    <a:latin typeface="+mn-lt"/>
                    <a:ea typeface="+mn-ea"/>
                  </a:defRPr>
                </a:lvl6pPr>
                <a:lvl7pPr marL="2971800" indent="-228600" algn="l" rtl="0" fontAlgn="base">
                  <a:spcBef>
                    <a:spcPct val="20000"/>
                  </a:spcBef>
                  <a:spcAft>
                    <a:spcPct val="0"/>
                  </a:spcAft>
                  <a:buFont typeface="Wingdings" panose="05000000000000000000" pitchFamily="2" charset="2"/>
                  <a:buChar char="»"/>
                  <a:defRPr sz="2400" b="1">
                    <a:solidFill>
                      <a:srgbClr val="003366"/>
                    </a:solidFill>
                    <a:latin typeface="+mn-lt"/>
                    <a:ea typeface="+mn-ea"/>
                  </a:defRPr>
                </a:lvl7pPr>
                <a:lvl8pPr marL="3429000" indent="-228600" algn="l" rtl="0" fontAlgn="base">
                  <a:spcBef>
                    <a:spcPct val="20000"/>
                  </a:spcBef>
                  <a:spcAft>
                    <a:spcPct val="0"/>
                  </a:spcAft>
                  <a:buFont typeface="Wingdings" panose="05000000000000000000" pitchFamily="2" charset="2"/>
                  <a:buChar char="»"/>
                  <a:defRPr sz="2400" b="1">
                    <a:solidFill>
                      <a:srgbClr val="003366"/>
                    </a:solidFill>
                    <a:latin typeface="+mn-lt"/>
                    <a:ea typeface="+mn-ea"/>
                  </a:defRPr>
                </a:lvl8pPr>
                <a:lvl9pPr marL="3886200" indent="-228600" algn="l" rtl="0" fontAlgn="base">
                  <a:spcBef>
                    <a:spcPct val="20000"/>
                  </a:spcBef>
                  <a:spcAft>
                    <a:spcPct val="0"/>
                  </a:spcAft>
                  <a:buFont typeface="Wingdings" panose="05000000000000000000" pitchFamily="2" charset="2"/>
                  <a:buChar char="»"/>
                  <a:defRPr sz="2400" b="1">
                    <a:solidFill>
                      <a:srgbClr val="003366"/>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339966"/>
                  </a:buClr>
                  <a:buSzPct val="70000"/>
                  <a:buFont typeface="Wingdings" panose="05000000000000000000" pitchFamily="2" charset="2"/>
                  <a:buChar char="v"/>
                  <a:defRPr/>
                </a:pPr>
                <a:r>
                  <a:rPr kumimoji="0" lang="en-US" altLang="zh-CN" b="1" i="0" u="none" strike="noStrike" kern="0" cap="none" spc="0" normalizeH="0" baseline="0" noProof="0" dirty="0">
                    <a:ln>
                      <a:noFill/>
                    </a:ln>
                    <a:solidFill>
                      <a:srgbClr val="003366"/>
                    </a:solidFill>
                    <a:effectLst/>
                    <a:uLnTx/>
                    <a:uFillTx/>
                    <a:latin typeface="Arial" panose="020B0604020202020204"/>
                  </a:rPr>
                  <a:t>(4)2×17</a:t>
                </a:r>
                <a:r>
                  <a:rPr kumimoji="0" lang="zh-CN" altLang="zh-CN" b="1" i="0" u="none" strike="noStrike" kern="0" cap="none" spc="0" normalizeH="0" baseline="0" noProof="0" dirty="0">
                    <a:ln>
                      <a:noFill/>
                    </a:ln>
                    <a:solidFill>
                      <a:srgbClr val="003366"/>
                    </a:solidFill>
                    <a:effectLst/>
                    <a:uLnTx/>
                    <a:uFillTx/>
                    <a:latin typeface="Arial" panose="020B0604020202020204"/>
                  </a:rPr>
                  <a:t>年</a:t>
                </a:r>
                <a:r>
                  <a:rPr kumimoji="0" lang="en-US" altLang="zh-CN" b="1" i="0" u="none" strike="noStrike" kern="0" cap="none" spc="0" normalizeH="0" baseline="0" noProof="0" dirty="0">
                    <a:ln>
                      <a:noFill/>
                    </a:ln>
                    <a:solidFill>
                      <a:srgbClr val="003366"/>
                    </a:solidFill>
                    <a:effectLst/>
                    <a:uLnTx/>
                    <a:uFillTx/>
                    <a:latin typeface="Arial" panose="020B0604020202020204"/>
                  </a:rPr>
                  <a:t>3</a:t>
                </a:r>
                <a:r>
                  <a:rPr kumimoji="0" lang="zh-CN" altLang="zh-CN" b="1" i="0" u="none" strike="noStrike" kern="0" cap="none" spc="0" normalizeH="0" baseline="0" noProof="0" dirty="0">
                    <a:ln>
                      <a:noFill/>
                    </a:ln>
                    <a:solidFill>
                      <a:srgbClr val="003366"/>
                    </a:solidFill>
                    <a:effectLst/>
                    <a:uLnTx/>
                    <a:uFillTx/>
                    <a:latin typeface="Arial" panose="020B0604020202020204"/>
                  </a:rPr>
                  <a:t>月</a:t>
                </a:r>
                <a:r>
                  <a:rPr kumimoji="0" lang="en-US" altLang="zh-CN" b="1" i="0" u="none" strike="noStrike" kern="0" cap="none" spc="0" normalizeH="0" baseline="0" noProof="0" dirty="0">
                    <a:ln>
                      <a:noFill/>
                    </a:ln>
                    <a:solidFill>
                      <a:srgbClr val="003366"/>
                    </a:solidFill>
                    <a:effectLst/>
                    <a:uLnTx/>
                    <a:uFillTx/>
                    <a:latin typeface="Arial" panose="020B0604020202020204"/>
                  </a:rPr>
                  <a:t>6</a:t>
                </a:r>
                <a:r>
                  <a:rPr kumimoji="0" lang="zh-CN" altLang="zh-CN" b="1" i="0" u="none" strike="noStrike" kern="0" cap="none" spc="0" normalizeH="0" baseline="0" noProof="0" dirty="0">
                    <a:ln>
                      <a:noFill/>
                    </a:ln>
                    <a:solidFill>
                      <a:srgbClr val="003366"/>
                    </a:solidFill>
                    <a:effectLst/>
                    <a:uLnTx/>
                    <a:uFillTx/>
                    <a:latin typeface="Arial" panose="020B0604020202020204"/>
                  </a:rPr>
                  <a:t>日</a:t>
                </a:r>
                <a:r>
                  <a:rPr kumimoji="0" lang="en-US" altLang="zh-CN" b="1" i="0" u="none" strike="noStrike" kern="0" cap="none" spc="0" normalizeH="0" baseline="0" noProof="0" dirty="0">
                    <a:ln>
                      <a:noFill/>
                    </a:ln>
                    <a:solidFill>
                      <a:srgbClr val="003366"/>
                    </a:solidFill>
                    <a:effectLst/>
                    <a:uLnTx/>
                    <a:uFillTx/>
                    <a:latin typeface="Arial" panose="020B0604020202020204"/>
                  </a:rPr>
                  <a:t>,</a:t>
                </a:r>
                <a:r>
                  <a:rPr kumimoji="0" lang="zh-CN" altLang="zh-CN" b="1" i="0" u="none" strike="noStrike" kern="0" cap="none" spc="0" normalizeH="0" baseline="0" noProof="0" dirty="0">
                    <a:ln>
                      <a:noFill/>
                    </a:ln>
                    <a:solidFill>
                      <a:srgbClr val="003366"/>
                    </a:solidFill>
                    <a:effectLst/>
                    <a:uLnTx/>
                    <a:uFillTx/>
                    <a:latin typeface="Arial" panose="020B0604020202020204"/>
                  </a:rPr>
                  <a:t>按照当日的</a:t>
                </a:r>
                <a:r>
                  <a:rPr kumimoji="0" lang="zh-CN" altLang="en-US" b="1" i="0" u="none" strike="noStrike" kern="0" cap="none" spc="0" normalizeH="0" baseline="0" noProof="0" dirty="0">
                    <a:ln>
                      <a:noFill/>
                    </a:ln>
                    <a:solidFill>
                      <a:srgbClr val="003366"/>
                    </a:solidFill>
                    <a:effectLst/>
                    <a:uLnTx/>
                    <a:uFillTx/>
                    <a:latin typeface="Arial" panose="020B0604020202020204"/>
                  </a:rPr>
                  <a:t>卖价</a:t>
                </a:r>
                <a:r>
                  <a:rPr kumimoji="0" lang="zh-CN" altLang="zh-CN" b="1" i="0" u="none" strike="noStrike" kern="0" cap="none" spc="0" normalizeH="0" baseline="0" noProof="0" dirty="0">
                    <a:ln>
                      <a:noFill/>
                    </a:ln>
                    <a:solidFill>
                      <a:srgbClr val="003366"/>
                    </a:solidFill>
                    <a:effectLst/>
                    <a:uLnTx/>
                    <a:uFillTx/>
                    <a:latin typeface="Arial" panose="020B0604020202020204"/>
                  </a:rPr>
                  <a:t>与</a:t>
                </a:r>
                <a:r>
                  <a:rPr kumimoji="0" lang="en-US" altLang="zh-CN" b="1" i="0" u="none" strike="noStrike" kern="0" cap="none" spc="0" normalizeH="0" baseline="0" noProof="0" dirty="0">
                    <a:ln>
                      <a:noFill/>
                    </a:ln>
                    <a:solidFill>
                      <a:srgbClr val="003366"/>
                    </a:solidFill>
                    <a:effectLst/>
                    <a:uLnTx/>
                    <a:uFillTx/>
                    <a:latin typeface="Arial" panose="020B0604020202020204"/>
                  </a:rPr>
                  <a:t>2×16</a:t>
                </a:r>
                <a:r>
                  <a:rPr kumimoji="0" lang="zh-CN" altLang="zh-CN" b="1" i="0" u="none" strike="noStrike" kern="0" cap="none" spc="0" normalizeH="0" baseline="0" noProof="0" dirty="0">
                    <a:ln>
                      <a:noFill/>
                    </a:ln>
                    <a:solidFill>
                      <a:srgbClr val="003366"/>
                    </a:solidFill>
                    <a:effectLst/>
                    <a:uLnTx/>
                    <a:uFillTx/>
                    <a:latin typeface="Arial" panose="020B0604020202020204"/>
                  </a:rPr>
                  <a:t>年</a:t>
                </a:r>
                <a:r>
                  <a:rPr kumimoji="0" lang="en-US" altLang="zh-CN" b="1" i="0" u="none" strike="noStrike" kern="0" cap="none" spc="0" normalizeH="0" baseline="0" noProof="0" dirty="0">
                    <a:ln>
                      <a:noFill/>
                    </a:ln>
                    <a:solidFill>
                      <a:srgbClr val="003366"/>
                    </a:solidFill>
                    <a:effectLst/>
                    <a:uLnTx/>
                    <a:uFillTx/>
                    <a:latin typeface="Arial" panose="020B0604020202020204"/>
                  </a:rPr>
                  <a:t>12</a:t>
                </a:r>
                <a:r>
                  <a:rPr kumimoji="0" lang="zh-CN" altLang="zh-CN" b="1" i="0" u="none" strike="noStrike" kern="0" cap="none" spc="0" normalizeH="0" baseline="0" noProof="0" dirty="0">
                    <a:ln>
                      <a:noFill/>
                    </a:ln>
                    <a:solidFill>
                      <a:srgbClr val="003366"/>
                    </a:solidFill>
                    <a:effectLst/>
                    <a:uLnTx/>
                    <a:uFillTx/>
                    <a:latin typeface="Arial" panose="020B0604020202020204"/>
                  </a:rPr>
                  <a:t>月</a:t>
                </a:r>
                <a:r>
                  <a:rPr kumimoji="0" lang="en-US" altLang="zh-CN" b="1" i="0" u="none" strike="noStrike" kern="0" cap="none" spc="0" normalizeH="0" baseline="0" noProof="0" dirty="0">
                    <a:ln>
                      <a:noFill/>
                    </a:ln>
                    <a:solidFill>
                      <a:srgbClr val="003366"/>
                    </a:solidFill>
                    <a:effectLst/>
                    <a:uLnTx/>
                    <a:uFillTx/>
                    <a:latin typeface="Arial" panose="020B0604020202020204"/>
                  </a:rPr>
                  <a:t>31</a:t>
                </a:r>
                <a:r>
                  <a:rPr kumimoji="0" lang="zh-CN" altLang="zh-CN" b="1" i="0" u="none" strike="noStrike" kern="0" cap="none" spc="0" normalizeH="0" baseline="0" noProof="0" dirty="0">
                    <a:ln>
                      <a:noFill/>
                    </a:ln>
                    <a:solidFill>
                      <a:srgbClr val="003366"/>
                    </a:solidFill>
                    <a:effectLst/>
                    <a:uLnTx/>
                    <a:uFillTx/>
                    <a:latin typeface="Arial" panose="020B0604020202020204"/>
                  </a:rPr>
                  <a:t>日的</a:t>
                </a:r>
                <a:r>
                  <a:rPr kumimoji="0" lang="zh-CN" altLang="en-US" b="1" i="0" u="none" strike="noStrike" kern="0" cap="none" spc="0" normalizeH="0" baseline="0" noProof="0" dirty="0">
                    <a:ln>
                      <a:noFill/>
                    </a:ln>
                    <a:solidFill>
                      <a:srgbClr val="003366"/>
                    </a:solidFill>
                    <a:effectLst/>
                    <a:uLnTx/>
                    <a:uFillTx/>
                    <a:latin typeface="Arial" panose="020B0604020202020204"/>
                  </a:rPr>
                  <a:t>账面价值</a:t>
                </a:r>
                <a:r>
                  <a:rPr kumimoji="0" lang="zh-CN" altLang="zh-CN" b="1" i="0" u="none" strike="noStrike" kern="0" cap="none" spc="0" normalizeH="0" baseline="0" noProof="0" dirty="0">
                    <a:ln>
                      <a:noFill/>
                    </a:ln>
                    <a:solidFill>
                      <a:srgbClr val="003366"/>
                    </a:solidFill>
                    <a:effectLst/>
                    <a:uLnTx/>
                    <a:uFillTx/>
                    <a:latin typeface="Arial" panose="020B0604020202020204"/>
                  </a:rPr>
                  <a:t>之差</a:t>
                </a:r>
                <a:r>
                  <a:rPr kumimoji="0" lang="en-US" altLang="zh-CN" b="1" i="0" u="none" strike="noStrike" kern="0" cap="none" spc="0" normalizeH="0" baseline="0" noProof="0" dirty="0">
                    <a:ln>
                      <a:noFill/>
                    </a:ln>
                    <a:solidFill>
                      <a:srgbClr val="003366"/>
                    </a:solidFill>
                    <a:effectLst/>
                    <a:uLnTx/>
                    <a:uFillTx/>
                    <a:latin typeface="Arial" panose="020B0604020202020204"/>
                  </a:rPr>
                  <a:t>,</a:t>
                </a:r>
                <a:r>
                  <a:rPr kumimoji="0" lang="zh-CN" altLang="zh-CN" b="1" i="0" u="none" strike="noStrike" kern="0" cap="none" spc="0" normalizeH="0" baseline="0" noProof="0" dirty="0">
                    <a:ln>
                      <a:noFill/>
                    </a:ln>
                    <a:solidFill>
                      <a:srgbClr val="003366"/>
                    </a:solidFill>
                    <a:effectLst/>
                    <a:uLnTx/>
                    <a:uFillTx/>
                    <a:latin typeface="Arial" panose="020B0604020202020204"/>
                  </a:rPr>
                  <a:t>记录转让价差</a:t>
                </a:r>
                <a:r>
                  <a:rPr kumimoji="0" lang="en-US" altLang="zh-CN" b="1" i="0" u="none" strike="noStrike" kern="0" cap="none" spc="0" normalizeH="0" baseline="0" noProof="0" dirty="0">
                    <a:ln>
                      <a:noFill/>
                    </a:ln>
                    <a:solidFill>
                      <a:srgbClr val="003366"/>
                    </a:solidFill>
                    <a:effectLst/>
                    <a:uLnTx/>
                    <a:uFillTx/>
                    <a:latin typeface="Arial" panose="020B0604020202020204"/>
                  </a:rPr>
                  <a:t>(</a:t>
                </a:r>
                <a:r>
                  <a:rPr kumimoji="0" lang="zh-CN" altLang="zh-CN" b="1" i="0" u="none" strike="noStrike" kern="0" cap="none" spc="0" normalizeH="0" baseline="0" noProof="0" dirty="0">
                    <a:ln>
                      <a:noFill/>
                    </a:ln>
                    <a:solidFill>
                      <a:srgbClr val="003366"/>
                    </a:solidFill>
                    <a:effectLst/>
                    <a:uLnTx/>
                    <a:uFillTx/>
                    <a:latin typeface="Arial" panose="020B0604020202020204"/>
                  </a:rPr>
                  <a:t>投资收益</a:t>
                </a:r>
                <a:r>
                  <a:rPr kumimoji="0" lang="en-US" altLang="zh-CN" b="1" i="0" u="none" strike="noStrike" kern="0" cap="none" spc="0" normalizeH="0" baseline="0" noProof="0" dirty="0">
                    <a:ln>
                      <a:noFill/>
                    </a:ln>
                    <a:solidFill>
                      <a:srgbClr val="003366"/>
                    </a:solidFill>
                    <a:effectLst/>
                    <a:uLnTx/>
                    <a:uFillTx/>
                    <a:latin typeface="Arial" panose="020B0604020202020204"/>
                  </a:rPr>
                  <a:t>)</a:t>
                </a:r>
                <a:endParaRPr kumimoji="0" lang="zh-CN" altLang="zh-CN" b="1" i="0" u="none" strike="noStrike" kern="0" cap="none" spc="0" normalizeH="0" baseline="0" noProof="0" dirty="0">
                  <a:ln>
                    <a:noFill/>
                  </a:ln>
                  <a:solidFill>
                    <a:srgbClr val="003366"/>
                  </a:solidFill>
                  <a:effectLst/>
                  <a:uLnTx/>
                  <a:uFillTx/>
                  <a:latin typeface="Arial" panose="020B0604020202020204"/>
                </a:endParaRPr>
              </a:p>
              <a:p>
                <a:pPr marL="400050" marR="0" lvl="1" indent="0" algn="l" defTabSz="914400" rtl="0" eaLnBrk="1" fontAlgn="base" latinLnBrk="0" hangingPunct="1">
                  <a:lnSpc>
                    <a:spcPct val="100000"/>
                  </a:lnSpc>
                  <a:spcBef>
                    <a:spcPct val="20000"/>
                  </a:spcBef>
                  <a:spcAft>
                    <a:spcPct val="0"/>
                  </a:spcAft>
                  <a:buClr>
                    <a:srgbClr val="48BDEC"/>
                  </a:buClr>
                  <a:buSzPct val="70000"/>
                  <a:buFont typeface="Wingdings" panose="05000000000000000000" pitchFamily="2" charset="2"/>
                  <a:buNone/>
                  <a:defRPr/>
                </a:pPr>
                <a:r>
                  <a:rPr kumimoji="0" lang="zh-CN" altLang="zh-CN" b="1" i="0" u="none" strike="noStrike" kern="0" cap="none" spc="0" normalizeH="0" baseline="0" noProof="0" dirty="0">
                    <a:ln>
                      <a:noFill/>
                    </a:ln>
                    <a:solidFill>
                      <a:srgbClr val="003366"/>
                    </a:solidFill>
                    <a:effectLst/>
                    <a:uLnTx/>
                    <a:uFillTx/>
                    <a:latin typeface="Arial" panose="020B0604020202020204"/>
                  </a:rPr>
                  <a:t>　</a:t>
                </a:r>
                <a:r>
                  <a:rPr kumimoji="0" lang="en-US" altLang="zh-CN" b="1" i="0" u="none" strike="noStrike" kern="0" cap="none" spc="0" normalizeH="0" baseline="0" noProof="0" dirty="0">
                    <a:ln>
                      <a:noFill/>
                    </a:ln>
                    <a:solidFill>
                      <a:srgbClr val="003366"/>
                    </a:solidFill>
                    <a:effectLst/>
                    <a:uLnTx/>
                    <a:uFillTx/>
                    <a:latin typeface="Arial" panose="020B0604020202020204"/>
                  </a:rPr>
                  <a:t>        </a:t>
                </a:r>
                <a:r>
                  <a:rPr kumimoji="0" lang="zh-CN" altLang="zh-CN" b="1" i="0" u="none" strike="noStrike" kern="0" cap="none" spc="0" normalizeH="0" baseline="0" noProof="0" dirty="0">
                    <a:ln>
                      <a:noFill/>
                    </a:ln>
                    <a:solidFill>
                      <a:srgbClr val="003366"/>
                    </a:solidFill>
                    <a:effectLst/>
                    <a:uLnTx/>
                    <a:uFillTx/>
                    <a:latin typeface="Arial" panose="020B0604020202020204"/>
                  </a:rPr>
                  <a:t>借</a:t>
                </a:r>
                <a:r>
                  <a:rPr kumimoji="0" lang="en-US" altLang="zh-CN" b="1" i="0" u="none" strike="noStrike" kern="0" cap="none" spc="0" normalizeH="0" baseline="0" noProof="0" dirty="0">
                    <a:ln>
                      <a:noFill/>
                    </a:ln>
                    <a:solidFill>
                      <a:srgbClr val="003366"/>
                    </a:solidFill>
                    <a:effectLst/>
                    <a:uLnTx/>
                    <a:uFillTx/>
                    <a:latin typeface="Arial" panose="020B0604020202020204"/>
                  </a:rPr>
                  <a:t>:  </a:t>
                </a:r>
                <a:r>
                  <a:rPr kumimoji="0" lang="zh-CN" altLang="zh-CN" b="1" i="0" u="none" strike="noStrike" kern="0" cap="none" spc="0" normalizeH="0" baseline="0" noProof="0" dirty="0">
                    <a:ln>
                      <a:noFill/>
                    </a:ln>
                    <a:solidFill>
                      <a:srgbClr val="003366"/>
                    </a:solidFill>
                    <a:effectLst/>
                    <a:uLnTx/>
                    <a:uFillTx/>
                    <a:latin typeface="Arial" panose="020B0604020202020204"/>
                  </a:rPr>
                  <a:t>银行存款</a:t>
                </a:r>
                <a:r>
                  <a:rPr kumimoji="0" lang="en-US" altLang="zh-CN" b="1" i="0" u="none" strike="noStrike" kern="0" cap="none" spc="0" normalizeH="0" baseline="0" noProof="0" dirty="0">
                    <a:ln>
                      <a:noFill/>
                    </a:ln>
                    <a:solidFill>
                      <a:srgbClr val="003366"/>
                    </a:solidFill>
                    <a:effectLst/>
                    <a:uLnTx/>
                    <a:uFillTx/>
                    <a:latin typeface="Arial" panose="020B0604020202020204"/>
                  </a:rPr>
                  <a:t>	    10100000</a:t>
                </a:r>
                <a:endParaRPr kumimoji="0" lang="zh-CN" altLang="zh-CN" b="1" i="0" u="none" strike="noStrike" kern="0" cap="none" spc="0" normalizeH="0" baseline="0" noProof="0" dirty="0">
                  <a:ln>
                    <a:noFill/>
                  </a:ln>
                  <a:solidFill>
                    <a:srgbClr val="003366"/>
                  </a:solidFill>
                  <a:effectLst/>
                  <a:uLnTx/>
                  <a:uFillTx/>
                  <a:latin typeface="Arial" panose="020B0604020202020204"/>
                </a:endParaRPr>
              </a:p>
              <a:p>
                <a:pPr marL="400050" marR="0" lvl="1" indent="0" algn="l" defTabSz="914400" rtl="0" eaLnBrk="1" fontAlgn="base" latinLnBrk="0" hangingPunct="1">
                  <a:lnSpc>
                    <a:spcPct val="100000"/>
                  </a:lnSpc>
                  <a:spcBef>
                    <a:spcPct val="20000"/>
                  </a:spcBef>
                  <a:spcAft>
                    <a:spcPct val="0"/>
                  </a:spcAft>
                  <a:buClr>
                    <a:srgbClr val="48BDEC"/>
                  </a:buClr>
                  <a:buSzPct val="70000"/>
                  <a:buFont typeface="Wingdings" panose="05000000000000000000" pitchFamily="2" charset="2"/>
                  <a:buNone/>
                  <a:defRPr/>
                </a:pPr>
                <a:r>
                  <a:rPr kumimoji="0" lang="zh-CN" altLang="zh-CN" b="1" i="0" u="none" strike="noStrike" kern="0" cap="none" spc="0" normalizeH="0" baseline="0" noProof="0" dirty="0">
                    <a:ln>
                      <a:noFill/>
                    </a:ln>
                    <a:solidFill>
                      <a:srgbClr val="003366"/>
                    </a:solidFill>
                    <a:effectLst/>
                    <a:uLnTx/>
                    <a:uFillTx/>
                    <a:latin typeface="Arial" panose="020B0604020202020204"/>
                  </a:rPr>
                  <a:t>　　　　</a:t>
                </a:r>
                <a14:m>
                  <m:oMath xmlns:m="http://schemas.openxmlformats.org/officeDocument/2006/math">
                    <m:d>
                      <m:dPr>
                        <m:begChr m:val=""/>
                        <m:endChr m:val="}"/>
                        <m:ctrlPr>
                          <a:rPr kumimoji="0" lang="zh-CN" altLang="zh-CN" b="1" i="1" u="none" strike="noStrike" kern="0" cap="none" spc="0" normalizeH="0" baseline="0" noProof="0">
                            <a:ln>
                              <a:noFill/>
                            </a:ln>
                            <a:solidFill>
                              <a:srgbClr val="003366"/>
                            </a:solidFill>
                            <a:effectLst/>
                            <a:uLnTx/>
                            <a:uFillTx/>
                            <a:latin typeface="Cambria Math" panose="02040503050406030204" pitchFamily="18" charset="0"/>
                          </a:rPr>
                        </m:ctrlPr>
                      </m:dPr>
                      <m:e>
                        <m:m>
                          <m:mPr>
                            <m:mcs>
                              <m:mc>
                                <m:mcPr>
                                  <m:count m:val="1"/>
                                  <m:mcJc m:val="center"/>
                                </m:mcPr>
                              </m:mc>
                            </m:mcs>
                            <m:plcHide m:val="on"/>
                            <m:ctrlPr>
                              <a:rPr kumimoji="0" lang="zh-CN" altLang="zh-CN" b="1" i="1" u="none" strike="noStrike" kern="0" cap="none" spc="0" normalizeH="0" baseline="0" noProof="0" smtClean="0">
                                <a:ln>
                                  <a:noFill/>
                                </a:ln>
                                <a:solidFill>
                                  <a:srgbClr val="0000FF"/>
                                </a:solidFill>
                                <a:effectLst/>
                                <a:uLnTx/>
                                <a:uFillTx/>
                                <a:latin typeface="Cambria Math" panose="02040503050406030204" pitchFamily="18" charset="0"/>
                              </a:rPr>
                            </m:ctrlPr>
                          </m:mPr>
                          <m:mr>
                            <m:e>
                              <m:r>
                                <m:rPr>
                                  <m:nor/>
                                </m:rPr>
                                <a:rPr kumimoji="0" lang="zh-CN" altLang="zh-CN" b="1" i="0" u="none" strike="noStrike" kern="0" cap="none" spc="0" normalizeH="0" baseline="0" noProof="0">
                                  <a:ln>
                                    <a:noFill/>
                                  </a:ln>
                                  <a:solidFill>
                                    <a:srgbClr val="0000FF"/>
                                  </a:solidFill>
                                  <a:effectLst/>
                                  <a:uLnTx/>
                                  <a:uFillTx/>
                                  <a:latin typeface="黑体" panose="02010609060101010101" pitchFamily="49" charset="-122"/>
                                  <a:ea typeface="黑体" panose="02010609060101010101" pitchFamily="49" charset="-122"/>
                                </a:rPr>
                                <m:t>其他债权投资</m:t>
                              </m:r>
                              <m:r>
                                <m:rPr>
                                  <m:nor/>
                                </m:rPr>
                                <a:rPr kumimoji="0" lang="en-US" altLang="zh-CN" b="1" i="0" u="none" strike="noStrike" kern="0" cap="none" spc="0" normalizeH="0" baseline="0" noProof="0">
                                  <a:ln>
                                    <a:noFill/>
                                  </a:ln>
                                  <a:solidFill>
                                    <a:srgbClr val="0000FF"/>
                                  </a:solidFill>
                                  <a:effectLst/>
                                  <a:uLnTx/>
                                  <a:uFillTx/>
                                  <a:latin typeface="黑体" panose="02010609060101010101" pitchFamily="49" charset="-122"/>
                                  <a:ea typeface="黑体" panose="02010609060101010101" pitchFamily="49" charset="-122"/>
                                </a:rPr>
                                <m:t>——</m:t>
                              </m:r>
                              <m:r>
                                <m:rPr>
                                  <m:nor/>
                                </m:rPr>
                                <a:rPr kumimoji="0" lang="zh-CN" altLang="zh-CN" b="1" i="0" u="none" strike="noStrike" kern="0" cap="none" spc="0" normalizeH="0" baseline="0" noProof="0">
                                  <a:ln>
                                    <a:noFill/>
                                  </a:ln>
                                  <a:solidFill>
                                    <a:srgbClr val="0000FF"/>
                                  </a:solidFill>
                                  <a:effectLst/>
                                  <a:uLnTx/>
                                  <a:uFillTx/>
                                  <a:latin typeface="黑体" panose="02010609060101010101" pitchFamily="49" charset="-122"/>
                                  <a:ea typeface="黑体" panose="02010609060101010101" pitchFamily="49" charset="-122"/>
                                </a:rPr>
                                <m:t>利息调整</m:t>
                              </m:r>
                              <m:r>
                                <m:rPr>
                                  <m:nor/>
                                </m:rPr>
                                <a:rPr kumimoji="0" lang="en-US" altLang="zh-CN" b="1" i="0" u="none" strike="noStrike" kern="0" cap="none" spc="0" normalizeH="0" baseline="0" noProof="0" smtClean="0">
                                  <a:ln>
                                    <a:noFill/>
                                  </a:ln>
                                  <a:solidFill>
                                    <a:srgbClr val="0000FF"/>
                                  </a:solidFill>
                                  <a:effectLst/>
                                  <a:uLnTx/>
                                  <a:uFillTx/>
                                  <a:latin typeface="黑体" panose="02010609060101010101" pitchFamily="49" charset="-122"/>
                                  <a:ea typeface="黑体" panose="02010609060101010101" pitchFamily="49" charset="-122"/>
                                </a:rPr>
                                <m:t>   </m:t>
                              </m:r>
                              <m:r>
                                <a:rPr kumimoji="0" lang="en-US" altLang="zh-CN" b="1" i="0" u="none" strike="noStrike" kern="0" cap="none" spc="0" normalizeH="0" baseline="0" noProof="0">
                                  <a:ln>
                                    <a:noFill/>
                                  </a:ln>
                                  <a:solidFill>
                                    <a:srgbClr val="0000FF"/>
                                  </a:solidFill>
                                  <a:effectLst/>
                                  <a:uLnTx/>
                                  <a:uFillTx/>
                                  <a:latin typeface="Cambria Math" panose="02040503050406030204" pitchFamily="18" charset="0"/>
                                </a:rPr>
                                <m:t>205882</m:t>
                              </m:r>
                            </m:e>
                          </m:mr>
                          <m:mr>
                            <m:e>
                              <m:r>
                                <m:rPr>
                                  <m:nor/>
                                </m:rPr>
                                <a:rPr kumimoji="0" lang="zh-CN" altLang="zh-CN" b="1" i="0" u="none" strike="noStrike" kern="0" cap="none" spc="0" normalizeH="0" baseline="0" noProof="0">
                                  <a:ln>
                                    <a:noFill/>
                                  </a:ln>
                                  <a:solidFill>
                                    <a:srgbClr val="0000FF"/>
                                  </a:solidFill>
                                  <a:effectLst/>
                                  <a:uLnTx/>
                                  <a:uFillTx/>
                                  <a:latin typeface="黑体" panose="02010609060101010101" pitchFamily="49" charset="-122"/>
                                  <a:ea typeface="黑体" panose="02010609060101010101" pitchFamily="49" charset="-122"/>
                                </a:rPr>
                                <m:t>贷</m:t>
                              </m:r>
                              <m:r>
                                <m:rPr>
                                  <m:nor/>
                                </m:rPr>
                                <a:rPr kumimoji="0" lang="en-US" altLang="zh-CN" b="1" i="0" u="none" strike="noStrike" kern="0" cap="none" spc="0" normalizeH="0" baseline="0" noProof="0">
                                  <a:ln>
                                    <a:noFill/>
                                  </a:ln>
                                  <a:solidFill>
                                    <a:srgbClr val="0000FF"/>
                                  </a:solidFill>
                                  <a:effectLst/>
                                  <a:uLnTx/>
                                  <a:uFillTx/>
                                  <a:latin typeface="黑体" panose="02010609060101010101" pitchFamily="49" charset="-122"/>
                                  <a:ea typeface="黑体" panose="02010609060101010101" pitchFamily="49" charset="-122"/>
                                </a:rPr>
                                <m:t>:</m:t>
                              </m:r>
                              <m:r>
                                <m:rPr>
                                  <m:nor/>
                                </m:rPr>
                                <a:rPr kumimoji="0" lang="zh-CN" altLang="zh-CN" b="1" i="0" u="none" strike="noStrike" kern="0" cap="none" spc="0" normalizeH="0" baseline="0" noProof="0">
                                  <a:ln>
                                    <a:noFill/>
                                  </a:ln>
                                  <a:solidFill>
                                    <a:srgbClr val="0000FF"/>
                                  </a:solidFill>
                                  <a:effectLst/>
                                  <a:uLnTx/>
                                  <a:uFillTx/>
                                  <a:latin typeface="黑体" panose="02010609060101010101" pitchFamily="49" charset="-122"/>
                                  <a:ea typeface="黑体" panose="02010609060101010101" pitchFamily="49" charset="-122"/>
                                </a:rPr>
                                <m:t>其他债权投资</m:t>
                              </m:r>
                              <m:r>
                                <m:rPr>
                                  <m:nor/>
                                </m:rPr>
                                <a:rPr kumimoji="0" lang="en-US" altLang="zh-CN" b="1" i="0" u="none" strike="noStrike" kern="0" cap="none" spc="0" normalizeH="0" baseline="0" noProof="0">
                                  <a:ln>
                                    <a:noFill/>
                                  </a:ln>
                                  <a:solidFill>
                                    <a:srgbClr val="0000FF"/>
                                  </a:solidFill>
                                  <a:effectLst/>
                                  <a:uLnTx/>
                                  <a:uFillTx/>
                                  <a:latin typeface="黑体" panose="02010609060101010101" pitchFamily="49" charset="-122"/>
                                  <a:ea typeface="黑体" panose="02010609060101010101" pitchFamily="49" charset="-122"/>
                                </a:rPr>
                                <m:t>——</m:t>
                              </m:r>
                              <m:r>
                                <m:rPr>
                                  <m:nor/>
                                </m:rPr>
                                <a:rPr kumimoji="0" lang="zh-CN" altLang="zh-CN" b="1" i="0" u="none" strike="noStrike" kern="0" cap="none" spc="0" normalizeH="0" baseline="0" noProof="0">
                                  <a:ln>
                                    <a:noFill/>
                                  </a:ln>
                                  <a:solidFill>
                                    <a:srgbClr val="0000FF"/>
                                  </a:solidFill>
                                  <a:effectLst/>
                                  <a:uLnTx/>
                                  <a:uFillTx/>
                                  <a:latin typeface="黑体" panose="02010609060101010101" pitchFamily="49" charset="-122"/>
                                  <a:ea typeface="黑体" panose="02010609060101010101" pitchFamily="49" charset="-122"/>
                                </a:rPr>
                                <m:t>面值</m:t>
                              </m:r>
                              <m:r>
                                <a:rPr kumimoji="0" lang="en-US" altLang="zh-CN" b="1" i="0" u="none" strike="noStrike" kern="0" cap="none" spc="0" normalizeH="0" baseline="0" noProof="0" smtClean="0">
                                  <a:ln>
                                    <a:noFill/>
                                  </a:ln>
                                  <a:solidFill>
                                    <a:srgbClr val="0000FF"/>
                                  </a:solidFill>
                                  <a:effectLst/>
                                  <a:uLnTx/>
                                  <a:uFillTx/>
                                  <a:latin typeface="Cambria Math" panose="02040503050406030204" pitchFamily="18" charset="0"/>
                                </a:rPr>
                                <m:t>   </m:t>
                              </m:r>
                              <m:r>
                                <a:rPr kumimoji="0" lang="en-US" altLang="zh-CN" b="1" i="0" u="none" strike="noStrike" kern="0" cap="none" spc="0" normalizeH="0" baseline="0" noProof="0">
                                  <a:ln>
                                    <a:noFill/>
                                  </a:ln>
                                  <a:solidFill>
                                    <a:srgbClr val="0000FF"/>
                                  </a:solidFill>
                                  <a:effectLst/>
                                  <a:uLnTx/>
                                  <a:uFillTx/>
                                  <a:latin typeface="Cambria Math" panose="02040503050406030204" pitchFamily="18" charset="0"/>
                                </a:rPr>
                                <m:t>10000000</m:t>
                              </m:r>
                            </m:e>
                          </m:mr>
                          <m:mr>
                            <m:e>
                              <m:r>
                                <m:rPr>
                                  <m:nor/>
                                </m:rPr>
                                <a:rPr kumimoji="0" lang="zh-CN" altLang="zh-CN" b="1" i="0" u="none" strike="noStrike" kern="0" cap="none" spc="0" normalizeH="0" baseline="0" noProof="0">
                                  <a:ln>
                                    <a:noFill/>
                                  </a:ln>
                                  <a:solidFill>
                                    <a:srgbClr val="0000FF"/>
                                  </a:solidFill>
                                  <a:effectLst/>
                                  <a:uLnTx/>
                                  <a:uFillTx/>
                                  <a:latin typeface="黑体" panose="02010609060101010101" pitchFamily="49" charset="-122"/>
                                  <a:ea typeface="黑体" panose="02010609060101010101" pitchFamily="49" charset="-122"/>
                                </a:rPr>
                                <m:t>　　　　　　</m:t>
                              </m:r>
                              <m:r>
                                <m:rPr>
                                  <m:nor/>
                                </m:rPr>
                                <a:rPr kumimoji="0" lang="en-US" altLang="zh-CN" b="1" i="0" u="none" strike="noStrike" kern="0" cap="none" spc="0" normalizeH="0" baseline="0" noProof="0">
                                  <a:ln>
                                    <a:noFill/>
                                  </a:ln>
                                  <a:solidFill>
                                    <a:srgbClr val="0000FF"/>
                                  </a:solidFill>
                                  <a:effectLst/>
                                  <a:uLnTx/>
                                  <a:uFillTx/>
                                  <a:latin typeface="黑体" panose="02010609060101010101" pitchFamily="49" charset="-122"/>
                                  <a:ea typeface="黑体" panose="02010609060101010101" pitchFamily="49" charset="-122"/>
                                </a:rPr>
                                <m:t>——</m:t>
                              </m:r>
                              <m:r>
                                <m:rPr>
                                  <m:nor/>
                                </m:rPr>
                                <a:rPr kumimoji="0" lang="zh-CN" altLang="zh-CN" b="1" i="0" u="none" strike="noStrike" kern="0" cap="none" spc="0" normalizeH="0" baseline="0" noProof="0">
                                  <a:ln>
                                    <a:noFill/>
                                  </a:ln>
                                  <a:solidFill>
                                    <a:srgbClr val="0000FF"/>
                                  </a:solidFill>
                                  <a:effectLst/>
                                  <a:uLnTx/>
                                  <a:uFillTx/>
                                  <a:latin typeface="黑体" panose="02010609060101010101" pitchFamily="49" charset="-122"/>
                                  <a:ea typeface="黑体" panose="02010609060101010101" pitchFamily="49" charset="-122"/>
                                </a:rPr>
                                <m:t>公允价值变动</m:t>
                              </m:r>
                              <m:r>
                                <m:rPr>
                                  <m:nor/>
                                </m:rPr>
                                <a:rPr kumimoji="0" lang="en-US" altLang="zh-CN" b="1" i="0" u="none" strike="noStrike" kern="0" cap="none" spc="0" normalizeH="0" baseline="0" noProof="0" smtClean="0">
                                  <a:ln>
                                    <a:noFill/>
                                  </a:ln>
                                  <a:solidFill>
                                    <a:srgbClr val="0000FF"/>
                                  </a:solidFill>
                                  <a:effectLst/>
                                  <a:uLnTx/>
                                  <a:uFillTx/>
                                  <a:latin typeface="黑体" panose="02010609060101010101" pitchFamily="49" charset="-122"/>
                                  <a:ea typeface="黑体" panose="02010609060101010101" pitchFamily="49" charset="-122"/>
                                </a:rPr>
                                <m:t>  </m:t>
                              </m:r>
                              <m:r>
                                <a:rPr kumimoji="0" lang="en-US" altLang="zh-CN" b="1" i="0" u="none" strike="noStrike" kern="0" cap="none" spc="0" normalizeH="0" baseline="0" noProof="0">
                                  <a:ln>
                                    <a:noFill/>
                                  </a:ln>
                                  <a:solidFill>
                                    <a:srgbClr val="0000FF"/>
                                  </a:solidFill>
                                  <a:effectLst/>
                                  <a:uLnTx/>
                                  <a:uFillTx/>
                                  <a:latin typeface="Cambria Math" panose="02040503050406030204" pitchFamily="18" charset="0"/>
                                </a:rPr>
                                <m:t>5882</m:t>
                              </m:r>
                            </m:e>
                          </m:mr>
                        </m:m>
                      </m:e>
                    </m:d>
                  </m:oMath>
                </a14:m>
                <a:r>
                  <a:rPr kumimoji="0" lang="zh-CN" altLang="en-US" b="1" i="0" u="none" strike="noStrike" kern="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rPr>
                  <a:t>账面</a:t>
                </a:r>
                <a:r>
                  <a:rPr kumimoji="0" lang="zh-CN" altLang="zh-CN" b="1" i="0" u="none" strike="noStrike" kern="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rPr>
                  <a:t>价值</a:t>
                </a:r>
                <a:r>
                  <a:rPr kumimoji="0" lang="en-US" altLang="zh-CN" b="1" i="0" u="none" strike="noStrike" kern="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rPr>
                  <a:t>:9800000</a:t>
                </a:r>
                <a:r>
                  <a:rPr kumimoji="0" lang="zh-CN" altLang="zh-CN" b="1" i="0" u="none" strike="noStrike" kern="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rPr>
                  <a:t>元</a:t>
                </a:r>
                <a:endParaRPr kumimoji="0" lang="zh-CN" altLang="zh-CN" b="1" i="0" u="none" strike="noStrike" kern="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endParaRPr>
              </a:p>
              <a:p>
                <a:pPr marL="400050" marR="0" lvl="1" indent="0" algn="l" defTabSz="914400" rtl="0" eaLnBrk="1" fontAlgn="base" latinLnBrk="0" hangingPunct="1">
                  <a:lnSpc>
                    <a:spcPct val="100000"/>
                  </a:lnSpc>
                  <a:spcBef>
                    <a:spcPct val="20000"/>
                  </a:spcBef>
                  <a:spcAft>
                    <a:spcPct val="0"/>
                  </a:spcAft>
                  <a:buClr>
                    <a:srgbClr val="48BDEC"/>
                  </a:buClr>
                  <a:buSzPct val="70000"/>
                  <a:buFont typeface="Wingdings" panose="05000000000000000000" pitchFamily="2" charset="2"/>
                  <a:buNone/>
                  <a:defRPr/>
                </a:pPr>
                <a:r>
                  <a:rPr kumimoji="0" lang="zh-CN" altLang="zh-CN" b="1" i="0" u="none" strike="noStrike" kern="0" cap="none" spc="0" normalizeH="0" baseline="0" noProof="0" dirty="0">
                    <a:ln>
                      <a:noFill/>
                    </a:ln>
                    <a:solidFill>
                      <a:srgbClr val="003366"/>
                    </a:solidFill>
                    <a:effectLst/>
                    <a:uLnTx/>
                    <a:uFillTx/>
                    <a:latin typeface="Arial" panose="020B0604020202020204"/>
                  </a:rPr>
                  <a:t>　　　　</a:t>
                </a:r>
                <a:r>
                  <a:rPr kumimoji="0" lang="zh-CN" altLang="zh-CN" b="1" i="0" u="none" strike="noStrike" kern="0" cap="none" spc="0" normalizeH="0" baseline="0" noProof="0" dirty="0">
                    <a:ln>
                      <a:noFill/>
                    </a:ln>
                    <a:solidFill>
                      <a:srgbClr val="FF0000"/>
                    </a:solidFill>
                    <a:effectLst/>
                    <a:uLnTx/>
                    <a:uFillTx/>
                    <a:latin typeface="Arial" panose="020B0604020202020204"/>
                  </a:rPr>
                  <a:t>投资收益</a:t>
                </a:r>
                <a:r>
                  <a:rPr kumimoji="0" lang="en-US" altLang="zh-CN" b="1" i="0" u="none" strike="noStrike" kern="0" cap="none" spc="0" normalizeH="0" baseline="0" noProof="0" dirty="0">
                    <a:ln>
                      <a:noFill/>
                    </a:ln>
                    <a:solidFill>
                      <a:srgbClr val="FF0000"/>
                    </a:solidFill>
                    <a:effectLst/>
                    <a:uLnTx/>
                    <a:uFillTx/>
                    <a:latin typeface="Arial" panose="020B0604020202020204"/>
                  </a:rPr>
                  <a:t>	                                   300000</a:t>
                </a:r>
                <a:endParaRPr kumimoji="0" lang="zh-CN" altLang="zh-CN" b="1" i="0" u="none" strike="noStrike" kern="0" cap="none" spc="0" normalizeH="0" baseline="0" noProof="0" dirty="0">
                  <a:ln>
                    <a:noFill/>
                  </a:ln>
                  <a:solidFill>
                    <a:srgbClr val="FF0000"/>
                  </a:solidFill>
                  <a:effectLst/>
                  <a:uLnTx/>
                  <a:uFillTx/>
                  <a:latin typeface="Arial" panose="020B0604020202020204"/>
                </a:endParaRPr>
              </a:p>
            </p:txBody>
          </p:sp>
        </mc:Choice>
        <mc:Fallback>
          <p:sp>
            <p:nvSpPr>
              <p:cNvPr id="4" name="Rectangle 3"/>
              <p:cNvSpPr txBox="1">
                <a:spLocks noRot="1" noChangeAspect="1" noMove="1" noResize="1" noEditPoints="1" noAdjustHandles="1" noChangeArrowheads="1" noChangeShapeType="1" noTextEdit="1"/>
              </p:cNvSpPr>
              <p:nvPr/>
            </p:nvSpPr>
            <p:spPr bwMode="auto">
              <a:xfrm>
                <a:off x="178941" y="404664"/>
                <a:ext cx="11893723" cy="3960440"/>
              </a:xfrm>
              <a:prstGeom prst="rect">
                <a:avLst/>
              </a:prstGeom>
              <a:blipFill rotWithShape="1">
                <a:blip r:embed="rId1"/>
                <a:stretch>
                  <a:fillRect l="-4" t="-4" b="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5" name="矩形 4"/>
          <p:cNvSpPr/>
          <p:nvPr/>
        </p:nvSpPr>
        <p:spPr>
          <a:xfrm>
            <a:off x="335360" y="4077072"/>
            <a:ext cx="11737304" cy="1348061"/>
          </a:xfrm>
          <a:prstGeom prst="rect">
            <a:avLst/>
          </a:prstGeom>
        </p:spPr>
        <p:txBody>
          <a:bodyPr wrap="square">
            <a:spAutoFit/>
          </a:bodyPr>
          <a:lstStyle/>
          <a:p>
            <a:pPr marL="342900" lvl="0" indent="-342900" eaLnBrk="1" hangingPunct="1">
              <a:spcBef>
                <a:spcPct val="20000"/>
              </a:spcBef>
              <a:buClr>
                <a:srgbClr val="339966"/>
              </a:buClr>
              <a:buSzPct val="70000"/>
              <a:buFont typeface="Wingdings" panose="05000000000000000000" pitchFamily="2" charset="2"/>
              <a:buChar char="v"/>
            </a:pPr>
            <a:r>
              <a:rPr kumimoji="0" lang="en-US" altLang="zh-CN" b="1" i="0" u="none" strike="noStrike" kern="0" cap="none" spc="0" normalizeH="0" baseline="0" noProof="0" dirty="0">
                <a:ln>
                  <a:noFill/>
                </a:ln>
                <a:solidFill>
                  <a:srgbClr val="003366"/>
                </a:solidFill>
                <a:effectLst/>
                <a:uLnTx/>
                <a:uFillTx/>
                <a:latin typeface="Arial" panose="020B0604020202020204"/>
              </a:rPr>
              <a:t>(5)</a:t>
            </a:r>
            <a:r>
              <a:rPr kumimoji="0" lang="zh-CN" altLang="en-US" b="1" i="0" u="none" strike="noStrike" kern="0" cap="none" spc="0" normalizeH="0" baseline="0" noProof="0" dirty="0">
                <a:ln>
                  <a:noFill/>
                </a:ln>
                <a:solidFill>
                  <a:srgbClr val="003366"/>
                </a:solidFill>
                <a:effectLst/>
                <a:uLnTx/>
                <a:uFillTx/>
                <a:latin typeface="Arial" panose="020B0604020202020204"/>
              </a:rPr>
              <a:t>将其他综合收益转入投资收益。</a:t>
            </a:r>
            <a:endParaRPr kumimoji="0" lang="zh-CN" altLang="en-US" b="1" i="0" u="none" strike="noStrike" kern="0" cap="none" spc="0" normalizeH="0" baseline="0" noProof="0" dirty="0">
              <a:ln>
                <a:noFill/>
              </a:ln>
              <a:solidFill>
                <a:srgbClr val="003366"/>
              </a:solidFill>
              <a:effectLst/>
              <a:uLnTx/>
              <a:uFillTx/>
              <a:latin typeface="Arial" panose="020B0604020202020204"/>
            </a:endParaRPr>
          </a:p>
          <a:p>
            <a:pPr marL="400050" lvl="1" eaLnBrk="1" hangingPunct="1">
              <a:spcBef>
                <a:spcPct val="20000"/>
              </a:spcBef>
              <a:buClr>
                <a:srgbClr val="48BDEC"/>
              </a:buClr>
              <a:buSzPct val="70000"/>
            </a:pPr>
            <a:r>
              <a:rPr kumimoji="0" lang="zh-CN" altLang="en-US" b="1" i="0" u="none" strike="noStrike" kern="0" cap="none" spc="0" normalizeH="0" baseline="0" noProof="0" dirty="0">
                <a:ln>
                  <a:noFill/>
                </a:ln>
                <a:solidFill>
                  <a:srgbClr val="003366"/>
                </a:solidFill>
                <a:effectLst/>
                <a:uLnTx/>
                <a:uFillTx/>
                <a:latin typeface="Arial" panose="020B0604020202020204"/>
              </a:rPr>
              <a:t>　借</a:t>
            </a:r>
            <a:r>
              <a:rPr kumimoji="0" lang="en-US" altLang="zh-CN" b="1" i="0" u="none" strike="noStrike" kern="0" cap="none" spc="0" normalizeH="0" baseline="0" noProof="0" dirty="0">
                <a:ln>
                  <a:noFill/>
                </a:ln>
                <a:solidFill>
                  <a:srgbClr val="003366"/>
                </a:solidFill>
                <a:effectLst/>
                <a:uLnTx/>
                <a:uFillTx/>
                <a:latin typeface="Arial" panose="020B0604020202020204"/>
              </a:rPr>
              <a:t>:</a:t>
            </a:r>
            <a:r>
              <a:rPr kumimoji="0" lang="zh-CN" altLang="en-US" b="1" i="0" u="none" strike="noStrike" kern="0" cap="none" spc="0" normalizeH="0" baseline="0" noProof="0" dirty="0">
                <a:ln>
                  <a:noFill/>
                </a:ln>
                <a:solidFill>
                  <a:srgbClr val="0000FF"/>
                </a:solidFill>
                <a:effectLst/>
                <a:uLnTx/>
                <a:uFillTx/>
                <a:latin typeface="Arial" panose="020B0604020202020204"/>
              </a:rPr>
              <a:t>其他综合收益</a:t>
            </a:r>
            <a:r>
              <a:rPr kumimoji="0" lang="en-US" altLang="zh-CN" b="1" i="0" u="none" strike="noStrike" kern="0" cap="none" spc="0" normalizeH="0" baseline="0" noProof="0" dirty="0">
                <a:ln>
                  <a:noFill/>
                </a:ln>
                <a:solidFill>
                  <a:srgbClr val="0000FF"/>
                </a:solidFill>
                <a:effectLst/>
                <a:uLnTx/>
                <a:uFillTx/>
                <a:latin typeface="Arial" panose="020B0604020202020204"/>
              </a:rPr>
              <a:t>——</a:t>
            </a:r>
            <a:r>
              <a:rPr kumimoji="0" lang="zh-CN" altLang="en-US" b="1" i="0" u="none" strike="noStrike" kern="0" cap="none" spc="0" normalizeH="0" baseline="0" noProof="0" dirty="0">
                <a:ln>
                  <a:noFill/>
                </a:ln>
                <a:solidFill>
                  <a:srgbClr val="0000FF"/>
                </a:solidFill>
                <a:effectLst/>
                <a:uLnTx/>
                <a:uFillTx/>
                <a:latin typeface="Arial" panose="020B0604020202020204"/>
              </a:rPr>
              <a:t>其他债权投资公允价值变动    </a:t>
            </a:r>
            <a:r>
              <a:rPr kumimoji="0" lang="en-US" altLang="zh-CN" b="1" i="0" u="none" strike="noStrike" kern="0" cap="none" spc="0" normalizeH="0" baseline="0" noProof="0" dirty="0">
                <a:ln>
                  <a:noFill/>
                </a:ln>
                <a:solidFill>
                  <a:srgbClr val="0000FF"/>
                </a:solidFill>
                <a:effectLst/>
                <a:uLnTx/>
                <a:uFillTx/>
                <a:latin typeface="Arial" panose="020B0604020202020204"/>
              </a:rPr>
              <a:t>5 882</a:t>
            </a:r>
            <a:endParaRPr kumimoji="0" lang="en-US" altLang="zh-CN" b="1" i="0" u="none" strike="noStrike" kern="0" cap="none" spc="0" normalizeH="0" baseline="0" noProof="0" dirty="0">
              <a:ln>
                <a:noFill/>
              </a:ln>
              <a:solidFill>
                <a:srgbClr val="0000FF"/>
              </a:solidFill>
              <a:effectLst/>
              <a:uLnTx/>
              <a:uFillTx/>
              <a:latin typeface="Arial" panose="020B0604020202020204"/>
            </a:endParaRPr>
          </a:p>
          <a:p>
            <a:pPr marL="400050" lvl="1" eaLnBrk="1" hangingPunct="1">
              <a:spcBef>
                <a:spcPct val="20000"/>
              </a:spcBef>
              <a:buClr>
                <a:srgbClr val="48BDEC"/>
              </a:buClr>
              <a:buSzPct val="70000"/>
            </a:pPr>
            <a:r>
              <a:rPr kumimoji="0" lang="zh-CN" altLang="en-US" b="1" i="0" u="none" strike="noStrike" kern="0" cap="none" spc="0" normalizeH="0" baseline="0" noProof="0" dirty="0">
                <a:ln>
                  <a:noFill/>
                </a:ln>
                <a:solidFill>
                  <a:srgbClr val="003366"/>
                </a:solidFill>
                <a:effectLst/>
                <a:uLnTx/>
                <a:uFillTx/>
                <a:latin typeface="Arial" panose="020B0604020202020204"/>
              </a:rPr>
              <a:t>　　  贷</a:t>
            </a:r>
            <a:r>
              <a:rPr kumimoji="0" lang="en-US" altLang="zh-CN" b="1" i="0" u="none" strike="noStrike" kern="0" cap="none" spc="0" normalizeH="0" baseline="0" noProof="0" dirty="0">
                <a:ln>
                  <a:noFill/>
                </a:ln>
                <a:solidFill>
                  <a:srgbClr val="003366"/>
                </a:solidFill>
                <a:effectLst/>
                <a:uLnTx/>
                <a:uFillTx/>
                <a:latin typeface="Arial" panose="020B0604020202020204"/>
              </a:rPr>
              <a:t>:</a:t>
            </a:r>
            <a:r>
              <a:rPr kumimoji="0" lang="zh-CN" altLang="en-US" b="1" i="0" u="none" strike="noStrike" kern="0" cap="none" spc="0" normalizeH="0" baseline="0" noProof="0" dirty="0">
                <a:ln>
                  <a:noFill/>
                </a:ln>
                <a:solidFill>
                  <a:srgbClr val="FF0000"/>
                </a:solidFill>
                <a:effectLst/>
                <a:uLnTx/>
                <a:uFillTx/>
                <a:latin typeface="Arial" panose="020B0604020202020204"/>
              </a:rPr>
              <a:t>投资收益	                                                          </a:t>
            </a:r>
            <a:r>
              <a:rPr kumimoji="0" lang="en-US" altLang="zh-CN" b="1" i="0" u="none" strike="noStrike" kern="0" cap="none" spc="0" normalizeH="0" baseline="0" noProof="0" dirty="0">
                <a:ln>
                  <a:noFill/>
                </a:ln>
                <a:solidFill>
                  <a:srgbClr val="FF0000"/>
                </a:solidFill>
                <a:effectLst/>
                <a:uLnTx/>
                <a:uFillTx/>
                <a:latin typeface="Arial" panose="020B0604020202020204"/>
              </a:rPr>
              <a:t>5 882</a:t>
            </a:r>
            <a:endParaRPr kumimoji="0" lang="en-US" altLang="zh-CN" b="1" i="0" u="none" strike="noStrike" kern="0" cap="none" spc="0" normalizeH="0" baseline="0" noProof="0" dirty="0">
              <a:ln>
                <a:noFill/>
              </a:ln>
              <a:solidFill>
                <a:srgbClr val="FF0000"/>
              </a:solidFill>
              <a:effectLst/>
              <a:uLnTx/>
              <a:uFillTx/>
              <a:latin typeface="Arial" panose="020B0604020202020204"/>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0" showMasterSp="0">
  <p:cSld>
    <p:spTree>
      <p:nvGrpSpPr>
        <p:cNvPr id="1" name=""/>
        <p:cNvGrpSpPr/>
        <p:nvPr/>
      </p:nvGrpSpPr>
      <p:grpSpPr>
        <a:xfrm>
          <a:off x="0" y="0"/>
          <a:ext cx="0" cy="0"/>
          <a:chOff x="0" y="0"/>
          <a:chExt cx="0" cy="0"/>
        </a:xfrm>
      </p:grpSpPr>
      <p:sp>
        <p:nvSpPr>
          <p:cNvPr id="83970" name="AutoShape 2"/>
          <p:cNvSpPr>
            <a:spLocks noChangeArrowheads="1"/>
          </p:cNvSpPr>
          <p:nvPr/>
        </p:nvSpPr>
        <p:spPr bwMode="auto">
          <a:xfrm>
            <a:off x="0" y="3805238"/>
            <a:ext cx="12192000" cy="2936875"/>
          </a:xfrm>
          <a:prstGeom prst="flowChartAlternateProcess">
            <a:avLst/>
          </a:prstGeom>
          <a:solidFill>
            <a:srgbClr val="CCFF99"/>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83971" name="AutoShape 3"/>
          <p:cNvSpPr>
            <a:spLocks noChangeArrowheads="1"/>
          </p:cNvSpPr>
          <p:nvPr/>
        </p:nvSpPr>
        <p:spPr bwMode="auto">
          <a:xfrm>
            <a:off x="0" y="993775"/>
            <a:ext cx="12192000" cy="2579688"/>
          </a:xfrm>
          <a:prstGeom prst="flowChartAlternateProcess">
            <a:avLst/>
          </a:prstGeom>
          <a:solidFill>
            <a:srgbClr val="CCFFFF"/>
          </a:solidFill>
          <a:ln>
            <a:noFill/>
          </a:ln>
          <a:effectLst>
            <a:prstShdw prst="shdw17" dist="17961" dir="2700000">
              <a:srgbClr val="3D9999"/>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83972" name="Rectangle 4"/>
          <p:cNvSpPr>
            <a:spLocks noGrp="1" noChangeArrowheads="1"/>
          </p:cNvSpPr>
          <p:nvPr>
            <p:ph type="title"/>
          </p:nvPr>
        </p:nvSpPr>
        <p:spPr>
          <a:xfrm>
            <a:off x="1427163" y="-42863"/>
            <a:ext cx="8893175" cy="563563"/>
          </a:xfrm>
        </p:spPr>
        <p:txBody>
          <a:bodyPr/>
          <a:lstStyle/>
          <a:p>
            <a:pPr algn="ctr" eaLnBrk="1" hangingPunct="1"/>
            <a:r>
              <a:rPr lang="zh-CN" altLang="en-US">
                <a:solidFill>
                  <a:srgbClr val="990033"/>
                </a:solidFill>
                <a:latin typeface="华文行楷" panose="02010800040101010101" pitchFamily="2" charset="-122"/>
              </a:rPr>
              <a:t>交易性金融资产 </a:t>
            </a:r>
            <a:r>
              <a:rPr lang="zh-CN" altLang="en-US">
                <a:solidFill>
                  <a:srgbClr val="990033"/>
                </a:solidFill>
                <a:latin typeface="Arial Black" panose="020B0A04020102020204" pitchFamily="34" charset="0"/>
              </a:rPr>
              <a:t> </a:t>
            </a:r>
            <a:r>
              <a:rPr lang="en-US" altLang="zh-CN">
                <a:solidFill>
                  <a:srgbClr val="000000"/>
                </a:solidFill>
                <a:latin typeface="Arial Black" panose="020B0A04020102020204" pitchFamily="34" charset="0"/>
              </a:rPr>
              <a:t>V.S</a:t>
            </a:r>
            <a:r>
              <a:rPr lang="en-US" altLang="zh-CN">
                <a:solidFill>
                  <a:srgbClr val="990033"/>
                </a:solidFill>
                <a:latin typeface="华文行楷" panose="02010800040101010101" pitchFamily="2" charset="-122"/>
              </a:rPr>
              <a:t>.</a:t>
            </a:r>
            <a:r>
              <a:rPr lang="zh-CN" altLang="en-US">
                <a:solidFill>
                  <a:srgbClr val="990033"/>
                </a:solidFill>
                <a:latin typeface="华文行楷" panose="02010800040101010101" pitchFamily="2" charset="-122"/>
              </a:rPr>
              <a:t>其他权益工具投资</a:t>
            </a:r>
            <a:endParaRPr lang="zh-CN" altLang="en-US">
              <a:solidFill>
                <a:srgbClr val="990033"/>
              </a:solidFill>
              <a:latin typeface="华文行楷" panose="02010800040101010101" pitchFamily="2" charset="-122"/>
            </a:endParaRPr>
          </a:p>
        </p:txBody>
      </p:sp>
      <p:sp>
        <p:nvSpPr>
          <p:cNvPr id="409606" name="Text Box 6"/>
          <p:cNvSpPr txBox="1">
            <a:spLocks noChangeArrowheads="1"/>
          </p:cNvSpPr>
          <p:nvPr/>
        </p:nvSpPr>
        <p:spPr bwMode="auto">
          <a:xfrm>
            <a:off x="1052513" y="549275"/>
            <a:ext cx="1079500" cy="457200"/>
          </a:xfrm>
          <a:prstGeom prst="rect">
            <a:avLst/>
          </a:prstGeom>
          <a:noFill/>
          <a:ln>
            <a:noFill/>
          </a:ln>
          <a:effectLst>
            <a:prstShdw prst="shdw17" dist="17961" dir="2700000">
              <a:schemeClr val="accent1">
                <a:gamma/>
                <a:shade val="60000"/>
                <a:invGamma/>
              </a:schemeClr>
            </a:prstShdw>
          </a:effec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取得</a:t>
            </a: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409611" name="Text Box 11"/>
          <p:cNvSpPr txBox="1">
            <a:spLocks noChangeArrowheads="1"/>
          </p:cNvSpPr>
          <p:nvPr/>
        </p:nvSpPr>
        <p:spPr bwMode="auto">
          <a:xfrm>
            <a:off x="6024563" y="493713"/>
            <a:ext cx="2303462" cy="457200"/>
          </a:xfrm>
          <a:prstGeom prst="rect">
            <a:avLst/>
          </a:prstGeom>
          <a:noFill/>
          <a:ln>
            <a:noFill/>
          </a:ln>
          <a:effectLst>
            <a:prstShdw prst="shdw17" dist="17961" dir="2700000">
              <a:schemeClr val="accent1">
                <a:gamma/>
                <a:shade val="60000"/>
                <a:invGamma/>
              </a:schemeClr>
            </a:prstShdw>
          </a:effec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资产负债表日</a:t>
            </a: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409724" name="Text Box 124"/>
          <p:cNvSpPr txBox="1">
            <a:spLocks noChangeArrowheads="1"/>
          </p:cNvSpPr>
          <p:nvPr/>
        </p:nvSpPr>
        <p:spPr bwMode="auto">
          <a:xfrm>
            <a:off x="10417175" y="590550"/>
            <a:ext cx="1079500" cy="457200"/>
          </a:xfrm>
          <a:prstGeom prst="rect">
            <a:avLst/>
          </a:prstGeom>
          <a:noFill/>
          <a:ln>
            <a:noFill/>
          </a:ln>
          <a:effectLst>
            <a:prstShdw prst="shdw17" dist="17961" dir="2700000">
              <a:schemeClr val="accent1">
                <a:gamma/>
                <a:shade val="60000"/>
                <a:invGamma/>
              </a:schemeClr>
            </a:prstShdw>
          </a:effec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出售</a:t>
            </a: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grpSp>
        <p:nvGrpSpPr>
          <p:cNvPr id="2" name="组合 1"/>
          <p:cNvGrpSpPr/>
          <p:nvPr/>
        </p:nvGrpSpPr>
        <p:grpSpPr bwMode="auto">
          <a:xfrm>
            <a:off x="334963" y="1412875"/>
            <a:ext cx="2124075" cy="1277938"/>
            <a:chOff x="335360" y="1412875"/>
            <a:chExt cx="2124075" cy="1277938"/>
          </a:xfrm>
        </p:grpSpPr>
        <p:sp>
          <p:nvSpPr>
            <p:cNvPr id="84063" name="Line 37"/>
            <p:cNvSpPr>
              <a:spLocks noChangeShapeType="1"/>
            </p:cNvSpPr>
            <p:nvPr/>
          </p:nvSpPr>
          <p:spPr bwMode="auto">
            <a:xfrm flipV="1">
              <a:off x="406797" y="2155825"/>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84064" name="Line 38"/>
            <p:cNvSpPr>
              <a:spLocks noChangeShapeType="1"/>
            </p:cNvSpPr>
            <p:nvPr/>
          </p:nvSpPr>
          <p:spPr bwMode="auto">
            <a:xfrm>
              <a:off x="1414860" y="2157413"/>
              <a:ext cx="0" cy="503237"/>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84065" name="Rectangle 34"/>
            <p:cNvSpPr>
              <a:spLocks noChangeArrowheads="1"/>
            </p:cNvSpPr>
            <p:nvPr/>
          </p:nvSpPr>
          <p:spPr bwMode="auto">
            <a:xfrm>
              <a:off x="335360" y="2228850"/>
              <a:ext cx="8016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10</a:t>
              </a: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万</a:t>
              </a:r>
              <a:endParaRPr kumimoji="0" lang="zh-CN" altLang="zh-CN"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p:txBody>
        </p:sp>
        <p:sp>
          <p:nvSpPr>
            <p:cNvPr id="84066" name="Rectangle 15"/>
            <p:cNvSpPr>
              <a:spLocks noChangeArrowheads="1"/>
            </p:cNvSpPr>
            <p:nvPr/>
          </p:nvSpPr>
          <p:spPr bwMode="auto">
            <a:xfrm>
              <a:off x="468710" y="1412875"/>
              <a:ext cx="1990725" cy="677863"/>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交易性金融资产</a:t>
              </a:r>
              <a:endPar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—A</a:t>
              </a:r>
              <a:r>
                <a:rPr kumimoji="1" lang="zh-CN" altLang="en-US"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股票</a:t>
              </a:r>
              <a:r>
                <a:rPr kumimoji="1" lang="en-US" altLang="zh-CN"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a:t>
              </a:r>
              <a:r>
                <a:rPr kumimoji="1" lang="zh-CN" altLang="en-US"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成本</a:t>
              </a:r>
              <a:endParaRPr kumimoji="1" lang="zh-CN" altLang="en-US"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grpSp>
      <p:grpSp>
        <p:nvGrpSpPr>
          <p:cNvPr id="3" name="组合 2"/>
          <p:cNvGrpSpPr/>
          <p:nvPr/>
        </p:nvGrpSpPr>
        <p:grpSpPr bwMode="auto">
          <a:xfrm>
            <a:off x="396875" y="4071938"/>
            <a:ext cx="2247900" cy="1254125"/>
            <a:chOff x="397272" y="4071938"/>
            <a:chExt cx="2247900" cy="1254125"/>
          </a:xfrm>
        </p:grpSpPr>
        <p:sp>
          <p:nvSpPr>
            <p:cNvPr id="84059" name="Line 37"/>
            <p:cNvSpPr>
              <a:spLocks noChangeShapeType="1"/>
            </p:cNvSpPr>
            <p:nvPr/>
          </p:nvSpPr>
          <p:spPr bwMode="auto">
            <a:xfrm flipV="1">
              <a:off x="406797" y="4792663"/>
              <a:ext cx="22320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84060" name="Line 38"/>
            <p:cNvSpPr>
              <a:spLocks noChangeShapeType="1"/>
            </p:cNvSpPr>
            <p:nvPr/>
          </p:nvSpPr>
          <p:spPr bwMode="auto">
            <a:xfrm>
              <a:off x="1486297" y="4792663"/>
              <a:ext cx="0" cy="503237"/>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84061" name="Rectangle 34"/>
            <p:cNvSpPr>
              <a:spLocks noChangeArrowheads="1"/>
            </p:cNvSpPr>
            <p:nvPr/>
          </p:nvSpPr>
          <p:spPr bwMode="auto">
            <a:xfrm>
              <a:off x="406797" y="4864100"/>
              <a:ext cx="8016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10</a:t>
              </a: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万</a:t>
              </a:r>
              <a:endParaRPr kumimoji="0" lang="zh-CN" altLang="zh-CN"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p:txBody>
        </p:sp>
        <p:sp>
          <p:nvSpPr>
            <p:cNvPr id="84062" name="Rectangle 15"/>
            <p:cNvSpPr>
              <a:spLocks noChangeArrowheads="1"/>
            </p:cNvSpPr>
            <p:nvPr/>
          </p:nvSpPr>
          <p:spPr bwMode="auto">
            <a:xfrm>
              <a:off x="397272" y="4071938"/>
              <a:ext cx="2247900" cy="677862"/>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其他权益工具投资</a:t>
              </a:r>
              <a:endPar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—A</a:t>
              </a:r>
              <a:r>
                <a:rPr kumimoji="1" lang="zh-CN" altLang="en-US"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股票</a:t>
              </a:r>
              <a:r>
                <a:rPr kumimoji="1" lang="en-US" altLang="zh-CN"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a:t>
              </a:r>
              <a:r>
                <a:rPr kumimoji="1" lang="zh-CN" altLang="en-US"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成本</a:t>
              </a:r>
              <a:endParaRPr kumimoji="1" lang="zh-CN" altLang="en-US"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grpSp>
      <p:grpSp>
        <p:nvGrpSpPr>
          <p:cNvPr id="6" name="组合 5"/>
          <p:cNvGrpSpPr/>
          <p:nvPr/>
        </p:nvGrpSpPr>
        <p:grpSpPr bwMode="auto">
          <a:xfrm>
            <a:off x="5564188" y="1436688"/>
            <a:ext cx="2673350" cy="1254125"/>
            <a:chOff x="5564534" y="1436688"/>
            <a:chExt cx="2673350" cy="1254125"/>
          </a:xfrm>
        </p:grpSpPr>
        <p:sp>
          <p:nvSpPr>
            <p:cNvPr id="84055" name="Line 37"/>
            <p:cNvSpPr>
              <a:spLocks noChangeShapeType="1"/>
            </p:cNvSpPr>
            <p:nvPr/>
          </p:nvSpPr>
          <p:spPr bwMode="auto">
            <a:xfrm>
              <a:off x="5915371" y="2155825"/>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84056" name="Line 38"/>
            <p:cNvSpPr>
              <a:spLocks noChangeShapeType="1"/>
            </p:cNvSpPr>
            <p:nvPr/>
          </p:nvSpPr>
          <p:spPr bwMode="auto">
            <a:xfrm flipH="1">
              <a:off x="6994871" y="2157413"/>
              <a:ext cx="1588" cy="503237"/>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84057" name="Rectangle 34"/>
            <p:cNvSpPr>
              <a:spLocks noChangeArrowheads="1"/>
            </p:cNvSpPr>
            <p:nvPr/>
          </p:nvSpPr>
          <p:spPr bwMode="auto">
            <a:xfrm>
              <a:off x="5916959" y="2228850"/>
              <a:ext cx="647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4</a:t>
              </a: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万</a:t>
              </a:r>
              <a:endParaRPr kumimoji="0" lang="zh-CN" altLang="zh-CN"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p:txBody>
        </p:sp>
        <p:sp>
          <p:nvSpPr>
            <p:cNvPr id="84058" name="Rectangle 15"/>
            <p:cNvSpPr>
              <a:spLocks noChangeArrowheads="1"/>
            </p:cNvSpPr>
            <p:nvPr/>
          </p:nvSpPr>
          <p:spPr bwMode="auto">
            <a:xfrm>
              <a:off x="5564534" y="1436688"/>
              <a:ext cx="2673350" cy="619125"/>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90000"/>
                </a:lnSpc>
                <a:spcBef>
                  <a:spcPct val="0"/>
                </a:spcBef>
                <a:spcAft>
                  <a:spcPct val="0"/>
                </a:spcAft>
                <a:buClrTx/>
                <a:buSzTx/>
                <a:buFontTx/>
                <a:buNone/>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交易性金融资产</a:t>
              </a:r>
              <a:endPar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a:p>
              <a:pPr marL="0" marR="0" lvl="0" indent="0" algn="ctr" defTabSz="914400" rtl="0" eaLnBrk="1" fontAlgn="base" latinLnBrk="0" hangingPunct="1">
                <a:lnSpc>
                  <a:spcPct val="90000"/>
                </a:lnSpc>
                <a:spcBef>
                  <a:spcPct val="0"/>
                </a:spcBef>
                <a:spcAft>
                  <a:spcPct val="0"/>
                </a:spcAft>
                <a:buClrTx/>
                <a:buSzTx/>
                <a:buFontTx/>
                <a:buNone/>
                <a:defRPr/>
              </a:pPr>
              <a:r>
                <a:rPr kumimoji="1" lang="en-US" altLang="zh-CN"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—A</a:t>
              </a:r>
              <a:r>
                <a:rPr kumimoji="1" lang="zh-CN" altLang="en-US"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股票</a:t>
              </a:r>
              <a:r>
                <a:rPr kumimoji="1" lang="en-US" altLang="zh-CN"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a:t>
              </a:r>
              <a:r>
                <a:rPr kumimoji="1" lang="zh-CN" altLang="en-US"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公允价值变动</a:t>
              </a:r>
              <a:endParaRPr kumimoji="1" lang="zh-CN" altLang="en-US"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grpSp>
      <p:grpSp>
        <p:nvGrpSpPr>
          <p:cNvPr id="8" name="组合 7"/>
          <p:cNvGrpSpPr/>
          <p:nvPr/>
        </p:nvGrpSpPr>
        <p:grpSpPr bwMode="auto">
          <a:xfrm>
            <a:off x="5548313" y="4071938"/>
            <a:ext cx="2673350" cy="1206500"/>
            <a:chOff x="5548659" y="4071938"/>
            <a:chExt cx="2673350" cy="1206500"/>
          </a:xfrm>
        </p:grpSpPr>
        <p:sp>
          <p:nvSpPr>
            <p:cNvPr id="84051" name="Line 37"/>
            <p:cNvSpPr>
              <a:spLocks noChangeShapeType="1"/>
            </p:cNvSpPr>
            <p:nvPr/>
          </p:nvSpPr>
          <p:spPr bwMode="auto">
            <a:xfrm flipV="1">
              <a:off x="5770909" y="4745038"/>
              <a:ext cx="2232025" cy="23812"/>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84052" name="Line 38"/>
            <p:cNvSpPr>
              <a:spLocks noChangeShapeType="1"/>
            </p:cNvSpPr>
            <p:nvPr/>
          </p:nvSpPr>
          <p:spPr bwMode="auto">
            <a:xfrm flipH="1">
              <a:off x="6994871" y="4745038"/>
              <a:ext cx="1588" cy="503237"/>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84053" name="Rectangle 34"/>
            <p:cNvSpPr>
              <a:spLocks noChangeArrowheads="1"/>
            </p:cNvSpPr>
            <p:nvPr/>
          </p:nvSpPr>
          <p:spPr bwMode="auto">
            <a:xfrm>
              <a:off x="5916959" y="4816475"/>
              <a:ext cx="647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4</a:t>
              </a: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万</a:t>
              </a:r>
              <a:endParaRPr kumimoji="0" lang="zh-CN" altLang="zh-CN"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p:txBody>
        </p:sp>
        <p:sp>
          <p:nvSpPr>
            <p:cNvPr id="84054" name="Rectangle 15"/>
            <p:cNvSpPr>
              <a:spLocks noChangeArrowheads="1"/>
            </p:cNvSpPr>
            <p:nvPr/>
          </p:nvSpPr>
          <p:spPr bwMode="auto">
            <a:xfrm>
              <a:off x="5548659" y="4071938"/>
              <a:ext cx="2673350" cy="619125"/>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90000"/>
                </a:lnSpc>
                <a:spcBef>
                  <a:spcPct val="0"/>
                </a:spcBef>
                <a:spcAft>
                  <a:spcPct val="0"/>
                </a:spcAft>
                <a:buClrTx/>
                <a:buSzTx/>
                <a:buFontTx/>
                <a:buNone/>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其他权益工具投资</a:t>
              </a:r>
              <a:endPar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a:p>
              <a:pPr marL="0" marR="0" lvl="0" indent="0" algn="ctr" defTabSz="914400" rtl="0" eaLnBrk="1" fontAlgn="base" latinLnBrk="0" hangingPunct="1">
                <a:lnSpc>
                  <a:spcPct val="90000"/>
                </a:lnSpc>
                <a:spcBef>
                  <a:spcPct val="0"/>
                </a:spcBef>
                <a:spcAft>
                  <a:spcPct val="0"/>
                </a:spcAft>
                <a:buClrTx/>
                <a:buSzTx/>
                <a:buFontTx/>
                <a:buNone/>
                <a:defRPr/>
              </a:pPr>
              <a:r>
                <a:rPr kumimoji="1" lang="en-US" altLang="zh-CN"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—A</a:t>
              </a:r>
              <a:r>
                <a:rPr kumimoji="1" lang="zh-CN" altLang="en-US"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股票</a:t>
              </a:r>
              <a:r>
                <a:rPr kumimoji="1" lang="en-US" altLang="zh-CN"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a:t>
              </a:r>
              <a:r>
                <a:rPr kumimoji="1" lang="zh-CN" altLang="en-US"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公允价值变动</a:t>
              </a:r>
              <a:endParaRPr kumimoji="1" lang="zh-CN" altLang="en-US"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grpSp>
      <p:grpSp>
        <p:nvGrpSpPr>
          <p:cNvPr id="10" name="组合 9"/>
          <p:cNvGrpSpPr/>
          <p:nvPr/>
        </p:nvGrpSpPr>
        <p:grpSpPr bwMode="auto">
          <a:xfrm>
            <a:off x="8837613" y="1485900"/>
            <a:ext cx="1757362" cy="1008063"/>
            <a:chOff x="8837959" y="1485900"/>
            <a:chExt cx="1757362" cy="1008063"/>
          </a:xfrm>
        </p:grpSpPr>
        <p:sp>
          <p:nvSpPr>
            <p:cNvPr id="84047" name="Line 37"/>
            <p:cNvSpPr>
              <a:spLocks noChangeShapeType="1"/>
            </p:cNvSpPr>
            <p:nvPr/>
          </p:nvSpPr>
          <p:spPr bwMode="auto">
            <a:xfrm flipV="1">
              <a:off x="8939559" y="1990725"/>
              <a:ext cx="1655762"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84048" name="Rectangle 15"/>
            <p:cNvSpPr>
              <a:spLocks noChangeArrowheads="1"/>
            </p:cNvSpPr>
            <p:nvPr/>
          </p:nvSpPr>
          <p:spPr bwMode="auto">
            <a:xfrm>
              <a:off x="9077671" y="1485900"/>
              <a:ext cx="1422400" cy="461963"/>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银行存款</a:t>
              </a:r>
              <a:endPar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p:txBody>
        </p:sp>
        <p:sp>
          <p:nvSpPr>
            <p:cNvPr id="84049" name="Rectangle 34"/>
            <p:cNvSpPr>
              <a:spLocks noChangeArrowheads="1"/>
            </p:cNvSpPr>
            <p:nvPr/>
          </p:nvSpPr>
          <p:spPr bwMode="auto">
            <a:xfrm>
              <a:off x="8837959" y="1992313"/>
              <a:ext cx="8016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16</a:t>
              </a:r>
              <a:r>
                <a:rPr kumimoji="0"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万</a:t>
              </a:r>
              <a:endParaRPr kumimoji="0" lang="zh-CN"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409750" name="Line 150"/>
            <p:cNvSpPr>
              <a:spLocks noChangeShapeType="1"/>
            </p:cNvSpPr>
            <p:nvPr/>
          </p:nvSpPr>
          <p:spPr bwMode="auto">
            <a:xfrm>
              <a:off x="9803159" y="1990725"/>
              <a:ext cx="0" cy="503238"/>
            </a:xfrm>
            <a:prstGeom prst="line">
              <a:avLst/>
            </a:prstGeom>
            <a:noFill/>
            <a:ln w="9525">
              <a:solidFill>
                <a:schemeClr val="tx1"/>
              </a:solidFill>
              <a:miter lim="800000"/>
            </a:ln>
            <a:effectLst>
              <a:prstShdw prst="shdw17" dist="17961" dir="2700000">
                <a:schemeClr val="tx1">
                  <a:gamma/>
                  <a:shade val="60000"/>
                  <a:invGamma/>
                </a:schemeClr>
              </a:prstShdw>
            </a:effec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grpSp>
      <p:sp>
        <p:nvSpPr>
          <p:cNvPr id="409753" name="Rectangle 34"/>
          <p:cNvSpPr>
            <a:spLocks noChangeArrowheads="1"/>
          </p:cNvSpPr>
          <p:nvPr/>
        </p:nvSpPr>
        <p:spPr bwMode="auto">
          <a:xfrm>
            <a:off x="9947275" y="2997200"/>
            <a:ext cx="6429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2</a:t>
            </a:r>
            <a:r>
              <a:rPr kumimoji="0"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万</a:t>
            </a:r>
            <a:endParaRPr kumimoji="0" lang="zh-CN"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grpSp>
        <p:nvGrpSpPr>
          <p:cNvPr id="11" name="组合 10"/>
          <p:cNvGrpSpPr/>
          <p:nvPr/>
        </p:nvGrpSpPr>
        <p:grpSpPr bwMode="auto">
          <a:xfrm>
            <a:off x="8672513" y="2565400"/>
            <a:ext cx="2286000" cy="1008063"/>
            <a:chOff x="8672859" y="2565400"/>
            <a:chExt cx="2286000" cy="1008063"/>
          </a:xfrm>
        </p:grpSpPr>
        <p:sp>
          <p:nvSpPr>
            <p:cNvPr id="84044" name="Line 37"/>
            <p:cNvSpPr>
              <a:spLocks noChangeShapeType="1"/>
            </p:cNvSpPr>
            <p:nvPr/>
          </p:nvSpPr>
          <p:spPr bwMode="auto">
            <a:xfrm flipV="1">
              <a:off x="8969721" y="3070225"/>
              <a:ext cx="1655763"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84045" name="Rectangle 15"/>
            <p:cNvSpPr>
              <a:spLocks noChangeArrowheads="1"/>
            </p:cNvSpPr>
            <p:nvPr/>
          </p:nvSpPr>
          <p:spPr bwMode="auto">
            <a:xfrm>
              <a:off x="8672859" y="2565400"/>
              <a:ext cx="2286000" cy="461963"/>
            </a:xfrm>
            <a:prstGeom prst="rect">
              <a:avLst/>
            </a:prstGeom>
            <a:solidFill>
              <a:srgbClr val="FF99FF"/>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投资收益</a:t>
              </a:r>
              <a:r>
                <a:rPr kumimoji="1" lang="en-US" altLang="zh-CN"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—A</a:t>
              </a:r>
              <a:r>
                <a:rPr kumimoji="1" lang="zh-CN" altLang="en-US"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股票</a:t>
              </a:r>
              <a:endParaRPr kumimoji="1" lang="zh-CN" altLang="en-US"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409754" name="Line 154"/>
            <p:cNvSpPr>
              <a:spLocks noChangeShapeType="1"/>
            </p:cNvSpPr>
            <p:nvPr/>
          </p:nvSpPr>
          <p:spPr bwMode="auto">
            <a:xfrm>
              <a:off x="9833321" y="3070225"/>
              <a:ext cx="0" cy="503238"/>
            </a:xfrm>
            <a:prstGeom prst="line">
              <a:avLst/>
            </a:prstGeom>
            <a:noFill/>
            <a:ln w="9525">
              <a:solidFill>
                <a:schemeClr val="tx1"/>
              </a:solidFill>
              <a:miter lim="800000"/>
            </a:ln>
            <a:effectLst>
              <a:prstShdw prst="shdw17" dist="17961" dir="2700000">
                <a:schemeClr val="tx1">
                  <a:gamma/>
                  <a:shade val="60000"/>
                  <a:invGamma/>
                </a:schemeClr>
              </a:prstShdw>
            </a:effec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grpSp>
      <p:grpSp>
        <p:nvGrpSpPr>
          <p:cNvPr id="12" name="组合 11"/>
          <p:cNvGrpSpPr/>
          <p:nvPr/>
        </p:nvGrpSpPr>
        <p:grpSpPr bwMode="auto">
          <a:xfrm>
            <a:off x="8794750" y="4041775"/>
            <a:ext cx="1757363" cy="1008063"/>
            <a:chOff x="8795096" y="4041775"/>
            <a:chExt cx="1757363" cy="1008063"/>
          </a:xfrm>
        </p:grpSpPr>
        <p:sp>
          <p:nvSpPr>
            <p:cNvPr id="84040" name="Line 37"/>
            <p:cNvSpPr>
              <a:spLocks noChangeShapeType="1"/>
            </p:cNvSpPr>
            <p:nvPr/>
          </p:nvSpPr>
          <p:spPr bwMode="auto">
            <a:xfrm flipV="1">
              <a:off x="8896696" y="4546600"/>
              <a:ext cx="1655763"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84041" name="Rectangle 15"/>
            <p:cNvSpPr>
              <a:spLocks noChangeArrowheads="1"/>
            </p:cNvSpPr>
            <p:nvPr/>
          </p:nvSpPr>
          <p:spPr bwMode="auto">
            <a:xfrm>
              <a:off x="9034809" y="4041775"/>
              <a:ext cx="1422400" cy="461963"/>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银行存款</a:t>
              </a:r>
              <a:endPar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p:txBody>
        </p:sp>
        <p:sp>
          <p:nvSpPr>
            <p:cNvPr id="84042" name="Rectangle 34"/>
            <p:cNvSpPr>
              <a:spLocks noChangeArrowheads="1"/>
            </p:cNvSpPr>
            <p:nvPr/>
          </p:nvSpPr>
          <p:spPr bwMode="auto">
            <a:xfrm>
              <a:off x="8795096" y="4548188"/>
              <a:ext cx="795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16</a:t>
              </a:r>
              <a:r>
                <a:rPr kumimoji="0"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万</a:t>
              </a:r>
              <a:endParaRPr kumimoji="0" lang="zh-CN"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409758" name="Line 158"/>
            <p:cNvSpPr>
              <a:spLocks noChangeShapeType="1"/>
            </p:cNvSpPr>
            <p:nvPr/>
          </p:nvSpPr>
          <p:spPr bwMode="auto">
            <a:xfrm>
              <a:off x="9760296" y="4546600"/>
              <a:ext cx="0" cy="503238"/>
            </a:xfrm>
            <a:prstGeom prst="line">
              <a:avLst/>
            </a:prstGeom>
            <a:noFill/>
            <a:ln w="9525">
              <a:solidFill>
                <a:schemeClr val="tx1"/>
              </a:solidFill>
              <a:miter lim="800000"/>
            </a:ln>
            <a:effectLst>
              <a:prstShdw prst="shdw17" dist="17961" dir="2700000">
                <a:schemeClr val="tx1">
                  <a:gamma/>
                  <a:shade val="60000"/>
                  <a:invGamma/>
                </a:schemeClr>
              </a:prstShdw>
            </a:effec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grpSp>
      <p:grpSp>
        <p:nvGrpSpPr>
          <p:cNvPr id="7" name="组合 6"/>
          <p:cNvGrpSpPr/>
          <p:nvPr/>
        </p:nvGrpSpPr>
        <p:grpSpPr bwMode="auto">
          <a:xfrm>
            <a:off x="5595938" y="2709863"/>
            <a:ext cx="2228850" cy="893762"/>
            <a:chOff x="5410546" y="2709863"/>
            <a:chExt cx="2228850" cy="893762"/>
          </a:xfrm>
        </p:grpSpPr>
        <p:sp>
          <p:nvSpPr>
            <p:cNvPr id="84036" name="Line 37"/>
            <p:cNvSpPr>
              <a:spLocks noChangeShapeType="1"/>
            </p:cNvSpPr>
            <p:nvPr/>
          </p:nvSpPr>
          <p:spPr bwMode="auto">
            <a:xfrm flipV="1">
              <a:off x="5558184" y="3143250"/>
              <a:ext cx="1868487" cy="1905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84037" name="Line 38"/>
            <p:cNvSpPr>
              <a:spLocks noChangeShapeType="1"/>
            </p:cNvSpPr>
            <p:nvPr/>
          </p:nvSpPr>
          <p:spPr bwMode="auto">
            <a:xfrm>
              <a:off x="6553546" y="3140075"/>
              <a:ext cx="7938" cy="433388"/>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84038" name="Rectangle 15"/>
            <p:cNvSpPr>
              <a:spLocks noChangeArrowheads="1"/>
            </p:cNvSpPr>
            <p:nvPr/>
          </p:nvSpPr>
          <p:spPr bwMode="auto">
            <a:xfrm>
              <a:off x="5410546" y="2709863"/>
              <a:ext cx="2228850" cy="396875"/>
            </a:xfrm>
            <a:prstGeom prst="rect">
              <a:avLst/>
            </a:prstGeom>
            <a:solidFill>
              <a:srgbClr val="FF99FF"/>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公允价值变动损益</a:t>
              </a:r>
              <a:endParaRPr kumimoji="1" lang="zh-CN" altLang="en-US"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84039" name="Rectangle 34"/>
            <p:cNvSpPr>
              <a:spLocks noChangeArrowheads="1"/>
            </p:cNvSpPr>
            <p:nvPr/>
          </p:nvSpPr>
          <p:spPr bwMode="auto">
            <a:xfrm>
              <a:off x="6705946" y="3141663"/>
              <a:ext cx="6477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4</a:t>
              </a: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万</a:t>
              </a:r>
              <a:endParaRPr kumimoji="0" lang="zh-CN" altLang="zh-CN"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p:txBody>
        </p:sp>
      </p:grpSp>
      <p:sp>
        <p:nvSpPr>
          <p:cNvPr id="409765" name="Rectangle 34"/>
          <p:cNvSpPr>
            <a:spLocks noChangeArrowheads="1"/>
          </p:cNvSpPr>
          <p:nvPr/>
        </p:nvSpPr>
        <p:spPr bwMode="auto">
          <a:xfrm>
            <a:off x="7138988" y="2205038"/>
            <a:ext cx="6477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4</a:t>
            </a:r>
            <a:r>
              <a:rPr kumimoji="0"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万</a:t>
            </a:r>
            <a:endParaRPr kumimoji="0" lang="zh-CN"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409766" name="Rectangle 34"/>
          <p:cNvSpPr>
            <a:spLocks noChangeArrowheads="1"/>
          </p:cNvSpPr>
          <p:nvPr/>
        </p:nvSpPr>
        <p:spPr bwMode="auto">
          <a:xfrm>
            <a:off x="1557338" y="2205038"/>
            <a:ext cx="8016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10</a:t>
            </a:r>
            <a:r>
              <a:rPr kumimoji="0"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万</a:t>
            </a:r>
            <a:endParaRPr kumimoji="0" lang="zh-CN"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409767" name="Rectangle 34"/>
          <p:cNvSpPr>
            <a:spLocks noChangeArrowheads="1"/>
          </p:cNvSpPr>
          <p:nvPr/>
        </p:nvSpPr>
        <p:spPr bwMode="auto">
          <a:xfrm>
            <a:off x="1557338" y="4889500"/>
            <a:ext cx="8016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10</a:t>
            </a:r>
            <a:r>
              <a:rPr kumimoji="0"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万</a:t>
            </a:r>
            <a:endParaRPr kumimoji="0" lang="zh-CN"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409768" name="Rectangle 34"/>
          <p:cNvSpPr>
            <a:spLocks noChangeArrowheads="1"/>
          </p:cNvSpPr>
          <p:nvPr/>
        </p:nvSpPr>
        <p:spPr bwMode="auto">
          <a:xfrm>
            <a:off x="7067550" y="4816475"/>
            <a:ext cx="647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4</a:t>
            </a:r>
            <a:r>
              <a:rPr kumimoji="0"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万</a:t>
            </a:r>
            <a:endParaRPr kumimoji="0" lang="zh-CN"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409769" name="Rectangle 34"/>
          <p:cNvSpPr>
            <a:spLocks noChangeArrowheads="1"/>
          </p:cNvSpPr>
          <p:nvPr/>
        </p:nvSpPr>
        <p:spPr bwMode="auto">
          <a:xfrm>
            <a:off x="6169025" y="5846763"/>
            <a:ext cx="6477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4</a:t>
            </a:r>
            <a:r>
              <a:rPr kumimoji="0"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万</a:t>
            </a:r>
            <a:endParaRPr kumimoji="0" lang="zh-CN"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409780" name="Rectangle 34"/>
          <p:cNvSpPr>
            <a:spLocks noChangeArrowheads="1"/>
          </p:cNvSpPr>
          <p:nvPr/>
        </p:nvSpPr>
        <p:spPr bwMode="auto">
          <a:xfrm>
            <a:off x="9947275" y="3260725"/>
            <a:ext cx="6429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4</a:t>
            </a:r>
            <a:r>
              <a:rPr kumimoji="0"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万</a:t>
            </a:r>
            <a:endParaRPr kumimoji="0" lang="zh-CN"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409781" name="Rectangle 34"/>
          <p:cNvSpPr>
            <a:spLocks noChangeArrowheads="1"/>
          </p:cNvSpPr>
          <p:nvPr/>
        </p:nvSpPr>
        <p:spPr bwMode="auto">
          <a:xfrm>
            <a:off x="5957888" y="3162300"/>
            <a:ext cx="6429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4</a:t>
            </a:r>
            <a:r>
              <a:rPr kumimoji="0"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万</a:t>
            </a:r>
            <a:endParaRPr kumimoji="0" lang="zh-CN"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409782" name="Freeform 182"/>
          <p:cNvSpPr/>
          <p:nvPr/>
        </p:nvSpPr>
        <p:spPr bwMode="auto">
          <a:xfrm>
            <a:off x="6318250" y="3690938"/>
            <a:ext cx="3671888" cy="71437"/>
          </a:xfrm>
          <a:custGeom>
            <a:avLst/>
            <a:gdLst>
              <a:gd name="T0" fmla="*/ 0 w 2313"/>
              <a:gd name="T1" fmla="*/ 0 h 45"/>
              <a:gd name="T2" fmla="*/ 2147483646 w 2313"/>
              <a:gd name="T3" fmla="*/ 2147483646 h 45"/>
              <a:gd name="T4" fmla="*/ 2147483646 w 2313"/>
              <a:gd name="T5" fmla="*/ 2147483646 h 45"/>
              <a:gd name="T6" fmla="*/ 2147483646 w 2313"/>
              <a:gd name="T7" fmla="*/ 0 h 45"/>
              <a:gd name="T8" fmla="*/ 0 60000 65536"/>
              <a:gd name="T9" fmla="*/ 0 60000 65536"/>
              <a:gd name="T10" fmla="*/ 0 60000 65536"/>
              <a:gd name="T11" fmla="*/ 0 60000 65536"/>
              <a:gd name="T12" fmla="*/ 0 w 2313"/>
              <a:gd name="T13" fmla="*/ 0 h 45"/>
              <a:gd name="T14" fmla="*/ 2313 w 2313"/>
              <a:gd name="T15" fmla="*/ 45 h 45"/>
            </a:gdLst>
            <a:ahLst/>
            <a:cxnLst>
              <a:cxn ang="T8">
                <a:pos x="T0" y="T1"/>
              </a:cxn>
              <a:cxn ang="T9">
                <a:pos x="T2" y="T3"/>
              </a:cxn>
              <a:cxn ang="T10">
                <a:pos x="T4" y="T5"/>
              </a:cxn>
              <a:cxn ang="T11">
                <a:pos x="T6" y="T7"/>
              </a:cxn>
            </a:cxnLst>
            <a:rect l="T12" t="T13" r="T14" b="T15"/>
            <a:pathLst>
              <a:path w="2313" h="45">
                <a:moveTo>
                  <a:pt x="0" y="0"/>
                </a:moveTo>
                <a:lnTo>
                  <a:pt x="136" y="45"/>
                </a:lnTo>
                <a:lnTo>
                  <a:pt x="2132" y="45"/>
                </a:lnTo>
                <a:lnTo>
                  <a:pt x="2313" y="0"/>
                </a:lnTo>
              </a:path>
            </a:pathLst>
          </a:custGeom>
          <a:noFill/>
          <a:ln w="28575">
            <a:solidFill>
              <a:srgbClr val="FF0000"/>
            </a:solidFill>
            <a:miter lim="800000"/>
            <a:headEnd type="oval" w="med" len="med"/>
            <a:tailEnd type="triangle" w="med" len="med"/>
          </a:ln>
          <a:effectLst>
            <a:prstShdw prst="shdw17" dist="17961" dir="2700000">
              <a:srgbClr val="990000"/>
            </a:prstShdw>
          </a:effectLst>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grpSp>
        <p:nvGrpSpPr>
          <p:cNvPr id="9" name="组合 8"/>
          <p:cNvGrpSpPr/>
          <p:nvPr/>
        </p:nvGrpSpPr>
        <p:grpSpPr bwMode="auto">
          <a:xfrm>
            <a:off x="5926138" y="5440363"/>
            <a:ext cx="1868487" cy="863600"/>
            <a:chOff x="5926484" y="5440363"/>
            <a:chExt cx="1868487" cy="863600"/>
          </a:xfrm>
        </p:grpSpPr>
        <p:sp>
          <p:nvSpPr>
            <p:cNvPr id="84032" name="Line 37"/>
            <p:cNvSpPr>
              <a:spLocks noChangeShapeType="1"/>
            </p:cNvSpPr>
            <p:nvPr/>
          </p:nvSpPr>
          <p:spPr bwMode="auto">
            <a:xfrm flipV="1">
              <a:off x="5926484" y="5868988"/>
              <a:ext cx="1868487" cy="1905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84033" name="Line 38"/>
            <p:cNvSpPr>
              <a:spLocks noChangeShapeType="1"/>
            </p:cNvSpPr>
            <p:nvPr/>
          </p:nvSpPr>
          <p:spPr bwMode="auto">
            <a:xfrm>
              <a:off x="6931371" y="5865813"/>
              <a:ext cx="7938" cy="433387"/>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84034" name="Rectangle 34"/>
            <p:cNvSpPr>
              <a:spLocks noChangeArrowheads="1"/>
            </p:cNvSpPr>
            <p:nvPr/>
          </p:nvSpPr>
          <p:spPr bwMode="auto">
            <a:xfrm>
              <a:off x="7075834" y="5842000"/>
              <a:ext cx="647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4</a:t>
              </a: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万</a:t>
              </a:r>
              <a:endParaRPr kumimoji="0" lang="zh-CN" altLang="zh-CN"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p:txBody>
        </p:sp>
        <p:sp>
          <p:nvSpPr>
            <p:cNvPr id="84035" name="Rectangle 15"/>
            <p:cNvSpPr>
              <a:spLocks noChangeArrowheads="1"/>
            </p:cNvSpPr>
            <p:nvPr/>
          </p:nvSpPr>
          <p:spPr bwMode="auto">
            <a:xfrm>
              <a:off x="6024909" y="5440363"/>
              <a:ext cx="1733550" cy="369887"/>
            </a:xfrm>
            <a:prstGeom prst="rect">
              <a:avLst/>
            </a:prstGeom>
            <a:solidFill>
              <a:srgbClr val="00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90000"/>
                </a:lnSpc>
                <a:spcBef>
                  <a:spcPct val="0"/>
                </a:spcBef>
                <a:spcAft>
                  <a:spcPct val="0"/>
                </a:spcAft>
                <a:buClrTx/>
                <a:buSzTx/>
                <a:buFont typeface="Wingdings" panose="05000000000000000000" pitchFamily="2" charset="2"/>
                <a:buNone/>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其他综合收益</a:t>
              </a:r>
              <a:endParaRPr kumimoji="1" lang="zh-CN" altLang="en-US"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grpSp>
      <p:sp>
        <p:nvSpPr>
          <p:cNvPr id="198" name="Rectangle 34"/>
          <p:cNvSpPr>
            <a:spLocks noChangeArrowheads="1"/>
          </p:cNvSpPr>
          <p:nvPr/>
        </p:nvSpPr>
        <p:spPr bwMode="auto">
          <a:xfrm>
            <a:off x="9507538" y="5699125"/>
            <a:ext cx="879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0.2</a:t>
            </a:r>
            <a:r>
              <a:rPr kumimoji="0"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万</a:t>
            </a:r>
            <a:endParaRPr kumimoji="0" lang="zh-CN"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grpSp>
        <p:nvGrpSpPr>
          <p:cNvPr id="17" name="组合 16"/>
          <p:cNvGrpSpPr/>
          <p:nvPr/>
        </p:nvGrpSpPr>
        <p:grpSpPr bwMode="auto">
          <a:xfrm>
            <a:off x="8832850" y="5249863"/>
            <a:ext cx="1355725" cy="1127125"/>
            <a:chOff x="8832304" y="5249863"/>
            <a:chExt cx="1356072" cy="1127125"/>
          </a:xfrm>
        </p:grpSpPr>
        <p:sp>
          <p:nvSpPr>
            <p:cNvPr id="84029" name="Line 37"/>
            <p:cNvSpPr>
              <a:spLocks noChangeShapeType="1"/>
            </p:cNvSpPr>
            <p:nvPr/>
          </p:nvSpPr>
          <p:spPr bwMode="auto">
            <a:xfrm>
              <a:off x="8832304" y="5675167"/>
              <a:ext cx="1356072" cy="3321"/>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84030" name="Line 38"/>
            <p:cNvSpPr>
              <a:spLocks noChangeShapeType="1"/>
            </p:cNvSpPr>
            <p:nvPr/>
          </p:nvSpPr>
          <p:spPr bwMode="auto">
            <a:xfrm>
              <a:off x="9521477" y="5675313"/>
              <a:ext cx="17135" cy="701675"/>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84031" name="Rectangle 15"/>
            <p:cNvSpPr>
              <a:spLocks noChangeArrowheads="1"/>
            </p:cNvSpPr>
            <p:nvPr/>
          </p:nvSpPr>
          <p:spPr bwMode="auto">
            <a:xfrm>
              <a:off x="8873777" y="5249863"/>
              <a:ext cx="1216025" cy="368300"/>
            </a:xfrm>
            <a:prstGeom prst="rect">
              <a:avLst/>
            </a:prstGeom>
            <a:solidFill>
              <a:srgbClr val="00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90000"/>
                </a:lnSpc>
                <a:spcBef>
                  <a:spcPct val="0"/>
                </a:spcBef>
                <a:spcAft>
                  <a:spcPct val="0"/>
                </a:spcAft>
                <a:buClrTx/>
                <a:buSzTx/>
                <a:buFont typeface="Wingdings" panose="05000000000000000000" pitchFamily="2" charset="2"/>
                <a:buNone/>
                <a:defRPr/>
              </a:pPr>
              <a:r>
                <a:rPr kumimoji="1" lang="zh-CN" altLang="en-US" sz="20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盈余公积</a:t>
              </a:r>
              <a:endParaRPr kumimoji="1" lang="zh-CN" altLang="en-US"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grpSp>
      <p:sp>
        <p:nvSpPr>
          <p:cNvPr id="204" name="Rectangle 34"/>
          <p:cNvSpPr>
            <a:spLocks noChangeArrowheads="1"/>
          </p:cNvSpPr>
          <p:nvPr/>
        </p:nvSpPr>
        <p:spPr bwMode="auto">
          <a:xfrm>
            <a:off x="11195050" y="5719763"/>
            <a:ext cx="8778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1.8</a:t>
            </a:r>
            <a:r>
              <a:rPr kumimoji="0"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万</a:t>
            </a:r>
            <a:endParaRPr kumimoji="0" lang="zh-CN"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grpSp>
        <p:nvGrpSpPr>
          <p:cNvPr id="18" name="组合 17"/>
          <p:cNvGrpSpPr/>
          <p:nvPr/>
        </p:nvGrpSpPr>
        <p:grpSpPr bwMode="auto">
          <a:xfrm>
            <a:off x="10417175" y="5281613"/>
            <a:ext cx="1476375" cy="1068387"/>
            <a:chOff x="10416480" y="5281613"/>
            <a:chExt cx="1476375" cy="1068387"/>
          </a:xfrm>
        </p:grpSpPr>
        <p:sp>
          <p:nvSpPr>
            <p:cNvPr id="84026" name="Line 37"/>
            <p:cNvSpPr>
              <a:spLocks noChangeShapeType="1"/>
            </p:cNvSpPr>
            <p:nvPr/>
          </p:nvSpPr>
          <p:spPr bwMode="auto">
            <a:xfrm flipV="1">
              <a:off x="10477499" y="5710238"/>
              <a:ext cx="1398117" cy="28576"/>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84027" name="Line 38"/>
            <p:cNvSpPr>
              <a:spLocks noChangeShapeType="1"/>
            </p:cNvSpPr>
            <p:nvPr/>
          </p:nvSpPr>
          <p:spPr bwMode="auto">
            <a:xfrm>
              <a:off x="11194356" y="5707063"/>
              <a:ext cx="4002" cy="642937"/>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84028" name="Rectangle 15"/>
            <p:cNvSpPr>
              <a:spLocks noChangeArrowheads="1"/>
            </p:cNvSpPr>
            <p:nvPr/>
          </p:nvSpPr>
          <p:spPr bwMode="auto">
            <a:xfrm>
              <a:off x="10416480" y="5281613"/>
              <a:ext cx="1476375" cy="369887"/>
            </a:xfrm>
            <a:prstGeom prst="rect">
              <a:avLst/>
            </a:prstGeom>
            <a:solidFill>
              <a:srgbClr val="00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90000"/>
                </a:lnSpc>
                <a:spcBef>
                  <a:spcPct val="0"/>
                </a:spcBef>
                <a:spcAft>
                  <a:spcPct val="0"/>
                </a:spcAft>
                <a:buClrTx/>
                <a:buSzTx/>
                <a:buFont typeface="Wingdings" panose="05000000000000000000" pitchFamily="2" charset="2"/>
                <a:buNone/>
                <a:defRPr/>
              </a:pPr>
              <a:r>
                <a:rPr kumimoji="1"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mn-cs"/>
                </a:rPr>
                <a:t>未分配利润</a:t>
              </a:r>
              <a:endParaRPr kumimoji="1" lang="zh-CN" altLang="en-US" sz="18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grpSp>
      <p:sp>
        <p:nvSpPr>
          <p:cNvPr id="75" name="Text Box 6"/>
          <p:cNvSpPr txBox="1">
            <a:spLocks noChangeArrowheads="1"/>
          </p:cNvSpPr>
          <p:nvPr/>
        </p:nvSpPr>
        <p:spPr bwMode="auto">
          <a:xfrm>
            <a:off x="3344863" y="495300"/>
            <a:ext cx="1416050" cy="461963"/>
          </a:xfrm>
          <a:prstGeom prst="rect">
            <a:avLst/>
          </a:prstGeom>
          <a:noFill/>
          <a:ln>
            <a:noFill/>
          </a:ln>
          <a:effectLst>
            <a:prstShdw prst="shdw17" dist="17961" dir="2700000">
              <a:schemeClr val="accent1">
                <a:gamma/>
                <a:shade val="60000"/>
                <a:invGamma/>
              </a:schemeClr>
            </a:prstShdw>
          </a:effec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宣告分红</a:t>
            </a: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grpSp>
        <p:nvGrpSpPr>
          <p:cNvPr id="85" name="组合 84"/>
          <p:cNvGrpSpPr/>
          <p:nvPr/>
        </p:nvGrpSpPr>
        <p:grpSpPr bwMode="auto">
          <a:xfrm>
            <a:off x="3022600" y="1438275"/>
            <a:ext cx="2016125" cy="1111250"/>
            <a:chOff x="3168650" y="2397125"/>
            <a:chExt cx="2016125" cy="1110953"/>
          </a:xfrm>
        </p:grpSpPr>
        <p:sp>
          <p:nvSpPr>
            <p:cNvPr id="84022" name="Line 37"/>
            <p:cNvSpPr>
              <a:spLocks noChangeShapeType="1"/>
            </p:cNvSpPr>
            <p:nvPr/>
          </p:nvSpPr>
          <p:spPr bwMode="auto">
            <a:xfrm>
              <a:off x="3168650" y="2974975"/>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84023" name="Line 38"/>
            <p:cNvSpPr>
              <a:spLocks noChangeShapeType="1"/>
            </p:cNvSpPr>
            <p:nvPr/>
          </p:nvSpPr>
          <p:spPr bwMode="auto">
            <a:xfrm flipH="1">
              <a:off x="4248150" y="2976563"/>
              <a:ext cx="1588" cy="503237"/>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84024" name="Rectangle 15"/>
            <p:cNvSpPr>
              <a:spLocks noChangeArrowheads="1"/>
            </p:cNvSpPr>
            <p:nvPr/>
          </p:nvSpPr>
          <p:spPr bwMode="auto">
            <a:xfrm>
              <a:off x="3416300" y="2397125"/>
              <a:ext cx="1587500" cy="520700"/>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defRPr/>
              </a:pP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应收股利</a:t>
              </a:r>
              <a:endPar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p:txBody>
        </p:sp>
        <p:sp>
          <p:nvSpPr>
            <p:cNvPr id="84025" name="Rectangle 34"/>
            <p:cNvSpPr>
              <a:spLocks noChangeArrowheads="1"/>
            </p:cNvSpPr>
            <p:nvPr/>
          </p:nvSpPr>
          <p:spPr bwMode="auto">
            <a:xfrm>
              <a:off x="3529013" y="3046413"/>
              <a:ext cx="6479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1</a:t>
              </a: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万</a:t>
              </a:r>
              <a:endParaRPr kumimoji="0" lang="zh-CN" altLang="zh-CN"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p:txBody>
        </p:sp>
      </p:grpSp>
      <p:grpSp>
        <p:nvGrpSpPr>
          <p:cNvPr id="90" name="组合 89"/>
          <p:cNvGrpSpPr/>
          <p:nvPr/>
        </p:nvGrpSpPr>
        <p:grpSpPr bwMode="auto">
          <a:xfrm>
            <a:off x="3065463" y="2608263"/>
            <a:ext cx="2016125" cy="938212"/>
            <a:chOff x="3240088" y="3763963"/>
            <a:chExt cx="2016125" cy="938212"/>
          </a:xfrm>
        </p:grpSpPr>
        <p:sp>
          <p:nvSpPr>
            <p:cNvPr id="84017" name="Line 37"/>
            <p:cNvSpPr>
              <a:spLocks noChangeShapeType="1"/>
            </p:cNvSpPr>
            <p:nvPr/>
          </p:nvSpPr>
          <p:spPr bwMode="auto">
            <a:xfrm>
              <a:off x="3240088" y="4197350"/>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84018" name="Line 38"/>
            <p:cNvSpPr>
              <a:spLocks noChangeShapeType="1"/>
            </p:cNvSpPr>
            <p:nvPr/>
          </p:nvSpPr>
          <p:spPr bwMode="auto">
            <a:xfrm flipH="1">
              <a:off x="4319588" y="4198938"/>
              <a:ext cx="1587" cy="503237"/>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84019" name="Rectangle 15"/>
            <p:cNvSpPr>
              <a:spLocks noChangeArrowheads="1"/>
            </p:cNvSpPr>
            <p:nvPr/>
          </p:nvSpPr>
          <p:spPr bwMode="auto">
            <a:xfrm>
              <a:off x="3514725" y="3763963"/>
              <a:ext cx="1422400" cy="423862"/>
            </a:xfrm>
            <a:prstGeom prst="rect">
              <a:avLst/>
            </a:prstGeom>
            <a:solidFill>
              <a:srgbClr val="FF99FF"/>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9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投资收益</a:t>
              </a:r>
              <a:endParaRPr kumimoji="1" lang="zh-CN" altLang="en-US" sz="20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cxnSp>
          <p:nvCxnSpPr>
            <p:cNvPr id="94" name="直接连接符 93"/>
            <p:cNvCxnSpPr>
              <a:stCxn id="84021" idx="3"/>
              <a:endCxn id="84021" idx="3"/>
            </p:cNvCxnSpPr>
            <p:nvPr/>
          </p:nvCxnSpPr>
          <p:spPr bwMode="auto">
            <a:xfrm>
              <a:off x="4967288" y="4425950"/>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84021" name="Rectangle 34"/>
            <p:cNvSpPr>
              <a:spLocks noChangeArrowheads="1"/>
            </p:cNvSpPr>
            <p:nvPr/>
          </p:nvSpPr>
          <p:spPr bwMode="auto">
            <a:xfrm>
              <a:off x="4319588" y="4195763"/>
              <a:ext cx="6479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1</a:t>
              </a: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万</a:t>
              </a:r>
              <a:endParaRPr kumimoji="0" lang="zh-CN" altLang="zh-CN"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p:txBody>
        </p:sp>
      </p:grpSp>
      <p:grpSp>
        <p:nvGrpSpPr>
          <p:cNvPr id="96" name="组合 95"/>
          <p:cNvGrpSpPr/>
          <p:nvPr/>
        </p:nvGrpSpPr>
        <p:grpSpPr bwMode="auto">
          <a:xfrm>
            <a:off x="3021013" y="4073525"/>
            <a:ext cx="2016125" cy="1111250"/>
            <a:chOff x="3168650" y="2397125"/>
            <a:chExt cx="2016125" cy="1110953"/>
          </a:xfrm>
        </p:grpSpPr>
        <p:sp>
          <p:nvSpPr>
            <p:cNvPr id="84013" name="Line 37"/>
            <p:cNvSpPr>
              <a:spLocks noChangeShapeType="1"/>
            </p:cNvSpPr>
            <p:nvPr/>
          </p:nvSpPr>
          <p:spPr bwMode="auto">
            <a:xfrm>
              <a:off x="3168650" y="2974975"/>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84014" name="Line 38"/>
            <p:cNvSpPr>
              <a:spLocks noChangeShapeType="1"/>
            </p:cNvSpPr>
            <p:nvPr/>
          </p:nvSpPr>
          <p:spPr bwMode="auto">
            <a:xfrm flipH="1">
              <a:off x="4248150" y="2976563"/>
              <a:ext cx="1588" cy="503237"/>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84015" name="Rectangle 15"/>
            <p:cNvSpPr>
              <a:spLocks noChangeArrowheads="1"/>
            </p:cNvSpPr>
            <p:nvPr/>
          </p:nvSpPr>
          <p:spPr bwMode="auto">
            <a:xfrm>
              <a:off x="3416300" y="2397125"/>
              <a:ext cx="1587500" cy="520700"/>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defRPr/>
              </a:pP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应收股利</a:t>
              </a:r>
              <a:endPar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p:txBody>
        </p:sp>
        <p:sp>
          <p:nvSpPr>
            <p:cNvPr id="84016" name="Rectangle 34"/>
            <p:cNvSpPr>
              <a:spLocks noChangeArrowheads="1"/>
            </p:cNvSpPr>
            <p:nvPr/>
          </p:nvSpPr>
          <p:spPr bwMode="auto">
            <a:xfrm>
              <a:off x="3529013" y="3046413"/>
              <a:ext cx="6479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1</a:t>
              </a: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万</a:t>
              </a:r>
              <a:endParaRPr kumimoji="0" lang="zh-CN" altLang="zh-CN"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p:txBody>
        </p:sp>
      </p:grpSp>
      <p:grpSp>
        <p:nvGrpSpPr>
          <p:cNvPr id="101" name="组合 100"/>
          <p:cNvGrpSpPr/>
          <p:nvPr/>
        </p:nvGrpSpPr>
        <p:grpSpPr bwMode="auto">
          <a:xfrm>
            <a:off x="3063875" y="5243513"/>
            <a:ext cx="2016125" cy="938212"/>
            <a:chOff x="3240088" y="3763963"/>
            <a:chExt cx="2016125" cy="938212"/>
          </a:xfrm>
        </p:grpSpPr>
        <p:sp>
          <p:nvSpPr>
            <p:cNvPr id="84008" name="Line 37"/>
            <p:cNvSpPr>
              <a:spLocks noChangeShapeType="1"/>
            </p:cNvSpPr>
            <p:nvPr/>
          </p:nvSpPr>
          <p:spPr bwMode="auto">
            <a:xfrm>
              <a:off x="3240088" y="4197350"/>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84009" name="Line 38"/>
            <p:cNvSpPr>
              <a:spLocks noChangeShapeType="1"/>
            </p:cNvSpPr>
            <p:nvPr/>
          </p:nvSpPr>
          <p:spPr bwMode="auto">
            <a:xfrm flipH="1">
              <a:off x="4319588" y="4198938"/>
              <a:ext cx="1587" cy="503237"/>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84010" name="Rectangle 15"/>
            <p:cNvSpPr>
              <a:spLocks noChangeArrowheads="1"/>
            </p:cNvSpPr>
            <p:nvPr/>
          </p:nvSpPr>
          <p:spPr bwMode="auto">
            <a:xfrm>
              <a:off x="3514725" y="3763963"/>
              <a:ext cx="1422400" cy="423862"/>
            </a:xfrm>
            <a:prstGeom prst="rect">
              <a:avLst/>
            </a:prstGeom>
            <a:solidFill>
              <a:srgbClr val="FF99FF"/>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rtl="0" eaLnBrk="1" fontAlgn="base" latinLnBrk="0" hangingPunct="1">
                <a:lnSpc>
                  <a:spcPct val="9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投资收益</a:t>
              </a:r>
              <a:endParaRPr kumimoji="1" lang="zh-CN" altLang="en-US" sz="20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cxnSp>
          <p:nvCxnSpPr>
            <p:cNvPr id="105" name="直接连接符 104"/>
            <p:cNvCxnSpPr>
              <a:stCxn id="84012" idx="3"/>
              <a:endCxn id="84012" idx="3"/>
            </p:cNvCxnSpPr>
            <p:nvPr/>
          </p:nvCxnSpPr>
          <p:spPr bwMode="auto">
            <a:xfrm>
              <a:off x="4967288" y="4425950"/>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84012" name="Rectangle 34"/>
            <p:cNvSpPr>
              <a:spLocks noChangeArrowheads="1"/>
            </p:cNvSpPr>
            <p:nvPr/>
          </p:nvSpPr>
          <p:spPr bwMode="auto">
            <a:xfrm>
              <a:off x="4319588" y="4195763"/>
              <a:ext cx="6479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1</a:t>
              </a: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万</a:t>
              </a:r>
              <a:endParaRPr kumimoji="0" lang="zh-CN" altLang="zh-CN"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p:txBody>
        </p:sp>
      </p:grpSp>
      <p:grpSp>
        <p:nvGrpSpPr>
          <p:cNvPr id="21" name="组合 20"/>
          <p:cNvGrpSpPr/>
          <p:nvPr/>
        </p:nvGrpSpPr>
        <p:grpSpPr bwMode="auto">
          <a:xfrm>
            <a:off x="6492875" y="6369050"/>
            <a:ext cx="5003800" cy="228600"/>
            <a:chOff x="6492427" y="6263606"/>
            <a:chExt cx="5004247" cy="272134"/>
          </a:xfrm>
        </p:grpSpPr>
        <p:sp>
          <p:nvSpPr>
            <p:cNvPr id="84006" name="Freeform 182"/>
            <p:cNvSpPr/>
            <p:nvPr/>
          </p:nvSpPr>
          <p:spPr bwMode="auto">
            <a:xfrm>
              <a:off x="6492427" y="6350000"/>
              <a:ext cx="5004247" cy="185740"/>
            </a:xfrm>
            <a:custGeom>
              <a:avLst/>
              <a:gdLst>
                <a:gd name="T0" fmla="*/ 0 w 2313"/>
                <a:gd name="T1" fmla="*/ 0 h 45"/>
                <a:gd name="T2" fmla="*/ 2147483646 w 2313"/>
                <a:gd name="T3" fmla="*/ 2147483646 h 45"/>
                <a:gd name="T4" fmla="*/ 2147483646 w 2313"/>
                <a:gd name="T5" fmla="*/ 2147483646 h 45"/>
                <a:gd name="T6" fmla="*/ 2147483646 w 2313"/>
                <a:gd name="T7" fmla="*/ 0 h 45"/>
                <a:gd name="T8" fmla="*/ 0 60000 65536"/>
                <a:gd name="T9" fmla="*/ 0 60000 65536"/>
                <a:gd name="T10" fmla="*/ 0 60000 65536"/>
                <a:gd name="T11" fmla="*/ 0 60000 65536"/>
                <a:gd name="T12" fmla="*/ 0 w 2313"/>
                <a:gd name="T13" fmla="*/ 0 h 45"/>
                <a:gd name="T14" fmla="*/ 2313 w 2313"/>
                <a:gd name="T15" fmla="*/ 45 h 45"/>
              </a:gdLst>
              <a:ahLst/>
              <a:cxnLst>
                <a:cxn ang="T8">
                  <a:pos x="T0" y="T1"/>
                </a:cxn>
                <a:cxn ang="T9">
                  <a:pos x="T2" y="T3"/>
                </a:cxn>
                <a:cxn ang="T10">
                  <a:pos x="T4" y="T5"/>
                </a:cxn>
                <a:cxn ang="T11">
                  <a:pos x="T6" y="T7"/>
                </a:cxn>
              </a:cxnLst>
              <a:rect l="T12" t="T13" r="T14" b="T15"/>
              <a:pathLst>
                <a:path w="2313" h="45">
                  <a:moveTo>
                    <a:pt x="0" y="0"/>
                  </a:moveTo>
                  <a:lnTo>
                    <a:pt x="136" y="45"/>
                  </a:lnTo>
                  <a:lnTo>
                    <a:pt x="2132" y="45"/>
                  </a:lnTo>
                  <a:lnTo>
                    <a:pt x="2313" y="0"/>
                  </a:lnTo>
                </a:path>
              </a:pathLst>
            </a:custGeom>
            <a:noFill/>
            <a:ln w="28575">
              <a:solidFill>
                <a:srgbClr val="FF0000"/>
              </a:solidFill>
              <a:miter lim="800000"/>
              <a:headEnd type="oval" w="med" len="med"/>
              <a:tailEnd type="triangle" w="med" len="med"/>
            </a:ln>
            <a:effectLst>
              <a:prstShdw prst="shdw17" dist="17961" dir="2700000">
                <a:srgbClr val="990000"/>
              </a:prstShdw>
            </a:effectLst>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cxnSp>
          <p:nvCxnSpPr>
            <p:cNvPr id="20" name="直接箭头连接符 19"/>
            <p:cNvCxnSpPr/>
            <p:nvPr/>
          </p:nvCxnSpPr>
          <p:spPr>
            <a:xfrm flipV="1">
              <a:off x="9832825" y="6263606"/>
              <a:ext cx="114310" cy="25134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24" name="Rectangle 34"/>
          <p:cNvSpPr>
            <a:spLocks noChangeArrowheads="1"/>
          </p:cNvSpPr>
          <p:nvPr/>
        </p:nvSpPr>
        <p:spPr bwMode="auto">
          <a:xfrm>
            <a:off x="9517063" y="5994400"/>
            <a:ext cx="879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0.4</a:t>
            </a:r>
            <a:r>
              <a:rPr kumimoji="0"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万</a:t>
            </a:r>
            <a:endParaRPr kumimoji="0" lang="zh-CN"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125" name="Rectangle 34"/>
          <p:cNvSpPr>
            <a:spLocks noChangeArrowheads="1"/>
          </p:cNvSpPr>
          <p:nvPr/>
        </p:nvSpPr>
        <p:spPr bwMode="auto">
          <a:xfrm>
            <a:off x="11199813" y="6040438"/>
            <a:ext cx="8778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3.6</a:t>
            </a:r>
            <a:r>
              <a:rPr kumimoji="0"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万</a:t>
            </a:r>
            <a:endParaRPr kumimoji="0" lang="zh-CN"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5"/>
                                        </p:tgtEl>
                                        <p:attrNameLst>
                                          <p:attrName>style.visibility</p:attrName>
                                        </p:attrNameLst>
                                      </p:cBhvr>
                                      <p:to>
                                        <p:strVal val="visible"/>
                                      </p:to>
                                    </p:set>
                                    <p:animEffect transition="in" filter="dissolve">
                                      <p:cBhvr>
                                        <p:cTn id="17" dur="500"/>
                                        <p:tgtEl>
                                          <p:spTgt spid="8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0"/>
                                        </p:tgtEl>
                                        <p:attrNameLst>
                                          <p:attrName>style.visibility</p:attrName>
                                        </p:attrNameLst>
                                      </p:cBhvr>
                                      <p:to>
                                        <p:strVal val="visible"/>
                                      </p:to>
                                    </p:set>
                                    <p:animEffect transition="in" filter="dissolve">
                                      <p:cBhvr>
                                        <p:cTn id="22" dur="500"/>
                                        <p:tgtEl>
                                          <p:spTgt spid="9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6"/>
                                        </p:tgtEl>
                                        <p:attrNameLst>
                                          <p:attrName>style.visibility</p:attrName>
                                        </p:attrNameLst>
                                      </p:cBhvr>
                                      <p:to>
                                        <p:strVal val="visible"/>
                                      </p:to>
                                    </p:set>
                                    <p:animEffect transition="in" filter="dissolve">
                                      <p:cBhvr>
                                        <p:cTn id="27" dur="500"/>
                                        <p:tgtEl>
                                          <p:spTgt spid="9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dissolve">
                                      <p:cBhvr>
                                        <p:cTn id="32" dur="500"/>
                                        <p:tgtEl>
                                          <p:spTgt spid="10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dissolv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dissolve">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dissolve">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dissolve">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dissolve">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409766"/>
                                        </p:tgtEl>
                                        <p:attrNameLst>
                                          <p:attrName>style.visibility</p:attrName>
                                        </p:attrNameLst>
                                      </p:cBhvr>
                                      <p:to>
                                        <p:strVal val="visible"/>
                                      </p:to>
                                    </p:set>
                                    <p:animEffect transition="in" filter="dissolve">
                                      <p:cBhvr>
                                        <p:cTn id="62" dur="500"/>
                                        <p:tgtEl>
                                          <p:spTgt spid="409766"/>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409765"/>
                                        </p:tgtEl>
                                        <p:attrNameLst>
                                          <p:attrName>style.visibility</p:attrName>
                                        </p:attrNameLst>
                                      </p:cBhvr>
                                      <p:to>
                                        <p:strVal val="visible"/>
                                      </p:to>
                                    </p:set>
                                    <p:animEffect transition="in" filter="dissolve">
                                      <p:cBhvr>
                                        <p:cTn id="67" dur="500"/>
                                        <p:tgtEl>
                                          <p:spTgt spid="409765"/>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11"/>
                                        </p:tgtEl>
                                        <p:attrNameLst>
                                          <p:attrName>style.visibility</p:attrName>
                                        </p:attrNameLst>
                                      </p:cBhvr>
                                      <p:to>
                                        <p:strVal val="visible"/>
                                      </p:to>
                                    </p:set>
                                    <p:animEffect transition="in" filter="dissolve">
                                      <p:cBhvr>
                                        <p:cTn id="72" dur="500"/>
                                        <p:tgtEl>
                                          <p:spTgt spid="11"/>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409753"/>
                                        </p:tgtEl>
                                        <p:attrNameLst>
                                          <p:attrName>style.visibility</p:attrName>
                                        </p:attrNameLst>
                                      </p:cBhvr>
                                      <p:to>
                                        <p:strVal val="visible"/>
                                      </p:to>
                                    </p:set>
                                    <p:animEffect transition="in" filter="dissolve">
                                      <p:cBhvr>
                                        <p:cTn id="77" dur="500"/>
                                        <p:tgtEl>
                                          <p:spTgt spid="409753"/>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409781"/>
                                        </p:tgtEl>
                                        <p:attrNameLst>
                                          <p:attrName>style.visibility</p:attrName>
                                        </p:attrNameLst>
                                      </p:cBhvr>
                                      <p:to>
                                        <p:strVal val="visible"/>
                                      </p:to>
                                    </p:set>
                                    <p:animEffect transition="in" filter="dissolve">
                                      <p:cBhvr>
                                        <p:cTn id="82" dur="500"/>
                                        <p:tgtEl>
                                          <p:spTgt spid="40978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409782"/>
                                        </p:tgtEl>
                                        <p:attrNameLst>
                                          <p:attrName>style.visibility</p:attrName>
                                        </p:attrNameLst>
                                      </p:cBhvr>
                                      <p:to>
                                        <p:strVal val="visible"/>
                                      </p:to>
                                    </p:set>
                                    <p:animEffect transition="in" filter="wipe(left)">
                                      <p:cBhvr>
                                        <p:cTn id="87" dur="500"/>
                                        <p:tgtEl>
                                          <p:spTgt spid="409782"/>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grpId="0" nodeType="clickEffect">
                                  <p:stCondLst>
                                    <p:cond delay="0"/>
                                  </p:stCondLst>
                                  <p:childTnLst>
                                    <p:set>
                                      <p:cBhvr>
                                        <p:cTn id="91" dur="1" fill="hold">
                                          <p:stCondLst>
                                            <p:cond delay="0"/>
                                          </p:stCondLst>
                                        </p:cTn>
                                        <p:tgtEl>
                                          <p:spTgt spid="409780"/>
                                        </p:tgtEl>
                                        <p:attrNameLst>
                                          <p:attrName>style.visibility</p:attrName>
                                        </p:attrNameLst>
                                      </p:cBhvr>
                                      <p:to>
                                        <p:strVal val="visible"/>
                                      </p:to>
                                    </p:set>
                                    <p:animEffect transition="in" filter="dissolve">
                                      <p:cBhvr>
                                        <p:cTn id="92" dur="500"/>
                                        <p:tgtEl>
                                          <p:spTgt spid="409780"/>
                                        </p:tgtEl>
                                      </p:cBhvr>
                                    </p:animEffect>
                                  </p:childTnLst>
                                </p:cTn>
                              </p:par>
                            </p:childTnLst>
                          </p:cTn>
                        </p:par>
                      </p:childTnLst>
                    </p:cTn>
                  </p:par>
                  <p:par>
                    <p:cTn id="93" fill="hold">
                      <p:stCondLst>
                        <p:cond delay="indefinite"/>
                      </p:stCondLst>
                      <p:childTnLst>
                        <p:par>
                          <p:cTn id="94" fill="hold">
                            <p:stCondLst>
                              <p:cond delay="0"/>
                            </p:stCondLst>
                            <p:childTnLst>
                              <p:par>
                                <p:cTn id="95" presetID="9" presetClass="entr" presetSubtype="0" fill="hold" nodeType="clickEffect">
                                  <p:stCondLst>
                                    <p:cond delay="0"/>
                                  </p:stCondLst>
                                  <p:childTnLst>
                                    <p:set>
                                      <p:cBhvr>
                                        <p:cTn id="96" dur="1" fill="hold">
                                          <p:stCondLst>
                                            <p:cond delay="0"/>
                                          </p:stCondLst>
                                        </p:cTn>
                                        <p:tgtEl>
                                          <p:spTgt spid="12"/>
                                        </p:tgtEl>
                                        <p:attrNameLst>
                                          <p:attrName>style.visibility</p:attrName>
                                        </p:attrNameLst>
                                      </p:cBhvr>
                                      <p:to>
                                        <p:strVal val="visible"/>
                                      </p:to>
                                    </p:set>
                                    <p:animEffect transition="in" filter="dissolve">
                                      <p:cBhvr>
                                        <p:cTn id="97" dur="500"/>
                                        <p:tgtEl>
                                          <p:spTgt spid="12"/>
                                        </p:tgtEl>
                                      </p:cBhvr>
                                    </p:animEffect>
                                  </p:childTnLst>
                                </p:cTn>
                              </p:par>
                            </p:childTnLst>
                          </p:cTn>
                        </p:par>
                      </p:childTnLst>
                    </p:cTn>
                  </p:par>
                  <p:par>
                    <p:cTn id="98" fill="hold">
                      <p:stCondLst>
                        <p:cond delay="indefinite"/>
                      </p:stCondLst>
                      <p:childTnLst>
                        <p:par>
                          <p:cTn id="99" fill="hold">
                            <p:stCondLst>
                              <p:cond delay="0"/>
                            </p:stCondLst>
                            <p:childTnLst>
                              <p:par>
                                <p:cTn id="100" presetID="9" presetClass="entr" presetSubtype="0" fill="hold" grpId="0" nodeType="clickEffect">
                                  <p:stCondLst>
                                    <p:cond delay="0"/>
                                  </p:stCondLst>
                                  <p:childTnLst>
                                    <p:set>
                                      <p:cBhvr>
                                        <p:cTn id="101" dur="1" fill="hold">
                                          <p:stCondLst>
                                            <p:cond delay="0"/>
                                          </p:stCondLst>
                                        </p:cTn>
                                        <p:tgtEl>
                                          <p:spTgt spid="409767"/>
                                        </p:tgtEl>
                                        <p:attrNameLst>
                                          <p:attrName>style.visibility</p:attrName>
                                        </p:attrNameLst>
                                      </p:cBhvr>
                                      <p:to>
                                        <p:strVal val="visible"/>
                                      </p:to>
                                    </p:set>
                                    <p:animEffect transition="in" filter="dissolve">
                                      <p:cBhvr>
                                        <p:cTn id="102" dur="500"/>
                                        <p:tgtEl>
                                          <p:spTgt spid="409767"/>
                                        </p:tgtEl>
                                      </p:cBhvr>
                                    </p:animEffect>
                                  </p:childTnLst>
                                </p:cTn>
                              </p:par>
                            </p:childTnLst>
                          </p:cTn>
                        </p:par>
                      </p:childTnLst>
                    </p:cTn>
                  </p:par>
                  <p:par>
                    <p:cTn id="103" fill="hold">
                      <p:stCondLst>
                        <p:cond delay="indefinite"/>
                      </p:stCondLst>
                      <p:childTnLst>
                        <p:par>
                          <p:cTn id="104" fill="hold">
                            <p:stCondLst>
                              <p:cond delay="0"/>
                            </p:stCondLst>
                            <p:childTnLst>
                              <p:par>
                                <p:cTn id="105" presetID="9" presetClass="entr" presetSubtype="0" fill="hold" grpId="0" nodeType="clickEffect">
                                  <p:stCondLst>
                                    <p:cond delay="0"/>
                                  </p:stCondLst>
                                  <p:childTnLst>
                                    <p:set>
                                      <p:cBhvr>
                                        <p:cTn id="106" dur="1" fill="hold">
                                          <p:stCondLst>
                                            <p:cond delay="0"/>
                                          </p:stCondLst>
                                        </p:cTn>
                                        <p:tgtEl>
                                          <p:spTgt spid="409768"/>
                                        </p:tgtEl>
                                        <p:attrNameLst>
                                          <p:attrName>style.visibility</p:attrName>
                                        </p:attrNameLst>
                                      </p:cBhvr>
                                      <p:to>
                                        <p:strVal val="visible"/>
                                      </p:to>
                                    </p:set>
                                    <p:animEffect transition="in" filter="dissolve">
                                      <p:cBhvr>
                                        <p:cTn id="107" dur="500"/>
                                        <p:tgtEl>
                                          <p:spTgt spid="409768"/>
                                        </p:tgtEl>
                                      </p:cBhvr>
                                    </p:animEffect>
                                  </p:childTnLst>
                                </p:cTn>
                              </p:par>
                            </p:childTnLst>
                          </p:cTn>
                        </p:par>
                      </p:childTnLst>
                    </p:cTn>
                  </p:par>
                  <p:par>
                    <p:cTn id="108" fill="hold">
                      <p:stCondLst>
                        <p:cond delay="indefinite"/>
                      </p:stCondLst>
                      <p:childTnLst>
                        <p:par>
                          <p:cTn id="109" fill="hold">
                            <p:stCondLst>
                              <p:cond delay="0"/>
                            </p:stCondLst>
                            <p:childTnLst>
                              <p:par>
                                <p:cTn id="110" presetID="9" presetClass="entr" presetSubtype="0" fill="hold" nodeType="clickEffect">
                                  <p:stCondLst>
                                    <p:cond delay="0"/>
                                  </p:stCondLst>
                                  <p:childTnLst>
                                    <p:set>
                                      <p:cBhvr>
                                        <p:cTn id="111" dur="1" fill="hold">
                                          <p:stCondLst>
                                            <p:cond delay="0"/>
                                          </p:stCondLst>
                                        </p:cTn>
                                        <p:tgtEl>
                                          <p:spTgt spid="17"/>
                                        </p:tgtEl>
                                        <p:attrNameLst>
                                          <p:attrName>style.visibility</p:attrName>
                                        </p:attrNameLst>
                                      </p:cBhvr>
                                      <p:to>
                                        <p:strVal val="visible"/>
                                      </p:to>
                                    </p:set>
                                    <p:animEffect transition="in" filter="dissolve">
                                      <p:cBhvr>
                                        <p:cTn id="112" dur="500"/>
                                        <p:tgtEl>
                                          <p:spTgt spid="17"/>
                                        </p:tgtEl>
                                      </p:cBhvr>
                                    </p:animEffect>
                                  </p:childTnLst>
                                </p:cTn>
                              </p:par>
                              <p:par>
                                <p:cTn id="113" presetID="9" presetClass="entr" presetSubtype="0" fill="hold" nodeType="withEffect">
                                  <p:stCondLst>
                                    <p:cond delay="0"/>
                                  </p:stCondLst>
                                  <p:childTnLst>
                                    <p:set>
                                      <p:cBhvr>
                                        <p:cTn id="114" dur="1" fill="hold">
                                          <p:stCondLst>
                                            <p:cond delay="0"/>
                                          </p:stCondLst>
                                        </p:cTn>
                                        <p:tgtEl>
                                          <p:spTgt spid="18"/>
                                        </p:tgtEl>
                                        <p:attrNameLst>
                                          <p:attrName>style.visibility</p:attrName>
                                        </p:attrNameLst>
                                      </p:cBhvr>
                                      <p:to>
                                        <p:strVal val="visible"/>
                                      </p:to>
                                    </p:set>
                                    <p:animEffect transition="in" filter="dissolve">
                                      <p:cBhvr>
                                        <p:cTn id="115" dur="500"/>
                                        <p:tgtEl>
                                          <p:spTgt spid="18"/>
                                        </p:tgtEl>
                                      </p:cBhvr>
                                    </p:animEffect>
                                  </p:childTnLst>
                                </p:cTn>
                              </p:par>
                            </p:childTnLst>
                          </p:cTn>
                        </p:par>
                      </p:childTnLst>
                    </p:cTn>
                  </p:par>
                  <p:par>
                    <p:cTn id="116" fill="hold">
                      <p:stCondLst>
                        <p:cond delay="indefinite"/>
                      </p:stCondLst>
                      <p:childTnLst>
                        <p:par>
                          <p:cTn id="117" fill="hold">
                            <p:stCondLst>
                              <p:cond delay="0"/>
                            </p:stCondLst>
                            <p:childTnLst>
                              <p:par>
                                <p:cTn id="118" presetID="9" presetClass="entr" presetSubtype="0" fill="hold" grpId="0" nodeType="clickEffect">
                                  <p:stCondLst>
                                    <p:cond delay="0"/>
                                  </p:stCondLst>
                                  <p:childTnLst>
                                    <p:set>
                                      <p:cBhvr>
                                        <p:cTn id="119" dur="1" fill="hold">
                                          <p:stCondLst>
                                            <p:cond delay="0"/>
                                          </p:stCondLst>
                                        </p:cTn>
                                        <p:tgtEl>
                                          <p:spTgt spid="198"/>
                                        </p:tgtEl>
                                        <p:attrNameLst>
                                          <p:attrName>style.visibility</p:attrName>
                                        </p:attrNameLst>
                                      </p:cBhvr>
                                      <p:to>
                                        <p:strVal val="visible"/>
                                      </p:to>
                                    </p:set>
                                    <p:animEffect transition="in" filter="dissolve">
                                      <p:cBhvr>
                                        <p:cTn id="120" dur="500"/>
                                        <p:tgtEl>
                                          <p:spTgt spid="198"/>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204"/>
                                        </p:tgtEl>
                                        <p:attrNameLst>
                                          <p:attrName>style.visibility</p:attrName>
                                        </p:attrNameLst>
                                      </p:cBhvr>
                                      <p:to>
                                        <p:strVal val="visible"/>
                                      </p:to>
                                    </p:set>
                                    <p:animEffect transition="in" filter="dissolve">
                                      <p:cBhvr>
                                        <p:cTn id="123" dur="500"/>
                                        <p:tgtEl>
                                          <p:spTgt spid="204"/>
                                        </p:tgtEl>
                                      </p:cBhvr>
                                    </p:animEffect>
                                  </p:childTnLst>
                                </p:cTn>
                              </p:par>
                            </p:childTnLst>
                          </p:cTn>
                        </p:par>
                      </p:childTnLst>
                    </p:cTn>
                  </p:par>
                  <p:par>
                    <p:cTn id="124" fill="hold">
                      <p:stCondLst>
                        <p:cond delay="indefinite"/>
                      </p:stCondLst>
                      <p:childTnLst>
                        <p:par>
                          <p:cTn id="125" fill="hold">
                            <p:stCondLst>
                              <p:cond delay="0"/>
                            </p:stCondLst>
                            <p:childTnLst>
                              <p:par>
                                <p:cTn id="126" presetID="9" presetClass="entr" presetSubtype="0" fill="hold" grpId="0" nodeType="clickEffect">
                                  <p:stCondLst>
                                    <p:cond delay="0"/>
                                  </p:stCondLst>
                                  <p:childTnLst>
                                    <p:set>
                                      <p:cBhvr>
                                        <p:cTn id="127" dur="1" fill="hold">
                                          <p:stCondLst>
                                            <p:cond delay="0"/>
                                          </p:stCondLst>
                                        </p:cTn>
                                        <p:tgtEl>
                                          <p:spTgt spid="409769"/>
                                        </p:tgtEl>
                                        <p:attrNameLst>
                                          <p:attrName>style.visibility</p:attrName>
                                        </p:attrNameLst>
                                      </p:cBhvr>
                                      <p:to>
                                        <p:strVal val="visible"/>
                                      </p:to>
                                    </p:set>
                                    <p:animEffect transition="in" filter="dissolve">
                                      <p:cBhvr>
                                        <p:cTn id="128" dur="500"/>
                                        <p:tgtEl>
                                          <p:spTgt spid="409769"/>
                                        </p:tgtEl>
                                      </p:cBhvr>
                                    </p:animEffect>
                                  </p:childTnLst>
                                </p:cTn>
                              </p:par>
                            </p:childTnLst>
                          </p:cTn>
                        </p:par>
                      </p:childTnLst>
                    </p:cTn>
                  </p:par>
                  <p:par>
                    <p:cTn id="129" fill="hold">
                      <p:stCondLst>
                        <p:cond delay="indefinite"/>
                      </p:stCondLst>
                      <p:childTnLst>
                        <p:par>
                          <p:cTn id="130" fill="hold">
                            <p:stCondLst>
                              <p:cond delay="0"/>
                            </p:stCondLst>
                            <p:childTnLst>
                              <p:par>
                                <p:cTn id="131" presetID="9" presetClass="entr" presetSubtype="0" fill="hold" nodeType="clickEffect">
                                  <p:stCondLst>
                                    <p:cond delay="0"/>
                                  </p:stCondLst>
                                  <p:childTnLst>
                                    <p:set>
                                      <p:cBhvr>
                                        <p:cTn id="132" dur="1" fill="hold">
                                          <p:stCondLst>
                                            <p:cond delay="0"/>
                                          </p:stCondLst>
                                        </p:cTn>
                                        <p:tgtEl>
                                          <p:spTgt spid="21"/>
                                        </p:tgtEl>
                                        <p:attrNameLst>
                                          <p:attrName>style.visibility</p:attrName>
                                        </p:attrNameLst>
                                      </p:cBhvr>
                                      <p:to>
                                        <p:strVal val="visible"/>
                                      </p:to>
                                    </p:set>
                                    <p:animEffect transition="in" filter="dissolve">
                                      <p:cBhvr>
                                        <p:cTn id="133" dur="500"/>
                                        <p:tgtEl>
                                          <p:spTgt spid="21"/>
                                        </p:tgtEl>
                                      </p:cBhvr>
                                    </p:animEffect>
                                  </p:childTnLst>
                                </p:cTn>
                              </p:par>
                            </p:childTnLst>
                          </p:cTn>
                        </p:par>
                      </p:childTnLst>
                    </p:cTn>
                  </p:par>
                  <p:par>
                    <p:cTn id="134" fill="hold">
                      <p:stCondLst>
                        <p:cond delay="indefinite"/>
                      </p:stCondLst>
                      <p:childTnLst>
                        <p:par>
                          <p:cTn id="135" fill="hold">
                            <p:stCondLst>
                              <p:cond delay="0"/>
                            </p:stCondLst>
                            <p:childTnLst>
                              <p:par>
                                <p:cTn id="136" presetID="9" presetClass="entr" presetSubtype="0" fill="hold" grpId="0" nodeType="clickEffect">
                                  <p:stCondLst>
                                    <p:cond delay="0"/>
                                  </p:stCondLst>
                                  <p:childTnLst>
                                    <p:set>
                                      <p:cBhvr>
                                        <p:cTn id="137" dur="1" fill="hold">
                                          <p:stCondLst>
                                            <p:cond delay="0"/>
                                          </p:stCondLst>
                                        </p:cTn>
                                        <p:tgtEl>
                                          <p:spTgt spid="124"/>
                                        </p:tgtEl>
                                        <p:attrNameLst>
                                          <p:attrName>style.visibility</p:attrName>
                                        </p:attrNameLst>
                                      </p:cBhvr>
                                      <p:to>
                                        <p:strVal val="visible"/>
                                      </p:to>
                                    </p:set>
                                    <p:animEffect transition="in" filter="dissolve">
                                      <p:cBhvr>
                                        <p:cTn id="138" dur="500"/>
                                        <p:tgtEl>
                                          <p:spTgt spid="124"/>
                                        </p:tgtEl>
                                      </p:cBhvr>
                                    </p:animEffect>
                                  </p:childTnLst>
                                </p:cTn>
                              </p:par>
                            </p:childTnLst>
                          </p:cTn>
                        </p:par>
                      </p:childTnLst>
                    </p:cTn>
                  </p:par>
                  <p:par>
                    <p:cTn id="139" fill="hold">
                      <p:stCondLst>
                        <p:cond delay="indefinite"/>
                      </p:stCondLst>
                      <p:childTnLst>
                        <p:par>
                          <p:cTn id="140" fill="hold">
                            <p:stCondLst>
                              <p:cond delay="0"/>
                            </p:stCondLst>
                            <p:childTnLst>
                              <p:par>
                                <p:cTn id="141" presetID="9" presetClass="entr" presetSubtype="0" fill="hold" grpId="0" nodeType="clickEffect">
                                  <p:stCondLst>
                                    <p:cond delay="0"/>
                                  </p:stCondLst>
                                  <p:childTnLst>
                                    <p:set>
                                      <p:cBhvr>
                                        <p:cTn id="142" dur="1" fill="hold">
                                          <p:stCondLst>
                                            <p:cond delay="0"/>
                                          </p:stCondLst>
                                        </p:cTn>
                                        <p:tgtEl>
                                          <p:spTgt spid="125"/>
                                        </p:tgtEl>
                                        <p:attrNameLst>
                                          <p:attrName>style.visibility</p:attrName>
                                        </p:attrNameLst>
                                      </p:cBhvr>
                                      <p:to>
                                        <p:strVal val="visible"/>
                                      </p:to>
                                    </p:set>
                                    <p:animEffect transition="in" filter="dissolve">
                                      <p:cBhvr>
                                        <p:cTn id="143"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753" grpId="0"/>
      <p:bldP spid="409765" grpId="0"/>
      <p:bldP spid="409766" grpId="0"/>
      <p:bldP spid="409767" grpId="0"/>
      <p:bldP spid="409768" grpId="0"/>
      <p:bldP spid="409769" grpId="0"/>
      <p:bldP spid="409780" grpId="0"/>
      <p:bldP spid="409781" grpId="0"/>
      <p:bldP spid="198" grpId="0"/>
      <p:bldP spid="204" grpId="0"/>
      <p:bldP spid="124" grpId="0"/>
      <p:bldP spid="125" grpId="0"/>
    </p:bldLst>
  </p:timing>
</p:sld>
</file>

<file path=ppt/slides/slide37.xml><?xml version="1.0" encoding="utf-8"?>
<p:sld xmlns:a="http://schemas.openxmlformats.org/drawingml/2006/main" xmlns:r="http://schemas.openxmlformats.org/officeDocument/2006/relationships" xmlns:p="http://schemas.openxmlformats.org/presentationml/2006/main" show="0" showMasterSp="0">
  <p:cSld>
    <p:spTree>
      <p:nvGrpSpPr>
        <p:cNvPr id="1" name=""/>
        <p:cNvGrpSpPr/>
        <p:nvPr/>
      </p:nvGrpSpPr>
      <p:grpSpPr>
        <a:xfrm>
          <a:off x="0" y="0"/>
          <a:ext cx="0" cy="0"/>
          <a:chOff x="0" y="0"/>
          <a:chExt cx="0" cy="0"/>
        </a:xfrm>
      </p:grpSpPr>
      <p:sp>
        <p:nvSpPr>
          <p:cNvPr id="25602"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楷体_GB2312" pitchFamily="1" charset="-122"/>
              </a:defRPr>
            </a:lvl1pPr>
            <a:lvl2pPr marL="742950" indent="-285750" eaLnBrk="0" hangingPunct="0">
              <a:defRPr>
                <a:solidFill>
                  <a:schemeClr val="tx1"/>
                </a:solidFill>
                <a:latin typeface="Arial" panose="020B0604020202020204" pitchFamily="34" charset="0"/>
                <a:ea typeface="楷体_GB2312" pitchFamily="1" charset="-122"/>
              </a:defRPr>
            </a:lvl2pPr>
            <a:lvl3pPr marL="1143000" indent="-228600" eaLnBrk="0" hangingPunct="0">
              <a:defRPr>
                <a:solidFill>
                  <a:schemeClr val="tx1"/>
                </a:solidFill>
                <a:latin typeface="Arial" panose="020B0604020202020204" pitchFamily="34" charset="0"/>
                <a:ea typeface="楷体_GB2312" pitchFamily="1" charset="-122"/>
              </a:defRPr>
            </a:lvl3pPr>
            <a:lvl4pPr marL="1600200" indent="-228600" eaLnBrk="0" hangingPunct="0">
              <a:defRPr>
                <a:solidFill>
                  <a:schemeClr val="tx1"/>
                </a:solidFill>
                <a:latin typeface="Arial" panose="020B0604020202020204" pitchFamily="34" charset="0"/>
                <a:ea typeface="楷体_GB2312" pitchFamily="1" charset="-122"/>
              </a:defRPr>
            </a:lvl4pPr>
            <a:lvl5pPr marL="2057400" indent="-228600" eaLnBrk="0" hangingPunct="0">
              <a:defRPr>
                <a:solidFill>
                  <a:schemeClr val="tx1"/>
                </a:solidFill>
                <a:latin typeface="Arial" panose="020B0604020202020204" pitchFamily="34" charset="0"/>
                <a:ea typeface="楷体_GB2312" pitchFamily="1"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1"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1"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1"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1" charset="-122"/>
              </a:defRPr>
            </a:lvl9pPr>
          </a:lstStyle>
          <a:p>
            <a:pPr eaLnBrk="1" fontAlgn="auto" hangingPunct="1">
              <a:spcBef>
                <a:spcPts val="0"/>
              </a:spcBef>
              <a:spcAft>
                <a:spcPts val="0"/>
              </a:spcAft>
            </a:pPr>
            <a:fld id="{32583AD2-F286-4A8F-8B16-18C9C9BFCBD1}" type="slidenum">
              <a:rPr kumimoji="0" lang="en-US" altLang="zh-CN">
                <a:solidFill>
                  <a:srgbClr val="FFFFFF"/>
                </a:solidFill>
                <a:ea typeface="宋体" pitchFamily="2" charset="-122"/>
              </a:rPr>
            </a:fld>
            <a:endParaRPr kumimoji="0" lang="en-US" altLang="zh-CN">
              <a:solidFill>
                <a:srgbClr val="FFFFFF"/>
              </a:solidFill>
              <a:ea typeface="宋体" pitchFamily="2" charset="-122"/>
            </a:endParaRPr>
          </a:p>
        </p:txBody>
      </p:sp>
      <p:sp>
        <p:nvSpPr>
          <p:cNvPr id="25603" name="页脚占位符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楷体_GB2312" pitchFamily="1" charset="-122"/>
              </a:defRPr>
            </a:lvl1pPr>
            <a:lvl2pPr marL="742950" indent="-285750" eaLnBrk="0" hangingPunct="0">
              <a:defRPr>
                <a:solidFill>
                  <a:schemeClr val="tx1"/>
                </a:solidFill>
                <a:latin typeface="Arial" panose="020B0604020202020204" pitchFamily="34" charset="0"/>
                <a:ea typeface="楷体_GB2312" pitchFamily="1" charset="-122"/>
              </a:defRPr>
            </a:lvl2pPr>
            <a:lvl3pPr marL="1143000" indent="-228600" eaLnBrk="0" hangingPunct="0">
              <a:defRPr>
                <a:solidFill>
                  <a:schemeClr val="tx1"/>
                </a:solidFill>
                <a:latin typeface="Arial" panose="020B0604020202020204" pitchFamily="34" charset="0"/>
                <a:ea typeface="楷体_GB2312" pitchFamily="1" charset="-122"/>
              </a:defRPr>
            </a:lvl3pPr>
            <a:lvl4pPr marL="1600200" indent="-228600" eaLnBrk="0" hangingPunct="0">
              <a:defRPr>
                <a:solidFill>
                  <a:schemeClr val="tx1"/>
                </a:solidFill>
                <a:latin typeface="Arial" panose="020B0604020202020204" pitchFamily="34" charset="0"/>
                <a:ea typeface="楷体_GB2312" pitchFamily="1" charset="-122"/>
              </a:defRPr>
            </a:lvl4pPr>
            <a:lvl5pPr marL="2057400" indent="-228600" eaLnBrk="0" hangingPunct="0">
              <a:defRPr>
                <a:solidFill>
                  <a:schemeClr val="tx1"/>
                </a:solidFill>
                <a:latin typeface="Arial" panose="020B0604020202020204" pitchFamily="34" charset="0"/>
                <a:ea typeface="楷体_GB2312" pitchFamily="1"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1"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1"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1"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1" charset="-122"/>
              </a:defRPr>
            </a:lvl9pPr>
          </a:lstStyle>
          <a:p>
            <a:pPr eaLnBrk="1" fontAlgn="auto" hangingPunct="1">
              <a:spcBef>
                <a:spcPts val="0"/>
              </a:spcBef>
              <a:spcAft>
                <a:spcPts val="0"/>
              </a:spcAft>
            </a:pPr>
            <a:r>
              <a:rPr kumimoji="0" lang="en-US" altLang="zh-CN">
                <a:solidFill>
                  <a:srgbClr val="FFFFFF"/>
                </a:solidFill>
                <a:ea typeface="宋体" pitchFamily="2" charset="-122"/>
              </a:rPr>
              <a:t>Renmin University of China</a:t>
            </a:r>
            <a:endParaRPr kumimoji="0" lang="en-US" altLang="zh-CN">
              <a:solidFill>
                <a:srgbClr val="FFFFFF"/>
              </a:solidFill>
              <a:ea typeface="宋体" pitchFamily="2" charset="-122"/>
            </a:endParaRPr>
          </a:p>
        </p:txBody>
      </p:sp>
      <p:sp>
        <p:nvSpPr>
          <p:cNvPr id="25605" name="Rectangle 3"/>
          <p:cNvSpPr>
            <a:spLocks noGrp="1" noChangeArrowheads="1"/>
          </p:cNvSpPr>
          <p:nvPr>
            <p:ph type="body" idx="1"/>
          </p:nvPr>
        </p:nvSpPr>
        <p:spPr>
          <a:xfrm>
            <a:off x="281518" y="260647"/>
            <a:ext cx="11359098" cy="6624341"/>
          </a:xfrm>
        </p:spPr>
        <p:txBody>
          <a:bodyPr/>
          <a:lstStyle/>
          <a:p>
            <a:pPr marL="0" indent="0">
              <a:lnSpc>
                <a:spcPct val="90000"/>
              </a:lnSpc>
              <a:buNone/>
            </a:pPr>
            <a:r>
              <a:rPr lang="en-US" altLang="zh-CN" dirty="0">
                <a:solidFill>
                  <a:srgbClr val="000000"/>
                </a:solidFill>
                <a:ea typeface="仿宋" pitchFamily="49" charset="-122"/>
              </a:rPr>
              <a:t>【</a:t>
            </a:r>
            <a:r>
              <a:rPr lang="zh-CN" altLang="en-US" dirty="0">
                <a:solidFill>
                  <a:srgbClr val="000000"/>
                </a:solidFill>
                <a:ea typeface="仿宋" pitchFamily="49" charset="-122"/>
              </a:rPr>
              <a:t>例</a:t>
            </a:r>
            <a:r>
              <a:rPr lang="en-US" altLang="zh-CN" dirty="0">
                <a:solidFill>
                  <a:srgbClr val="000000"/>
                </a:solidFill>
                <a:ea typeface="仿宋" pitchFamily="49" charset="-122"/>
              </a:rPr>
              <a:t>10-7】20×1</a:t>
            </a:r>
            <a:r>
              <a:rPr lang="zh-CN" altLang="en-US" dirty="0">
                <a:solidFill>
                  <a:srgbClr val="000000"/>
                </a:solidFill>
                <a:ea typeface="仿宋" pitchFamily="49" charset="-122"/>
              </a:rPr>
              <a:t>年</a:t>
            </a:r>
            <a:r>
              <a:rPr lang="en-US" altLang="zh-CN" dirty="0">
                <a:solidFill>
                  <a:srgbClr val="000000"/>
                </a:solidFill>
                <a:ea typeface="仿宋" pitchFamily="49" charset="-122"/>
              </a:rPr>
              <a:t>5</a:t>
            </a:r>
            <a:r>
              <a:rPr lang="zh-CN" altLang="en-US" dirty="0">
                <a:solidFill>
                  <a:srgbClr val="000000"/>
                </a:solidFill>
                <a:ea typeface="仿宋" pitchFamily="49" charset="-122"/>
              </a:rPr>
              <a:t>月</a:t>
            </a:r>
            <a:r>
              <a:rPr lang="en-US" altLang="zh-CN" dirty="0">
                <a:solidFill>
                  <a:srgbClr val="000000"/>
                </a:solidFill>
                <a:ea typeface="仿宋" pitchFamily="49" charset="-122"/>
              </a:rPr>
              <a:t>6</a:t>
            </a:r>
            <a:r>
              <a:rPr lang="zh-CN" altLang="en-US" dirty="0">
                <a:solidFill>
                  <a:srgbClr val="000000"/>
                </a:solidFill>
                <a:ea typeface="仿宋" pitchFamily="49" charset="-122"/>
              </a:rPr>
              <a:t>日</a:t>
            </a:r>
            <a:r>
              <a:rPr lang="en-US" altLang="zh-CN" dirty="0">
                <a:solidFill>
                  <a:srgbClr val="000000"/>
                </a:solidFill>
                <a:ea typeface="仿宋" pitchFamily="49" charset="-122"/>
              </a:rPr>
              <a:t>,</a:t>
            </a:r>
            <a:r>
              <a:rPr lang="zh-CN" altLang="en-US" dirty="0">
                <a:solidFill>
                  <a:srgbClr val="000000"/>
                </a:solidFill>
                <a:ea typeface="仿宋" pitchFamily="49" charset="-122"/>
              </a:rPr>
              <a:t>北方电器股份公司支付</a:t>
            </a:r>
            <a:r>
              <a:rPr lang="en-US" altLang="zh-CN" dirty="0">
                <a:solidFill>
                  <a:srgbClr val="000000"/>
                </a:solidFill>
                <a:ea typeface="仿宋" pitchFamily="49" charset="-122"/>
              </a:rPr>
              <a:t>10 160 000</a:t>
            </a:r>
            <a:r>
              <a:rPr lang="zh-CN" altLang="en-US" dirty="0">
                <a:solidFill>
                  <a:srgbClr val="000000"/>
                </a:solidFill>
                <a:ea typeface="仿宋" pitchFamily="49" charset="-122"/>
              </a:rPr>
              <a:t>元</a:t>
            </a:r>
            <a:r>
              <a:rPr lang="en-US" altLang="zh-CN" dirty="0">
                <a:solidFill>
                  <a:srgbClr val="000000"/>
                </a:solidFill>
                <a:ea typeface="仿宋" pitchFamily="49" charset="-122"/>
              </a:rPr>
              <a:t>(</a:t>
            </a:r>
            <a:r>
              <a:rPr lang="zh-CN" altLang="en-US" dirty="0">
                <a:solidFill>
                  <a:srgbClr val="000000"/>
                </a:solidFill>
                <a:ea typeface="仿宋" pitchFamily="49" charset="-122"/>
              </a:rPr>
              <a:t>含交易费用</a:t>
            </a:r>
            <a:r>
              <a:rPr lang="en-US" altLang="zh-CN" dirty="0">
                <a:solidFill>
                  <a:srgbClr val="000000"/>
                </a:solidFill>
                <a:ea typeface="仿宋" pitchFamily="49" charset="-122"/>
              </a:rPr>
              <a:t>10000 </a:t>
            </a:r>
            <a:r>
              <a:rPr lang="zh-CN" altLang="en-US" dirty="0">
                <a:solidFill>
                  <a:srgbClr val="000000"/>
                </a:solidFill>
                <a:ea typeface="仿宋" pitchFamily="49" charset="-122"/>
              </a:rPr>
              <a:t>元</a:t>
            </a:r>
            <a:r>
              <a:rPr lang="en-US" altLang="zh-CN" dirty="0">
                <a:solidFill>
                  <a:srgbClr val="000000"/>
                </a:solidFill>
                <a:ea typeface="仿宋" pitchFamily="49" charset="-122"/>
              </a:rPr>
              <a:t>,</a:t>
            </a:r>
            <a:r>
              <a:rPr lang="zh-CN" altLang="en-US" dirty="0">
                <a:solidFill>
                  <a:srgbClr val="000000"/>
                </a:solidFill>
                <a:ea typeface="仿宋" pitchFamily="49" charset="-122"/>
              </a:rPr>
              <a:t>已宣告现金股利</a:t>
            </a:r>
            <a:r>
              <a:rPr lang="en-US" altLang="zh-CN" dirty="0">
                <a:solidFill>
                  <a:srgbClr val="000000"/>
                </a:solidFill>
                <a:ea typeface="仿宋" pitchFamily="49" charset="-122"/>
              </a:rPr>
              <a:t>150000</a:t>
            </a:r>
            <a:r>
              <a:rPr lang="zh-CN" altLang="en-US" dirty="0">
                <a:solidFill>
                  <a:srgbClr val="000000"/>
                </a:solidFill>
                <a:ea typeface="仿宋" pitchFamily="49" charset="-122"/>
              </a:rPr>
              <a:t>元</a:t>
            </a:r>
            <a:r>
              <a:rPr lang="en-US" altLang="zh-CN" dirty="0">
                <a:solidFill>
                  <a:srgbClr val="000000"/>
                </a:solidFill>
                <a:ea typeface="仿宋" pitchFamily="49" charset="-122"/>
              </a:rPr>
              <a:t>)</a:t>
            </a:r>
            <a:r>
              <a:rPr lang="zh-CN" altLang="en-US" dirty="0">
                <a:solidFill>
                  <a:srgbClr val="000000"/>
                </a:solidFill>
                <a:ea typeface="仿宋" pitchFamily="49" charset="-122"/>
              </a:rPr>
              <a:t>购入江南制造股份公司发行的股票</a:t>
            </a:r>
            <a:r>
              <a:rPr lang="en-US" altLang="zh-CN" dirty="0">
                <a:solidFill>
                  <a:srgbClr val="000000"/>
                </a:solidFill>
                <a:ea typeface="仿宋" pitchFamily="49" charset="-122"/>
              </a:rPr>
              <a:t>2 000 000 </a:t>
            </a:r>
            <a:r>
              <a:rPr lang="zh-CN" altLang="en-US" dirty="0">
                <a:solidFill>
                  <a:srgbClr val="000000"/>
                </a:solidFill>
                <a:ea typeface="仿宋" pitchFamily="49" charset="-122"/>
              </a:rPr>
              <a:t>股</a:t>
            </a:r>
            <a:r>
              <a:rPr lang="en-US" altLang="zh-CN" dirty="0">
                <a:solidFill>
                  <a:srgbClr val="000000"/>
                </a:solidFill>
                <a:ea typeface="仿宋" pitchFamily="49" charset="-122"/>
              </a:rPr>
              <a:t>,</a:t>
            </a:r>
            <a:r>
              <a:rPr lang="zh-CN" altLang="en-US" dirty="0">
                <a:solidFill>
                  <a:srgbClr val="000000"/>
                </a:solidFill>
                <a:ea typeface="仿宋" pitchFamily="49" charset="-122"/>
              </a:rPr>
              <a:t>占该公司有表决权股份的</a:t>
            </a:r>
            <a:r>
              <a:rPr lang="en-US" altLang="zh-CN" dirty="0">
                <a:solidFill>
                  <a:srgbClr val="000000"/>
                </a:solidFill>
                <a:ea typeface="仿宋" pitchFamily="49" charset="-122"/>
              </a:rPr>
              <a:t>0.5%,</a:t>
            </a:r>
            <a:r>
              <a:rPr lang="zh-CN" altLang="en-US" dirty="0">
                <a:solidFill>
                  <a:srgbClr val="000000"/>
                </a:solidFill>
                <a:ea typeface="仿宋" pitchFamily="49" charset="-122"/>
              </a:rPr>
              <a:t>按照</a:t>
            </a:r>
            <a:r>
              <a:rPr lang="zh-CN" altLang="en-US" dirty="0">
                <a:solidFill>
                  <a:srgbClr val="0000FF"/>
                </a:solidFill>
                <a:latin typeface="黑体" panose="02010609060101010101" pitchFamily="49" charset="-122"/>
                <a:ea typeface="黑体" panose="02010609060101010101" pitchFamily="49" charset="-122"/>
              </a:rPr>
              <a:t>其他权益工具投资</a:t>
            </a:r>
            <a:r>
              <a:rPr lang="zh-CN" altLang="en-US" dirty="0">
                <a:solidFill>
                  <a:srgbClr val="000000"/>
                </a:solidFill>
                <a:ea typeface="仿宋" pitchFamily="49" charset="-122"/>
              </a:rPr>
              <a:t>进行核算。该公司账务处理如下</a:t>
            </a:r>
            <a:r>
              <a:rPr lang="en-US" altLang="zh-CN" dirty="0">
                <a:solidFill>
                  <a:srgbClr val="000000"/>
                </a:solidFill>
                <a:ea typeface="仿宋" pitchFamily="49" charset="-122"/>
              </a:rPr>
              <a:t>:</a:t>
            </a:r>
            <a:endParaRPr lang="en-US" altLang="zh-CN" dirty="0">
              <a:solidFill>
                <a:srgbClr val="000000"/>
              </a:solidFill>
              <a:ea typeface="仿宋" pitchFamily="49" charset="-122"/>
            </a:endParaRPr>
          </a:p>
          <a:p>
            <a:pPr marL="0" indent="0">
              <a:lnSpc>
                <a:spcPct val="90000"/>
              </a:lnSpc>
              <a:buNone/>
            </a:pPr>
            <a:r>
              <a:rPr lang="en-US" altLang="zh-CN" dirty="0">
                <a:solidFill>
                  <a:srgbClr val="000000"/>
                </a:solidFill>
                <a:ea typeface="仿宋" pitchFamily="49" charset="-122"/>
              </a:rPr>
              <a:t>(1)20×1</a:t>
            </a:r>
            <a:r>
              <a:rPr lang="zh-CN" altLang="en-US" dirty="0">
                <a:solidFill>
                  <a:srgbClr val="000000"/>
                </a:solidFill>
                <a:ea typeface="仿宋" pitchFamily="49" charset="-122"/>
              </a:rPr>
              <a:t>年</a:t>
            </a:r>
            <a:r>
              <a:rPr lang="en-US" altLang="zh-CN" dirty="0">
                <a:solidFill>
                  <a:srgbClr val="000000"/>
                </a:solidFill>
                <a:ea typeface="仿宋" pitchFamily="49" charset="-122"/>
              </a:rPr>
              <a:t>5</a:t>
            </a:r>
            <a:r>
              <a:rPr lang="zh-CN" altLang="en-US" dirty="0">
                <a:solidFill>
                  <a:srgbClr val="000000"/>
                </a:solidFill>
                <a:ea typeface="仿宋" pitchFamily="49" charset="-122"/>
              </a:rPr>
              <a:t>月</a:t>
            </a:r>
            <a:r>
              <a:rPr lang="en-US" altLang="zh-CN" dirty="0">
                <a:solidFill>
                  <a:srgbClr val="000000"/>
                </a:solidFill>
                <a:ea typeface="仿宋" pitchFamily="49" charset="-122"/>
              </a:rPr>
              <a:t>6</a:t>
            </a:r>
            <a:r>
              <a:rPr lang="zh-CN" altLang="en-US" dirty="0">
                <a:solidFill>
                  <a:srgbClr val="000000"/>
                </a:solidFill>
                <a:ea typeface="仿宋" pitchFamily="49" charset="-122"/>
              </a:rPr>
              <a:t>日</a:t>
            </a:r>
            <a:r>
              <a:rPr lang="en-US" altLang="zh-CN" dirty="0">
                <a:solidFill>
                  <a:srgbClr val="000000"/>
                </a:solidFill>
                <a:ea typeface="仿宋" pitchFamily="49" charset="-122"/>
              </a:rPr>
              <a:t>,</a:t>
            </a:r>
            <a:r>
              <a:rPr lang="zh-CN" altLang="en-US" dirty="0">
                <a:solidFill>
                  <a:srgbClr val="000000"/>
                </a:solidFill>
                <a:ea typeface="仿宋" pitchFamily="49" charset="-122"/>
              </a:rPr>
              <a:t>购入股票。</a:t>
            </a:r>
            <a:endParaRPr lang="zh-CN" altLang="en-US" dirty="0">
              <a:solidFill>
                <a:srgbClr val="000000"/>
              </a:solidFill>
              <a:ea typeface="仿宋" pitchFamily="49" charset="-122"/>
            </a:endParaRPr>
          </a:p>
          <a:p>
            <a:pPr marL="0" indent="0">
              <a:lnSpc>
                <a:spcPct val="90000"/>
              </a:lnSpc>
              <a:buNone/>
            </a:pPr>
            <a:r>
              <a:rPr lang="zh-CN" altLang="en-US" dirty="0">
                <a:solidFill>
                  <a:srgbClr val="000000"/>
                </a:solidFill>
                <a:ea typeface="仿宋" pitchFamily="49" charset="-122"/>
              </a:rPr>
              <a:t>　借</a:t>
            </a:r>
            <a:r>
              <a:rPr lang="en-US" altLang="zh-CN" dirty="0">
                <a:solidFill>
                  <a:srgbClr val="000000"/>
                </a:solidFill>
                <a:ea typeface="仿宋" pitchFamily="49" charset="-122"/>
              </a:rPr>
              <a:t>:  </a:t>
            </a:r>
            <a:r>
              <a:rPr lang="zh-CN" altLang="en-US" dirty="0">
                <a:solidFill>
                  <a:srgbClr val="000000"/>
                </a:solidFill>
                <a:ea typeface="仿宋" pitchFamily="49" charset="-122"/>
              </a:rPr>
              <a:t>应收股利	</a:t>
            </a:r>
            <a:r>
              <a:rPr lang="en-US" altLang="zh-CN" dirty="0">
                <a:solidFill>
                  <a:srgbClr val="000000"/>
                </a:solidFill>
                <a:ea typeface="仿宋" pitchFamily="49" charset="-122"/>
              </a:rPr>
              <a:t>150 000</a:t>
            </a:r>
            <a:endParaRPr lang="en-US" altLang="zh-CN" dirty="0">
              <a:solidFill>
                <a:srgbClr val="000000"/>
              </a:solidFill>
              <a:ea typeface="仿宋" pitchFamily="49" charset="-122"/>
            </a:endParaRPr>
          </a:p>
          <a:p>
            <a:pPr marL="0" indent="0">
              <a:lnSpc>
                <a:spcPct val="90000"/>
              </a:lnSpc>
              <a:buNone/>
            </a:pPr>
            <a:r>
              <a:rPr lang="zh-CN" altLang="en-US" dirty="0">
                <a:solidFill>
                  <a:srgbClr val="000000"/>
                </a:solidFill>
                <a:ea typeface="仿宋" pitchFamily="49" charset="-122"/>
              </a:rPr>
              <a:t>　　　其他权益工具投资</a:t>
            </a:r>
            <a:r>
              <a:rPr lang="en-US" altLang="zh-CN" dirty="0">
                <a:solidFill>
                  <a:srgbClr val="000000"/>
                </a:solidFill>
                <a:ea typeface="仿宋" pitchFamily="49" charset="-122"/>
              </a:rPr>
              <a:t>——</a:t>
            </a:r>
            <a:r>
              <a:rPr lang="zh-CN" altLang="en-US" dirty="0">
                <a:solidFill>
                  <a:srgbClr val="000000"/>
                </a:solidFill>
                <a:ea typeface="仿宋" pitchFamily="49" charset="-122"/>
              </a:rPr>
              <a:t>成本 </a:t>
            </a:r>
            <a:r>
              <a:rPr lang="en-US" altLang="zh-CN" dirty="0">
                <a:solidFill>
                  <a:srgbClr val="000000"/>
                </a:solidFill>
                <a:ea typeface="仿宋" pitchFamily="49" charset="-122"/>
              </a:rPr>
              <a:t>10 010 000</a:t>
            </a:r>
            <a:endParaRPr lang="en-US" altLang="zh-CN" dirty="0">
              <a:solidFill>
                <a:srgbClr val="000000"/>
              </a:solidFill>
              <a:ea typeface="仿宋" pitchFamily="49" charset="-122"/>
            </a:endParaRPr>
          </a:p>
          <a:p>
            <a:pPr marL="0" indent="0">
              <a:lnSpc>
                <a:spcPct val="90000"/>
              </a:lnSpc>
              <a:buNone/>
            </a:pPr>
            <a:r>
              <a:rPr lang="zh-CN" altLang="en-US" dirty="0">
                <a:solidFill>
                  <a:srgbClr val="000000"/>
                </a:solidFill>
                <a:ea typeface="仿宋" pitchFamily="49" charset="-122"/>
              </a:rPr>
              <a:t>　　 贷</a:t>
            </a:r>
            <a:r>
              <a:rPr lang="en-US" altLang="zh-CN" dirty="0">
                <a:solidFill>
                  <a:srgbClr val="000000"/>
                </a:solidFill>
                <a:ea typeface="仿宋" pitchFamily="49" charset="-122"/>
              </a:rPr>
              <a:t>:</a:t>
            </a:r>
            <a:r>
              <a:rPr lang="zh-CN" altLang="en-US" dirty="0">
                <a:solidFill>
                  <a:srgbClr val="000000"/>
                </a:solidFill>
                <a:ea typeface="仿宋" pitchFamily="49" charset="-122"/>
              </a:rPr>
              <a:t>银行存款	                             </a:t>
            </a:r>
            <a:r>
              <a:rPr lang="en-US" altLang="zh-CN" dirty="0">
                <a:solidFill>
                  <a:srgbClr val="000000"/>
                </a:solidFill>
                <a:ea typeface="仿宋" pitchFamily="49" charset="-122"/>
              </a:rPr>
              <a:t>10 160 000</a:t>
            </a:r>
            <a:endParaRPr lang="en-US" altLang="zh-CN" dirty="0">
              <a:solidFill>
                <a:srgbClr val="000000"/>
              </a:solidFill>
              <a:ea typeface="仿宋" pitchFamily="49" charset="-122"/>
            </a:endParaRPr>
          </a:p>
          <a:p>
            <a:pPr marL="0" indent="0">
              <a:lnSpc>
                <a:spcPct val="90000"/>
              </a:lnSpc>
              <a:buNone/>
            </a:pPr>
            <a:r>
              <a:rPr lang="en-US" altLang="zh-CN" dirty="0">
                <a:solidFill>
                  <a:srgbClr val="000000"/>
                </a:solidFill>
                <a:ea typeface="仿宋" pitchFamily="49" charset="-122"/>
              </a:rPr>
              <a:t>(2)20×1</a:t>
            </a:r>
            <a:r>
              <a:rPr lang="zh-CN" altLang="en-US" dirty="0">
                <a:solidFill>
                  <a:srgbClr val="000000"/>
                </a:solidFill>
                <a:ea typeface="仿宋" pitchFamily="49" charset="-122"/>
              </a:rPr>
              <a:t>年</a:t>
            </a:r>
            <a:r>
              <a:rPr lang="en-US" altLang="zh-CN" dirty="0">
                <a:solidFill>
                  <a:srgbClr val="000000"/>
                </a:solidFill>
                <a:ea typeface="仿宋" pitchFamily="49" charset="-122"/>
              </a:rPr>
              <a:t>5</a:t>
            </a:r>
            <a:r>
              <a:rPr lang="zh-CN" altLang="en-US" dirty="0">
                <a:solidFill>
                  <a:srgbClr val="000000"/>
                </a:solidFill>
                <a:ea typeface="仿宋" pitchFamily="49" charset="-122"/>
              </a:rPr>
              <a:t>月</a:t>
            </a:r>
            <a:r>
              <a:rPr lang="en-US" altLang="zh-CN" dirty="0">
                <a:solidFill>
                  <a:srgbClr val="000000"/>
                </a:solidFill>
                <a:ea typeface="仿宋" pitchFamily="49" charset="-122"/>
              </a:rPr>
              <a:t>10</a:t>
            </a:r>
            <a:r>
              <a:rPr lang="zh-CN" altLang="en-US" dirty="0">
                <a:solidFill>
                  <a:srgbClr val="000000"/>
                </a:solidFill>
                <a:ea typeface="仿宋" pitchFamily="49" charset="-122"/>
              </a:rPr>
              <a:t>日</a:t>
            </a:r>
            <a:r>
              <a:rPr lang="en-US" altLang="zh-CN" dirty="0">
                <a:solidFill>
                  <a:srgbClr val="000000"/>
                </a:solidFill>
                <a:ea typeface="仿宋" pitchFamily="49" charset="-122"/>
              </a:rPr>
              <a:t>,</a:t>
            </a:r>
            <a:r>
              <a:rPr lang="zh-CN" altLang="en-US" dirty="0">
                <a:solidFill>
                  <a:srgbClr val="000000"/>
                </a:solidFill>
                <a:ea typeface="仿宋" pitchFamily="49" charset="-122"/>
              </a:rPr>
              <a:t>收到投资时已宣告现金股利</a:t>
            </a:r>
            <a:r>
              <a:rPr lang="en-US" altLang="zh-CN" dirty="0">
                <a:solidFill>
                  <a:srgbClr val="000000"/>
                </a:solidFill>
                <a:ea typeface="仿宋" pitchFamily="49" charset="-122"/>
              </a:rPr>
              <a:t>150 000</a:t>
            </a:r>
            <a:r>
              <a:rPr lang="zh-CN" altLang="en-US" dirty="0">
                <a:solidFill>
                  <a:srgbClr val="000000"/>
                </a:solidFill>
                <a:ea typeface="仿宋" pitchFamily="49" charset="-122"/>
              </a:rPr>
              <a:t>元。</a:t>
            </a:r>
            <a:endParaRPr lang="zh-CN" altLang="en-US" dirty="0">
              <a:solidFill>
                <a:srgbClr val="000000"/>
              </a:solidFill>
              <a:ea typeface="仿宋" pitchFamily="49" charset="-122"/>
            </a:endParaRPr>
          </a:p>
          <a:p>
            <a:pPr marL="0" indent="0">
              <a:lnSpc>
                <a:spcPct val="90000"/>
              </a:lnSpc>
              <a:buNone/>
            </a:pPr>
            <a:r>
              <a:rPr lang="zh-CN" altLang="en-US" dirty="0">
                <a:solidFill>
                  <a:srgbClr val="000000"/>
                </a:solidFill>
                <a:ea typeface="仿宋" pitchFamily="49" charset="-122"/>
              </a:rPr>
              <a:t>　借</a:t>
            </a:r>
            <a:r>
              <a:rPr lang="en-US" altLang="zh-CN" dirty="0">
                <a:solidFill>
                  <a:srgbClr val="000000"/>
                </a:solidFill>
                <a:ea typeface="仿宋" pitchFamily="49" charset="-122"/>
              </a:rPr>
              <a:t>:</a:t>
            </a:r>
            <a:r>
              <a:rPr lang="zh-CN" altLang="en-US" dirty="0">
                <a:solidFill>
                  <a:srgbClr val="000000"/>
                </a:solidFill>
                <a:ea typeface="仿宋" pitchFamily="49" charset="-122"/>
              </a:rPr>
              <a:t>银行存款	</a:t>
            </a:r>
            <a:r>
              <a:rPr lang="en-US" altLang="zh-CN" dirty="0">
                <a:solidFill>
                  <a:srgbClr val="000000"/>
                </a:solidFill>
                <a:ea typeface="仿宋" pitchFamily="49" charset="-122"/>
              </a:rPr>
              <a:t>150 000</a:t>
            </a:r>
            <a:endParaRPr lang="en-US" altLang="zh-CN" dirty="0">
              <a:solidFill>
                <a:srgbClr val="000000"/>
              </a:solidFill>
              <a:ea typeface="仿宋" pitchFamily="49" charset="-122"/>
            </a:endParaRPr>
          </a:p>
          <a:p>
            <a:pPr marL="0" indent="0">
              <a:lnSpc>
                <a:spcPct val="90000"/>
              </a:lnSpc>
              <a:buNone/>
            </a:pPr>
            <a:r>
              <a:rPr lang="zh-CN" altLang="en-US" dirty="0">
                <a:solidFill>
                  <a:srgbClr val="000000"/>
                </a:solidFill>
                <a:ea typeface="仿宋" pitchFamily="49" charset="-122"/>
              </a:rPr>
              <a:t>　　贷</a:t>
            </a:r>
            <a:r>
              <a:rPr lang="en-US" altLang="zh-CN" dirty="0">
                <a:solidFill>
                  <a:srgbClr val="000000"/>
                </a:solidFill>
                <a:ea typeface="仿宋" pitchFamily="49" charset="-122"/>
              </a:rPr>
              <a:t>:</a:t>
            </a:r>
            <a:r>
              <a:rPr lang="zh-CN" altLang="en-US" dirty="0">
                <a:solidFill>
                  <a:srgbClr val="000000"/>
                </a:solidFill>
                <a:ea typeface="仿宋" pitchFamily="49" charset="-122"/>
              </a:rPr>
              <a:t>应收股利	</a:t>
            </a:r>
            <a:r>
              <a:rPr lang="en-US" altLang="zh-CN" dirty="0">
                <a:solidFill>
                  <a:srgbClr val="000000"/>
                </a:solidFill>
                <a:ea typeface="仿宋" pitchFamily="49" charset="-122"/>
              </a:rPr>
              <a:t>150 000</a:t>
            </a:r>
            <a:endParaRPr lang="en-US" altLang="zh-CN" dirty="0">
              <a:solidFill>
                <a:srgbClr val="000000"/>
              </a:solidFill>
              <a:ea typeface="仿宋" pitchFamily="49" charset="-122"/>
            </a:endParaRPr>
          </a:p>
          <a:p>
            <a:pPr marL="0" indent="0">
              <a:lnSpc>
                <a:spcPct val="90000"/>
              </a:lnSpc>
              <a:buNone/>
            </a:pPr>
            <a:r>
              <a:rPr lang="en-US" altLang="zh-CN" dirty="0">
                <a:solidFill>
                  <a:srgbClr val="000000"/>
                </a:solidFill>
                <a:ea typeface="仿宋" pitchFamily="49" charset="-122"/>
              </a:rPr>
              <a:t>(3)20×1</a:t>
            </a:r>
            <a:r>
              <a:rPr lang="zh-CN" altLang="en-US" dirty="0">
                <a:solidFill>
                  <a:srgbClr val="000000"/>
                </a:solidFill>
                <a:ea typeface="仿宋" pitchFamily="49" charset="-122"/>
              </a:rPr>
              <a:t>年</a:t>
            </a:r>
            <a:r>
              <a:rPr lang="en-US" altLang="zh-CN" dirty="0">
                <a:solidFill>
                  <a:srgbClr val="000000"/>
                </a:solidFill>
                <a:ea typeface="仿宋" pitchFamily="49" charset="-122"/>
              </a:rPr>
              <a:t>6</a:t>
            </a:r>
            <a:r>
              <a:rPr lang="zh-CN" altLang="en-US" dirty="0">
                <a:solidFill>
                  <a:srgbClr val="000000"/>
                </a:solidFill>
                <a:ea typeface="仿宋" pitchFamily="49" charset="-122"/>
              </a:rPr>
              <a:t>月</a:t>
            </a:r>
            <a:r>
              <a:rPr lang="en-US" altLang="zh-CN" dirty="0">
                <a:solidFill>
                  <a:srgbClr val="000000"/>
                </a:solidFill>
                <a:ea typeface="仿宋" pitchFamily="49" charset="-122"/>
              </a:rPr>
              <a:t>30</a:t>
            </a:r>
            <a:r>
              <a:rPr lang="zh-CN" altLang="en-US" dirty="0">
                <a:solidFill>
                  <a:srgbClr val="000000"/>
                </a:solidFill>
                <a:ea typeface="仿宋" pitchFamily="49" charset="-122"/>
              </a:rPr>
              <a:t>日</a:t>
            </a:r>
            <a:r>
              <a:rPr lang="en-US" altLang="zh-CN" dirty="0">
                <a:solidFill>
                  <a:srgbClr val="000000"/>
                </a:solidFill>
                <a:ea typeface="仿宋" pitchFamily="49" charset="-122"/>
              </a:rPr>
              <a:t>,</a:t>
            </a:r>
            <a:r>
              <a:rPr lang="zh-CN" altLang="en-US" dirty="0">
                <a:solidFill>
                  <a:srgbClr val="000000"/>
                </a:solidFill>
                <a:ea typeface="仿宋" pitchFamily="49" charset="-122"/>
              </a:rPr>
              <a:t>该股票市价为每股</a:t>
            </a:r>
            <a:r>
              <a:rPr lang="en-US" altLang="zh-CN" dirty="0">
                <a:solidFill>
                  <a:srgbClr val="000000"/>
                </a:solidFill>
                <a:ea typeface="仿宋" pitchFamily="49" charset="-122"/>
              </a:rPr>
              <a:t>5.2</a:t>
            </a:r>
            <a:r>
              <a:rPr lang="zh-CN" altLang="en-US" dirty="0">
                <a:solidFill>
                  <a:srgbClr val="000000"/>
                </a:solidFill>
                <a:ea typeface="仿宋" pitchFamily="49" charset="-122"/>
              </a:rPr>
              <a:t>元。</a:t>
            </a:r>
            <a:endParaRPr lang="zh-CN" altLang="en-US" dirty="0">
              <a:solidFill>
                <a:srgbClr val="000000"/>
              </a:solidFill>
              <a:ea typeface="仿宋" pitchFamily="49" charset="-122"/>
            </a:endParaRPr>
          </a:p>
          <a:p>
            <a:pPr marL="0" indent="0">
              <a:lnSpc>
                <a:spcPct val="90000"/>
              </a:lnSpc>
              <a:buNone/>
            </a:pPr>
            <a:r>
              <a:rPr lang="zh-CN" altLang="en-US" dirty="0">
                <a:solidFill>
                  <a:srgbClr val="000000"/>
                </a:solidFill>
                <a:ea typeface="仿宋" pitchFamily="49" charset="-122"/>
              </a:rPr>
              <a:t>　借</a:t>
            </a:r>
            <a:r>
              <a:rPr lang="en-US" altLang="zh-CN" dirty="0">
                <a:solidFill>
                  <a:srgbClr val="000000"/>
                </a:solidFill>
                <a:ea typeface="仿宋" pitchFamily="49" charset="-122"/>
              </a:rPr>
              <a:t>:</a:t>
            </a:r>
            <a:r>
              <a:rPr lang="zh-CN" altLang="en-US" dirty="0">
                <a:solidFill>
                  <a:srgbClr val="000000"/>
                </a:solidFill>
                <a:ea typeface="仿宋" pitchFamily="49" charset="-122"/>
              </a:rPr>
              <a:t>其他权益工具投资</a:t>
            </a:r>
            <a:r>
              <a:rPr lang="en-US" altLang="zh-CN" dirty="0">
                <a:solidFill>
                  <a:srgbClr val="000000"/>
                </a:solidFill>
                <a:ea typeface="仿宋" pitchFamily="49" charset="-122"/>
              </a:rPr>
              <a:t>——</a:t>
            </a:r>
            <a:r>
              <a:rPr lang="zh-CN" altLang="en-US" dirty="0">
                <a:solidFill>
                  <a:srgbClr val="000000"/>
                </a:solidFill>
                <a:ea typeface="仿宋" pitchFamily="49" charset="-122"/>
              </a:rPr>
              <a:t>公允价值变动	</a:t>
            </a:r>
            <a:r>
              <a:rPr lang="en-US" altLang="zh-CN" dirty="0">
                <a:solidFill>
                  <a:srgbClr val="000000"/>
                </a:solidFill>
                <a:ea typeface="仿宋" pitchFamily="49" charset="-122"/>
              </a:rPr>
              <a:t>390 000</a:t>
            </a:r>
            <a:endParaRPr lang="en-US" altLang="zh-CN" dirty="0">
              <a:solidFill>
                <a:srgbClr val="000000"/>
              </a:solidFill>
              <a:ea typeface="仿宋" pitchFamily="49" charset="-122"/>
            </a:endParaRPr>
          </a:p>
          <a:p>
            <a:pPr marL="0" indent="0">
              <a:lnSpc>
                <a:spcPct val="90000"/>
              </a:lnSpc>
              <a:buNone/>
            </a:pPr>
            <a:r>
              <a:rPr lang="zh-CN" altLang="en-US" dirty="0">
                <a:solidFill>
                  <a:srgbClr val="000000"/>
                </a:solidFill>
                <a:ea typeface="仿宋" pitchFamily="49" charset="-122"/>
              </a:rPr>
              <a:t>　　贷</a:t>
            </a:r>
            <a:r>
              <a:rPr lang="en-US" altLang="zh-CN" dirty="0">
                <a:solidFill>
                  <a:srgbClr val="000000"/>
                </a:solidFill>
                <a:ea typeface="仿宋" pitchFamily="49" charset="-122"/>
              </a:rPr>
              <a:t>:</a:t>
            </a:r>
            <a:r>
              <a:rPr lang="zh-CN" altLang="en-US" dirty="0">
                <a:solidFill>
                  <a:srgbClr val="0000CC"/>
                </a:solidFill>
                <a:ea typeface="仿宋" pitchFamily="49" charset="-122"/>
              </a:rPr>
              <a:t>其他综合收益</a:t>
            </a:r>
            <a:r>
              <a:rPr lang="en-US" altLang="zh-CN" dirty="0">
                <a:solidFill>
                  <a:srgbClr val="000000"/>
                </a:solidFill>
                <a:ea typeface="仿宋" pitchFamily="49" charset="-122"/>
              </a:rPr>
              <a:t>——</a:t>
            </a:r>
            <a:r>
              <a:rPr lang="zh-CN" altLang="en-US" dirty="0">
                <a:solidFill>
                  <a:srgbClr val="000000"/>
                </a:solidFill>
                <a:ea typeface="仿宋" pitchFamily="49" charset="-122"/>
              </a:rPr>
              <a:t>其他权益工具投资公允价值变动	</a:t>
            </a:r>
            <a:r>
              <a:rPr lang="en-US" altLang="zh-CN" dirty="0">
                <a:solidFill>
                  <a:srgbClr val="000000"/>
                </a:solidFill>
                <a:ea typeface="仿宋" pitchFamily="49" charset="-122"/>
              </a:rPr>
              <a:t>390 000</a:t>
            </a:r>
            <a:endParaRPr lang="en-US" altLang="zh-CN" dirty="0">
              <a:solidFill>
                <a:srgbClr val="000000"/>
              </a:solidFill>
              <a:ea typeface="仿宋" pitchFamily="49" charset="-122"/>
            </a:endParaRPr>
          </a:p>
          <a:p>
            <a:pPr marL="0" indent="0">
              <a:lnSpc>
                <a:spcPct val="90000"/>
              </a:lnSpc>
              <a:buNone/>
            </a:pPr>
            <a:r>
              <a:rPr lang="en-US" altLang="zh-CN" dirty="0">
                <a:solidFill>
                  <a:srgbClr val="000000"/>
                </a:solidFill>
                <a:ea typeface="仿宋" pitchFamily="49" charset="-122"/>
              </a:rPr>
              <a:t>(4)20×1</a:t>
            </a:r>
            <a:r>
              <a:rPr lang="zh-CN" altLang="en-US" dirty="0">
                <a:solidFill>
                  <a:srgbClr val="000000"/>
                </a:solidFill>
                <a:ea typeface="仿宋" pitchFamily="49" charset="-122"/>
              </a:rPr>
              <a:t>年</a:t>
            </a:r>
            <a:r>
              <a:rPr lang="en-US" altLang="zh-CN" dirty="0">
                <a:solidFill>
                  <a:srgbClr val="000000"/>
                </a:solidFill>
                <a:ea typeface="仿宋" pitchFamily="49" charset="-122"/>
              </a:rPr>
              <a:t>12</a:t>
            </a:r>
            <a:r>
              <a:rPr lang="zh-CN" altLang="en-US" dirty="0">
                <a:solidFill>
                  <a:srgbClr val="000000"/>
                </a:solidFill>
                <a:ea typeface="仿宋" pitchFamily="49" charset="-122"/>
              </a:rPr>
              <a:t>月</a:t>
            </a:r>
            <a:r>
              <a:rPr lang="en-US" altLang="zh-CN" dirty="0">
                <a:solidFill>
                  <a:srgbClr val="000000"/>
                </a:solidFill>
                <a:ea typeface="仿宋" pitchFamily="49" charset="-122"/>
              </a:rPr>
              <a:t>31</a:t>
            </a:r>
            <a:r>
              <a:rPr lang="zh-CN" altLang="en-US" dirty="0">
                <a:solidFill>
                  <a:srgbClr val="000000"/>
                </a:solidFill>
                <a:ea typeface="仿宋" pitchFamily="49" charset="-122"/>
              </a:rPr>
              <a:t>日</a:t>
            </a:r>
            <a:r>
              <a:rPr lang="en-US" altLang="zh-CN" dirty="0">
                <a:solidFill>
                  <a:srgbClr val="000000"/>
                </a:solidFill>
                <a:ea typeface="仿宋" pitchFamily="49" charset="-122"/>
              </a:rPr>
              <a:t>,</a:t>
            </a:r>
            <a:r>
              <a:rPr lang="zh-CN" altLang="en-US" dirty="0">
                <a:solidFill>
                  <a:srgbClr val="000000"/>
                </a:solidFill>
                <a:ea typeface="仿宋" pitchFamily="49" charset="-122"/>
              </a:rPr>
              <a:t>该股票市价为每股</a:t>
            </a:r>
            <a:r>
              <a:rPr lang="en-US" altLang="zh-CN" dirty="0">
                <a:solidFill>
                  <a:srgbClr val="000000"/>
                </a:solidFill>
                <a:ea typeface="仿宋" pitchFamily="49" charset="-122"/>
              </a:rPr>
              <a:t>4.8</a:t>
            </a:r>
            <a:r>
              <a:rPr lang="zh-CN" altLang="en-US" dirty="0">
                <a:solidFill>
                  <a:srgbClr val="000000"/>
                </a:solidFill>
                <a:ea typeface="仿宋" pitchFamily="49" charset="-122"/>
              </a:rPr>
              <a:t>元。</a:t>
            </a:r>
            <a:endParaRPr lang="zh-CN" altLang="en-US" dirty="0">
              <a:solidFill>
                <a:srgbClr val="000000"/>
              </a:solidFill>
              <a:ea typeface="仿宋" pitchFamily="49" charset="-122"/>
            </a:endParaRPr>
          </a:p>
          <a:p>
            <a:pPr marL="0" indent="0">
              <a:lnSpc>
                <a:spcPct val="90000"/>
              </a:lnSpc>
              <a:buNone/>
            </a:pPr>
            <a:r>
              <a:rPr lang="zh-CN" altLang="en-US" dirty="0">
                <a:solidFill>
                  <a:srgbClr val="000000"/>
                </a:solidFill>
                <a:ea typeface="仿宋" pitchFamily="49" charset="-122"/>
              </a:rPr>
              <a:t>　借</a:t>
            </a:r>
            <a:r>
              <a:rPr lang="en-US" altLang="zh-CN" dirty="0">
                <a:solidFill>
                  <a:srgbClr val="000000"/>
                </a:solidFill>
                <a:ea typeface="仿宋" pitchFamily="49" charset="-122"/>
              </a:rPr>
              <a:t>:</a:t>
            </a:r>
            <a:r>
              <a:rPr lang="zh-CN" altLang="en-US" dirty="0">
                <a:solidFill>
                  <a:srgbClr val="0000CC"/>
                </a:solidFill>
                <a:ea typeface="仿宋" pitchFamily="49" charset="-122"/>
              </a:rPr>
              <a:t>其他综合收益</a:t>
            </a:r>
            <a:r>
              <a:rPr lang="en-US" altLang="zh-CN" dirty="0">
                <a:solidFill>
                  <a:srgbClr val="000000"/>
                </a:solidFill>
                <a:ea typeface="仿宋" pitchFamily="49" charset="-122"/>
              </a:rPr>
              <a:t>——</a:t>
            </a:r>
            <a:r>
              <a:rPr lang="zh-CN" altLang="en-US" dirty="0">
                <a:solidFill>
                  <a:srgbClr val="000000"/>
                </a:solidFill>
                <a:ea typeface="仿宋" pitchFamily="49" charset="-122"/>
              </a:rPr>
              <a:t>其他权益工具投资公允价值变动	</a:t>
            </a:r>
            <a:r>
              <a:rPr lang="en-US" altLang="zh-CN" dirty="0">
                <a:solidFill>
                  <a:srgbClr val="000000"/>
                </a:solidFill>
                <a:ea typeface="仿宋" pitchFamily="49" charset="-122"/>
              </a:rPr>
              <a:t>800 000</a:t>
            </a:r>
            <a:endParaRPr lang="en-US" altLang="zh-CN" dirty="0">
              <a:solidFill>
                <a:srgbClr val="000000"/>
              </a:solidFill>
              <a:ea typeface="仿宋" pitchFamily="49" charset="-122"/>
            </a:endParaRPr>
          </a:p>
          <a:p>
            <a:pPr marL="0" indent="0">
              <a:lnSpc>
                <a:spcPct val="90000"/>
              </a:lnSpc>
              <a:buNone/>
            </a:pPr>
            <a:r>
              <a:rPr lang="zh-CN" altLang="en-US" dirty="0">
                <a:solidFill>
                  <a:srgbClr val="000000"/>
                </a:solidFill>
                <a:ea typeface="仿宋" pitchFamily="49" charset="-122"/>
              </a:rPr>
              <a:t>　　贷</a:t>
            </a:r>
            <a:r>
              <a:rPr lang="en-US" altLang="zh-CN" dirty="0">
                <a:solidFill>
                  <a:srgbClr val="000000"/>
                </a:solidFill>
                <a:ea typeface="仿宋" pitchFamily="49" charset="-122"/>
              </a:rPr>
              <a:t>:</a:t>
            </a:r>
            <a:r>
              <a:rPr lang="zh-CN" altLang="en-US" dirty="0">
                <a:solidFill>
                  <a:srgbClr val="000000"/>
                </a:solidFill>
                <a:ea typeface="仿宋" pitchFamily="49" charset="-122"/>
              </a:rPr>
              <a:t>其他权益工具投资</a:t>
            </a:r>
            <a:r>
              <a:rPr lang="en-US" altLang="zh-CN" dirty="0">
                <a:solidFill>
                  <a:srgbClr val="000000"/>
                </a:solidFill>
                <a:ea typeface="仿宋" pitchFamily="49" charset="-122"/>
              </a:rPr>
              <a:t>——</a:t>
            </a:r>
            <a:r>
              <a:rPr lang="zh-CN" altLang="en-US" dirty="0">
                <a:solidFill>
                  <a:srgbClr val="000000"/>
                </a:solidFill>
                <a:ea typeface="仿宋" pitchFamily="49" charset="-122"/>
              </a:rPr>
              <a:t>公允价值变动	</a:t>
            </a:r>
            <a:r>
              <a:rPr lang="en-US" altLang="zh-CN" dirty="0">
                <a:solidFill>
                  <a:srgbClr val="000000"/>
                </a:solidFill>
                <a:ea typeface="仿宋" pitchFamily="49" charset="-122"/>
              </a:rPr>
              <a:t>800 000</a:t>
            </a:r>
            <a:endParaRPr lang="en-US" altLang="zh-CN" dirty="0">
              <a:solidFill>
                <a:srgbClr val="000000"/>
              </a:solidFill>
              <a:ea typeface="仿宋"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605">
                                            <p:txEl>
                                              <p:pRg st="0" end="0"/>
                                            </p:txEl>
                                          </p:spTgt>
                                        </p:tgtEl>
                                        <p:attrNameLst>
                                          <p:attrName>style.visibility</p:attrName>
                                        </p:attrNameLst>
                                      </p:cBhvr>
                                      <p:to>
                                        <p:strVal val="visible"/>
                                      </p:to>
                                    </p:set>
                                    <p:animEffect transition="in" filter="dissolve">
                                      <p:cBhvr>
                                        <p:cTn id="7" dur="500"/>
                                        <p:tgtEl>
                                          <p:spTgt spid="2560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5605">
                                            <p:txEl>
                                              <p:pRg st="1" end="1"/>
                                            </p:txEl>
                                          </p:spTgt>
                                        </p:tgtEl>
                                        <p:attrNameLst>
                                          <p:attrName>style.visibility</p:attrName>
                                        </p:attrNameLst>
                                      </p:cBhvr>
                                      <p:to>
                                        <p:strVal val="visible"/>
                                      </p:to>
                                    </p:set>
                                    <p:animEffect transition="in" filter="dissolve">
                                      <p:cBhvr>
                                        <p:cTn id="12" dur="500"/>
                                        <p:tgtEl>
                                          <p:spTgt spid="2560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5605">
                                            <p:txEl>
                                              <p:pRg st="2" end="2"/>
                                            </p:txEl>
                                          </p:spTgt>
                                        </p:tgtEl>
                                        <p:attrNameLst>
                                          <p:attrName>style.visibility</p:attrName>
                                        </p:attrNameLst>
                                      </p:cBhvr>
                                      <p:to>
                                        <p:strVal val="visible"/>
                                      </p:to>
                                    </p:set>
                                    <p:animEffect transition="in" filter="dissolve">
                                      <p:cBhvr>
                                        <p:cTn id="17" dur="500"/>
                                        <p:tgtEl>
                                          <p:spTgt spid="2560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5605">
                                            <p:txEl>
                                              <p:pRg st="3" end="3"/>
                                            </p:txEl>
                                          </p:spTgt>
                                        </p:tgtEl>
                                        <p:attrNameLst>
                                          <p:attrName>style.visibility</p:attrName>
                                        </p:attrNameLst>
                                      </p:cBhvr>
                                      <p:to>
                                        <p:strVal val="visible"/>
                                      </p:to>
                                    </p:set>
                                    <p:animEffect transition="in" filter="dissolve">
                                      <p:cBhvr>
                                        <p:cTn id="22" dur="500"/>
                                        <p:tgtEl>
                                          <p:spTgt spid="2560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5605">
                                            <p:txEl>
                                              <p:pRg st="4" end="4"/>
                                            </p:txEl>
                                          </p:spTgt>
                                        </p:tgtEl>
                                        <p:attrNameLst>
                                          <p:attrName>style.visibility</p:attrName>
                                        </p:attrNameLst>
                                      </p:cBhvr>
                                      <p:to>
                                        <p:strVal val="visible"/>
                                      </p:to>
                                    </p:set>
                                    <p:animEffect transition="in" filter="dissolve">
                                      <p:cBhvr>
                                        <p:cTn id="27" dur="500"/>
                                        <p:tgtEl>
                                          <p:spTgt spid="2560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5605">
                                            <p:txEl>
                                              <p:pRg st="5" end="5"/>
                                            </p:txEl>
                                          </p:spTgt>
                                        </p:tgtEl>
                                        <p:attrNameLst>
                                          <p:attrName>style.visibility</p:attrName>
                                        </p:attrNameLst>
                                      </p:cBhvr>
                                      <p:to>
                                        <p:strVal val="visible"/>
                                      </p:to>
                                    </p:set>
                                    <p:animEffect transition="in" filter="dissolve">
                                      <p:cBhvr>
                                        <p:cTn id="32" dur="500"/>
                                        <p:tgtEl>
                                          <p:spTgt spid="2560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5605">
                                            <p:txEl>
                                              <p:pRg st="6" end="6"/>
                                            </p:txEl>
                                          </p:spTgt>
                                        </p:tgtEl>
                                        <p:attrNameLst>
                                          <p:attrName>style.visibility</p:attrName>
                                        </p:attrNameLst>
                                      </p:cBhvr>
                                      <p:to>
                                        <p:strVal val="visible"/>
                                      </p:to>
                                    </p:set>
                                    <p:animEffect transition="in" filter="dissolve">
                                      <p:cBhvr>
                                        <p:cTn id="37" dur="500"/>
                                        <p:tgtEl>
                                          <p:spTgt spid="2560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25605">
                                            <p:txEl>
                                              <p:pRg st="7" end="7"/>
                                            </p:txEl>
                                          </p:spTgt>
                                        </p:tgtEl>
                                        <p:attrNameLst>
                                          <p:attrName>style.visibility</p:attrName>
                                        </p:attrNameLst>
                                      </p:cBhvr>
                                      <p:to>
                                        <p:strVal val="visible"/>
                                      </p:to>
                                    </p:set>
                                    <p:animEffect transition="in" filter="dissolve">
                                      <p:cBhvr>
                                        <p:cTn id="42" dur="500"/>
                                        <p:tgtEl>
                                          <p:spTgt spid="2560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25605">
                                            <p:txEl>
                                              <p:pRg st="8" end="8"/>
                                            </p:txEl>
                                          </p:spTgt>
                                        </p:tgtEl>
                                        <p:attrNameLst>
                                          <p:attrName>style.visibility</p:attrName>
                                        </p:attrNameLst>
                                      </p:cBhvr>
                                      <p:to>
                                        <p:strVal val="visible"/>
                                      </p:to>
                                    </p:set>
                                    <p:animEffect transition="in" filter="dissolve">
                                      <p:cBhvr>
                                        <p:cTn id="47" dur="500"/>
                                        <p:tgtEl>
                                          <p:spTgt spid="2560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25605">
                                            <p:txEl>
                                              <p:pRg st="9" end="9"/>
                                            </p:txEl>
                                          </p:spTgt>
                                        </p:tgtEl>
                                        <p:attrNameLst>
                                          <p:attrName>style.visibility</p:attrName>
                                        </p:attrNameLst>
                                      </p:cBhvr>
                                      <p:to>
                                        <p:strVal val="visible"/>
                                      </p:to>
                                    </p:set>
                                    <p:animEffect transition="in" filter="dissolve">
                                      <p:cBhvr>
                                        <p:cTn id="52" dur="500"/>
                                        <p:tgtEl>
                                          <p:spTgt spid="2560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25605">
                                            <p:txEl>
                                              <p:pRg st="10" end="10"/>
                                            </p:txEl>
                                          </p:spTgt>
                                        </p:tgtEl>
                                        <p:attrNameLst>
                                          <p:attrName>style.visibility</p:attrName>
                                        </p:attrNameLst>
                                      </p:cBhvr>
                                      <p:to>
                                        <p:strVal val="visible"/>
                                      </p:to>
                                    </p:set>
                                    <p:animEffect transition="in" filter="dissolve">
                                      <p:cBhvr>
                                        <p:cTn id="57" dur="500"/>
                                        <p:tgtEl>
                                          <p:spTgt spid="25605">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25605">
                                            <p:txEl>
                                              <p:pRg st="11" end="11"/>
                                            </p:txEl>
                                          </p:spTgt>
                                        </p:tgtEl>
                                        <p:attrNameLst>
                                          <p:attrName>style.visibility</p:attrName>
                                        </p:attrNameLst>
                                      </p:cBhvr>
                                      <p:to>
                                        <p:strVal val="visible"/>
                                      </p:to>
                                    </p:set>
                                    <p:animEffect transition="in" filter="dissolve">
                                      <p:cBhvr>
                                        <p:cTn id="62" dur="500"/>
                                        <p:tgtEl>
                                          <p:spTgt spid="25605">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25605">
                                            <p:txEl>
                                              <p:pRg st="12" end="12"/>
                                            </p:txEl>
                                          </p:spTgt>
                                        </p:tgtEl>
                                        <p:attrNameLst>
                                          <p:attrName>style.visibility</p:attrName>
                                        </p:attrNameLst>
                                      </p:cBhvr>
                                      <p:to>
                                        <p:strVal val="visible"/>
                                      </p:to>
                                    </p:set>
                                    <p:animEffect transition="in" filter="dissolve">
                                      <p:cBhvr>
                                        <p:cTn id="67" dur="500"/>
                                        <p:tgtEl>
                                          <p:spTgt spid="25605">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25605">
                                            <p:txEl>
                                              <p:pRg st="13" end="13"/>
                                            </p:txEl>
                                          </p:spTgt>
                                        </p:tgtEl>
                                        <p:attrNameLst>
                                          <p:attrName>style.visibility</p:attrName>
                                        </p:attrNameLst>
                                      </p:cBhvr>
                                      <p:to>
                                        <p:strVal val="visible"/>
                                      </p:to>
                                    </p:set>
                                    <p:animEffect transition="in" filter="dissolve">
                                      <p:cBhvr>
                                        <p:cTn id="72" dur="500"/>
                                        <p:tgtEl>
                                          <p:spTgt spid="2560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showMasterSp="0">
  <p:cSld>
    <p:spTree>
      <p:nvGrpSpPr>
        <p:cNvPr id="1" name=""/>
        <p:cNvGrpSpPr/>
        <p:nvPr/>
      </p:nvGrpSpPr>
      <p:grpSpPr>
        <a:xfrm>
          <a:off x="0" y="0"/>
          <a:ext cx="0" cy="0"/>
          <a:chOff x="0" y="0"/>
          <a:chExt cx="0" cy="0"/>
        </a:xfrm>
      </p:grpSpPr>
      <p:sp>
        <p:nvSpPr>
          <p:cNvPr id="25602"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楷体_GB2312" pitchFamily="1" charset="-122"/>
              </a:defRPr>
            </a:lvl1pPr>
            <a:lvl2pPr marL="742950" indent="-285750" eaLnBrk="0" hangingPunct="0">
              <a:defRPr>
                <a:solidFill>
                  <a:schemeClr val="tx1"/>
                </a:solidFill>
                <a:latin typeface="Arial" panose="020B0604020202020204" pitchFamily="34" charset="0"/>
                <a:ea typeface="楷体_GB2312" pitchFamily="1" charset="-122"/>
              </a:defRPr>
            </a:lvl2pPr>
            <a:lvl3pPr marL="1143000" indent="-228600" eaLnBrk="0" hangingPunct="0">
              <a:defRPr>
                <a:solidFill>
                  <a:schemeClr val="tx1"/>
                </a:solidFill>
                <a:latin typeface="Arial" panose="020B0604020202020204" pitchFamily="34" charset="0"/>
                <a:ea typeface="楷体_GB2312" pitchFamily="1" charset="-122"/>
              </a:defRPr>
            </a:lvl3pPr>
            <a:lvl4pPr marL="1600200" indent="-228600" eaLnBrk="0" hangingPunct="0">
              <a:defRPr>
                <a:solidFill>
                  <a:schemeClr val="tx1"/>
                </a:solidFill>
                <a:latin typeface="Arial" panose="020B0604020202020204" pitchFamily="34" charset="0"/>
                <a:ea typeface="楷体_GB2312" pitchFamily="1" charset="-122"/>
              </a:defRPr>
            </a:lvl4pPr>
            <a:lvl5pPr marL="2057400" indent="-228600" eaLnBrk="0" hangingPunct="0">
              <a:defRPr>
                <a:solidFill>
                  <a:schemeClr val="tx1"/>
                </a:solidFill>
                <a:latin typeface="Arial" panose="020B0604020202020204" pitchFamily="34" charset="0"/>
                <a:ea typeface="楷体_GB2312" pitchFamily="1"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1"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1"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1"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1" charset="-122"/>
              </a:defRPr>
            </a:lvl9pPr>
          </a:lstStyle>
          <a:p>
            <a:pPr eaLnBrk="1" fontAlgn="auto" hangingPunct="1">
              <a:spcBef>
                <a:spcPts val="0"/>
              </a:spcBef>
              <a:spcAft>
                <a:spcPts val="0"/>
              </a:spcAft>
            </a:pPr>
            <a:fld id="{32583AD2-F286-4A8F-8B16-18C9C9BFCBD1}" type="slidenum">
              <a:rPr kumimoji="0" lang="en-US" altLang="zh-CN">
                <a:solidFill>
                  <a:srgbClr val="FFFFFF"/>
                </a:solidFill>
                <a:ea typeface="宋体" pitchFamily="2" charset="-122"/>
              </a:rPr>
            </a:fld>
            <a:endParaRPr kumimoji="0" lang="en-US" altLang="zh-CN">
              <a:solidFill>
                <a:srgbClr val="FFFFFF"/>
              </a:solidFill>
              <a:ea typeface="宋体" pitchFamily="2" charset="-122"/>
            </a:endParaRPr>
          </a:p>
        </p:txBody>
      </p:sp>
      <p:sp>
        <p:nvSpPr>
          <p:cNvPr id="25603" name="页脚占位符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楷体_GB2312" pitchFamily="1" charset="-122"/>
              </a:defRPr>
            </a:lvl1pPr>
            <a:lvl2pPr marL="742950" indent="-285750" eaLnBrk="0" hangingPunct="0">
              <a:defRPr>
                <a:solidFill>
                  <a:schemeClr val="tx1"/>
                </a:solidFill>
                <a:latin typeface="Arial" panose="020B0604020202020204" pitchFamily="34" charset="0"/>
                <a:ea typeface="楷体_GB2312" pitchFamily="1" charset="-122"/>
              </a:defRPr>
            </a:lvl2pPr>
            <a:lvl3pPr marL="1143000" indent="-228600" eaLnBrk="0" hangingPunct="0">
              <a:defRPr>
                <a:solidFill>
                  <a:schemeClr val="tx1"/>
                </a:solidFill>
                <a:latin typeface="Arial" panose="020B0604020202020204" pitchFamily="34" charset="0"/>
                <a:ea typeface="楷体_GB2312" pitchFamily="1" charset="-122"/>
              </a:defRPr>
            </a:lvl3pPr>
            <a:lvl4pPr marL="1600200" indent="-228600" eaLnBrk="0" hangingPunct="0">
              <a:defRPr>
                <a:solidFill>
                  <a:schemeClr val="tx1"/>
                </a:solidFill>
                <a:latin typeface="Arial" panose="020B0604020202020204" pitchFamily="34" charset="0"/>
                <a:ea typeface="楷体_GB2312" pitchFamily="1" charset="-122"/>
              </a:defRPr>
            </a:lvl4pPr>
            <a:lvl5pPr marL="2057400" indent="-228600" eaLnBrk="0" hangingPunct="0">
              <a:defRPr>
                <a:solidFill>
                  <a:schemeClr val="tx1"/>
                </a:solidFill>
                <a:latin typeface="Arial" panose="020B0604020202020204" pitchFamily="34" charset="0"/>
                <a:ea typeface="楷体_GB2312" pitchFamily="1"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1"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1"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1"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1" charset="-122"/>
              </a:defRPr>
            </a:lvl9pPr>
          </a:lstStyle>
          <a:p>
            <a:pPr eaLnBrk="1" fontAlgn="auto" hangingPunct="1">
              <a:spcBef>
                <a:spcPts val="0"/>
              </a:spcBef>
              <a:spcAft>
                <a:spcPts val="0"/>
              </a:spcAft>
            </a:pPr>
            <a:r>
              <a:rPr kumimoji="0" lang="en-US" altLang="zh-CN">
                <a:solidFill>
                  <a:srgbClr val="FFFFFF"/>
                </a:solidFill>
                <a:ea typeface="宋体" pitchFamily="2" charset="-122"/>
              </a:rPr>
              <a:t>Renmin University of China</a:t>
            </a:r>
            <a:endParaRPr kumimoji="0" lang="en-US" altLang="zh-CN">
              <a:solidFill>
                <a:srgbClr val="FFFFFF"/>
              </a:solidFill>
              <a:ea typeface="宋体" pitchFamily="2" charset="-122"/>
            </a:endParaRPr>
          </a:p>
        </p:txBody>
      </p:sp>
      <p:sp>
        <p:nvSpPr>
          <p:cNvPr id="25604" name="Rectangle 2"/>
          <p:cNvSpPr>
            <a:spLocks noGrp="1" noChangeArrowheads="1"/>
          </p:cNvSpPr>
          <p:nvPr>
            <p:ph type="title"/>
          </p:nvPr>
        </p:nvSpPr>
        <p:spPr/>
        <p:txBody>
          <a:bodyPr/>
          <a:lstStyle/>
          <a:p>
            <a:r>
              <a:rPr lang="en-US" altLang="zh-CN"/>
              <a:t>Continued</a:t>
            </a:r>
            <a:endParaRPr lang="en-US" altLang="zh-CN"/>
          </a:p>
        </p:txBody>
      </p:sp>
      <p:sp>
        <p:nvSpPr>
          <p:cNvPr id="25605" name="Rectangle 3"/>
          <p:cNvSpPr>
            <a:spLocks noGrp="1" noChangeArrowheads="1"/>
          </p:cNvSpPr>
          <p:nvPr>
            <p:ph type="body" idx="1"/>
          </p:nvPr>
        </p:nvSpPr>
        <p:spPr>
          <a:xfrm>
            <a:off x="281518" y="188640"/>
            <a:ext cx="12001500" cy="6912768"/>
          </a:xfrm>
        </p:spPr>
        <p:txBody>
          <a:bodyPr/>
          <a:lstStyle/>
          <a:p>
            <a:pPr marL="0" indent="0">
              <a:lnSpc>
                <a:spcPct val="90000"/>
              </a:lnSpc>
              <a:buNone/>
            </a:pPr>
            <a:r>
              <a:rPr lang="en-US" altLang="zh-CN" dirty="0">
                <a:solidFill>
                  <a:srgbClr val="000000"/>
                </a:solidFill>
                <a:ea typeface="仿宋" pitchFamily="49" charset="-122"/>
              </a:rPr>
              <a:t>(5)20×2</a:t>
            </a:r>
            <a:r>
              <a:rPr lang="zh-CN" altLang="en-US" dirty="0">
                <a:solidFill>
                  <a:srgbClr val="000000"/>
                </a:solidFill>
                <a:ea typeface="仿宋" pitchFamily="49" charset="-122"/>
              </a:rPr>
              <a:t>年</a:t>
            </a:r>
            <a:r>
              <a:rPr lang="en-US" altLang="zh-CN" dirty="0">
                <a:solidFill>
                  <a:srgbClr val="000000"/>
                </a:solidFill>
                <a:ea typeface="仿宋" pitchFamily="49" charset="-122"/>
              </a:rPr>
              <a:t>5</a:t>
            </a:r>
            <a:r>
              <a:rPr lang="zh-CN" altLang="en-US" dirty="0">
                <a:solidFill>
                  <a:srgbClr val="000000"/>
                </a:solidFill>
                <a:ea typeface="仿宋" pitchFamily="49" charset="-122"/>
              </a:rPr>
              <a:t>月</a:t>
            </a:r>
            <a:r>
              <a:rPr lang="en-US" altLang="zh-CN" dirty="0">
                <a:solidFill>
                  <a:srgbClr val="000000"/>
                </a:solidFill>
                <a:ea typeface="仿宋" pitchFamily="49" charset="-122"/>
              </a:rPr>
              <a:t>9</a:t>
            </a:r>
            <a:r>
              <a:rPr lang="zh-CN" altLang="en-US" dirty="0">
                <a:solidFill>
                  <a:srgbClr val="000000"/>
                </a:solidFill>
                <a:ea typeface="仿宋" pitchFamily="49" charset="-122"/>
              </a:rPr>
              <a:t>日</a:t>
            </a:r>
            <a:r>
              <a:rPr lang="en-US" altLang="zh-CN" dirty="0">
                <a:solidFill>
                  <a:srgbClr val="000000"/>
                </a:solidFill>
                <a:ea typeface="仿宋" pitchFamily="49" charset="-122"/>
              </a:rPr>
              <a:t>,</a:t>
            </a:r>
            <a:r>
              <a:rPr lang="zh-CN" altLang="en-US" dirty="0">
                <a:solidFill>
                  <a:srgbClr val="000000"/>
                </a:solidFill>
                <a:ea typeface="仿宋" pitchFamily="49" charset="-122"/>
              </a:rPr>
              <a:t>江南制造股份公司宣告现金股利</a:t>
            </a:r>
            <a:r>
              <a:rPr lang="en-US" altLang="zh-CN" dirty="0">
                <a:solidFill>
                  <a:srgbClr val="000000"/>
                </a:solidFill>
                <a:ea typeface="仿宋" pitchFamily="49" charset="-122"/>
              </a:rPr>
              <a:t>40 000 000</a:t>
            </a:r>
            <a:r>
              <a:rPr lang="zh-CN" altLang="en-US" dirty="0">
                <a:solidFill>
                  <a:srgbClr val="000000"/>
                </a:solidFill>
                <a:ea typeface="仿宋" pitchFamily="49" charset="-122"/>
              </a:rPr>
              <a:t>元。</a:t>
            </a:r>
            <a:endParaRPr lang="zh-CN" altLang="en-US" dirty="0">
              <a:solidFill>
                <a:srgbClr val="000000"/>
              </a:solidFill>
              <a:ea typeface="仿宋" pitchFamily="49" charset="-122"/>
            </a:endParaRPr>
          </a:p>
          <a:p>
            <a:pPr marL="0" indent="0">
              <a:lnSpc>
                <a:spcPct val="90000"/>
              </a:lnSpc>
              <a:buNone/>
            </a:pPr>
            <a:r>
              <a:rPr lang="zh-CN" altLang="en-US" dirty="0">
                <a:solidFill>
                  <a:srgbClr val="000000"/>
                </a:solidFill>
                <a:ea typeface="仿宋" pitchFamily="49" charset="-122"/>
              </a:rPr>
              <a:t>　借</a:t>
            </a:r>
            <a:r>
              <a:rPr lang="en-US" altLang="zh-CN" dirty="0">
                <a:solidFill>
                  <a:srgbClr val="000000"/>
                </a:solidFill>
                <a:ea typeface="仿宋" pitchFamily="49" charset="-122"/>
              </a:rPr>
              <a:t>:</a:t>
            </a:r>
            <a:r>
              <a:rPr lang="zh-CN" altLang="en-US" dirty="0">
                <a:solidFill>
                  <a:srgbClr val="000000"/>
                </a:solidFill>
                <a:ea typeface="仿宋" pitchFamily="49" charset="-122"/>
              </a:rPr>
              <a:t>应收股利	</a:t>
            </a:r>
            <a:r>
              <a:rPr lang="en-US" altLang="zh-CN" dirty="0">
                <a:solidFill>
                  <a:srgbClr val="000000"/>
                </a:solidFill>
                <a:ea typeface="仿宋" pitchFamily="49" charset="-122"/>
              </a:rPr>
              <a:t>200 000</a:t>
            </a:r>
            <a:endParaRPr lang="en-US" altLang="zh-CN" dirty="0">
              <a:solidFill>
                <a:srgbClr val="000000"/>
              </a:solidFill>
              <a:ea typeface="仿宋" pitchFamily="49" charset="-122"/>
            </a:endParaRPr>
          </a:p>
          <a:p>
            <a:pPr marL="0" indent="0">
              <a:lnSpc>
                <a:spcPct val="90000"/>
              </a:lnSpc>
              <a:buNone/>
            </a:pPr>
            <a:r>
              <a:rPr lang="zh-CN" altLang="en-US" dirty="0">
                <a:solidFill>
                  <a:srgbClr val="000000"/>
                </a:solidFill>
                <a:ea typeface="仿宋" pitchFamily="49" charset="-122"/>
              </a:rPr>
              <a:t>　　贷</a:t>
            </a:r>
            <a:r>
              <a:rPr lang="en-US" altLang="zh-CN" dirty="0">
                <a:solidFill>
                  <a:srgbClr val="000000"/>
                </a:solidFill>
                <a:ea typeface="仿宋" pitchFamily="49" charset="-122"/>
              </a:rPr>
              <a:t>:</a:t>
            </a:r>
            <a:r>
              <a:rPr lang="zh-CN" altLang="en-US" dirty="0">
                <a:solidFill>
                  <a:srgbClr val="FF0000"/>
                </a:solidFill>
                <a:ea typeface="仿宋" pitchFamily="49" charset="-122"/>
              </a:rPr>
              <a:t>投资收益</a:t>
            </a:r>
            <a:r>
              <a:rPr lang="zh-CN" altLang="en-US" dirty="0">
                <a:solidFill>
                  <a:srgbClr val="000000"/>
                </a:solidFill>
                <a:ea typeface="仿宋" pitchFamily="49" charset="-122"/>
              </a:rPr>
              <a:t>	</a:t>
            </a:r>
            <a:r>
              <a:rPr lang="en-US" altLang="zh-CN" dirty="0">
                <a:solidFill>
                  <a:srgbClr val="000000"/>
                </a:solidFill>
                <a:ea typeface="仿宋" pitchFamily="49" charset="-122"/>
              </a:rPr>
              <a:t>200 000</a:t>
            </a:r>
            <a:endParaRPr lang="en-US" altLang="zh-CN" dirty="0">
              <a:solidFill>
                <a:srgbClr val="000000"/>
              </a:solidFill>
              <a:ea typeface="仿宋" pitchFamily="49" charset="-122"/>
            </a:endParaRPr>
          </a:p>
          <a:p>
            <a:pPr marL="0" indent="0">
              <a:lnSpc>
                <a:spcPct val="90000"/>
              </a:lnSpc>
              <a:buNone/>
            </a:pPr>
            <a:r>
              <a:rPr lang="en-US" altLang="zh-CN" dirty="0">
                <a:solidFill>
                  <a:srgbClr val="000000"/>
                </a:solidFill>
                <a:ea typeface="仿宋" pitchFamily="49" charset="-122"/>
              </a:rPr>
              <a:t>(6)20×2</a:t>
            </a:r>
            <a:r>
              <a:rPr lang="zh-CN" altLang="en-US" dirty="0">
                <a:solidFill>
                  <a:srgbClr val="000000"/>
                </a:solidFill>
                <a:ea typeface="仿宋" pitchFamily="49" charset="-122"/>
              </a:rPr>
              <a:t>年</a:t>
            </a:r>
            <a:r>
              <a:rPr lang="en-US" altLang="zh-CN" dirty="0">
                <a:solidFill>
                  <a:srgbClr val="000000"/>
                </a:solidFill>
                <a:ea typeface="仿宋" pitchFamily="49" charset="-122"/>
              </a:rPr>
              <a:t>5</a:t>
            </a:r>
            <a:r>
              <a:rPr lang="zh-CN" altLang="en-US" dirty="0">
                <a:solidFill>
                  <a:srgbClr val="000000"/>
                </a:solidFill>
                <a:ea typeface="仿宋" pitchFamily="49" charset="-122"/>
              </a:rPr>
              <a:t>月</a:t>
            </a:r>
            <a:r>
              <a:rPr lang="en-US" altLang="zh-CN" dirty="0">
                <a:solidFill>
                  <a:srgbClr val="000000"/>
                </a:solidFill>
                <a:ea typeface="仿宋" pitchFamily="49" charset="-122"/>
              </a:rPr>
              <a:t>13</a:t>
            </a:r>
            <a:r>
              <a:rPr lang="zh-CN" altLang="en-US" dirty="0">
                <a:solidFill>
                  <a:srgbClr val="000000"/>
                </a:solidFill>
                <a:ea typeface="仿宋" pitchFamily="49" charset="-122"/>
              </a:rPr>
              <a:t>日</a:t>
            </a:r>
            <a:r>
              <a:rPr lang="en-US" altLang="zh-CN" dirty="0">
                <a:solidFill>
                  <a:srgbClr val="000000"/>
                </a:solidFill>
                <a:ea typeface="仿宋" pitchFamily="49" charset="-122"/>
              </a:rPr>
              <a:t>,</a:t>
            </a:r>
            <a:r>
              <a:rPr lang="zh-CN" altLang="en-US" dirty="0">
                <a:solidFill>
                  <a:srgbClr val="000000"/>
                </a:solidFill>
                <a:ea typeface="仿宋" pitchFamily="49" charset="-122"/>
              </a:rPr>
              <a:t>收到现金股利</a:t>
            </a:r>
            <a:r>
              <a:rPr lang="en-US" altLang="zh-CN" dirty="0">
                <a:solidFill>
                  <a:srgbClr val="000000"/>
                </a:solidFill>
                <a:ea typeface="仿宋" pitchFamily="49" charset="-122"/>
              </a:rPr>
              <a:t>200 000</a:t>
            </a:r>
            <a:r>
              <a:rPr lang="zh-CN" altLang="en-US" dirty="0">
                <a:solidFill>
                  <a:srgbClr val="000000"/>
                </a:solidFill>
                <a:ea typeface="仿宋" pitchFamily="49" charset="-122"/>
              </a:rPr>
              <a:t>元。</a:t>
            </a:r>
            <a:endParaRPr lang="zh-CN" altLang="en-US" dirty="0">
              <a:solidFill>
                <a:srgbClr val="000000"/>
              </a:solidFill>
              <a:ea typeface="仿宋" pitchFamily="49" charset="-122"/>
            </a:endParaRPr>
          </a:p>
          <a:p>
            <a:pPr marL="0" indent="0">
              <a:lnSpc>
                <a:spcPct val="90000"/>
              </a:lnSpc>
              <a:buNone/>
            </a:pPr>
            <a:r>
              <a:rPr lang="zh-CN" altLang="en-US" dirty="0">
                <a:solidFill>
                  <a:srgbClr val="000000"/>
                </a:solidFill>
                <a:ea typeface="仿宋" pitchFamily="49" charset="-122"/>
              </a:rPr>
              <a:t>　借</a:t>
            </a:r>
            <a:r>
              <a:rPr lang="en-US" altLang="zh-CN" dirty="0">
                <a:solidFill>
                  <a:srgbClr val="000000"/>
                </a:solidFill>
                <a:ea typeface="仿宋" pitchFamily="49" charset="-122"/>
              </a:rPr>
              <a:t>:</a:t>
            </a:r>
            <a:r>
              <a:rPr lang="zh-CN" altLang="en-US" dirty="0">
                <a:solidFill>
                  <a:srgbClr val="000000"/>
                </a:solidFill>
                <a:ea typeface="仿宋" pitchFamily="49" charset="-122"/>
              </a:rPr>
              <a:t>银行存款	</a:t>
            </a:r>
            <a:r>
              <a:rPr lang="en-US" altLang="zh-CN" dirty="0">
                <a:solidFill>
                  <a:srgbClr val="000000"/>
                </a:solidFill>
                <a:ea typeface="仿宋" pitchFamily="49" charset="-122"/>
              </a:rPr>
              <a:t>200 000</a:t>
            </a:r>
            <a:endParaRPr lang="en-US" altLang="zh-CN" dirty="0">
              <a:solidFill>
                <a:srgbClr val="000000"/>
              </a:solidFill>
              <a:ea typeface="仿宋" pitchFamily="49" charset="-122"/>
            </a:endParaRPr>
          </a:p>
          <a:p>
            <a:pPr marL="0" indent="0">
              <a:lnSpc>
                <a:spcPct val="90000"/>
              </a:lnSpc>
              <a:buNone/>
            </a:pPr>
            <a:r>
              <a:rPr lang="zh-CN" altLang="en-US" dirty="0">
                <a:solidFill>
                  <a:srgbClr val="000000"/>
                </a:solidFill>
                <a:ea typeface="仿宋" pitchFamily="49" charset="-122"/>
              </a:rPr>
              <a:t>　　贷</a:t>
            </a:r>
            <a:r>
              <a:rPr lang="en-US" altLang="zh-CN" dirty="0">
                <a:solidFill>
                  <a:srgbClr val="000000"/>
                </a:solidFill>
                <a:ea typeface="仿宋" pitchFamily="49" charset="-122"/>
              </a:rPr>
              <a:t>:</a:t>
            </a:r>
            <a:r>
              <a:rPr lang="zh-CN" altLang="en-US" dirty="0">
                <a:solidFill>
                  <a:srgbClr val="000000"/>
                </a:solidFill>
                <a:ea typeface="仿宋" pitchFamily="49" charset="-122"/>
              </a:rPr>
              <a:t>应收股利	</a:t>
            </a:r>
            <a:r>
              <a:rPr lang="en-US" altLang="zh-CN" dirty="0">
                <a:solidFill>
                  <a:srgbClr val="000000"/>
                </a:solidFill>
                <a:ea typeface="仿宋" pitchFamily="49" charset="-122"/>
              </a:rPr>
              <a:t>200 000</a:t>
            </a:r>
            <a:endParaRPr lang="en-US" altLang="zh-CN" dirty="0">
              <a:solidFill>
                <a:srgbClr val="000000"/>
              </a:solidFill>
              <a:ea typeface="仿宋" pitchFamily="49" charset="-122"/>
            </a:endParaRPr>
          </a:p>
          <a:p>
            <a:pPr marL="0" indent="0">
              <a:lnSpc>
                <a:spcPct val="90000"/>
              </a:lnSpc>
              <a:buNone/>
            </a:pPr>
            <a:r>
              <a:rPr lang="en-US" altLang="zh-CN" dirty="0">
                <a:solidFill>
                  <a:srgbClr val="000000"/>
                </a:solidFill>
                <a:ea typeface="仿宋" pitchFamily="49" charset="-122"/>
              </a:rPr>
              <a:t>(7)20×2</a:t>
            </a:r>
            <a:r>
              <a:rPr lang="zh-CN" altLang="en-US" dirty="0">
                <a:solidFill>
                  <a:srgbClr val="000000"/>
                </a:solidFill>
                <a:ea typeface="仿宋" pitchFamily="49" charset="-122"/>
              </a:rPr>
              <a:t>年</a:t>
            </a:r>
            <a:r>
              <a:rPr lang="en-US" altLang="zh-CN" dirty="0">
                <a:solidFill>
                  <a:srgbClr val="000000"/>
                </a:solidFill>
                <a:ea typeface="仿宋" pitchFamily="49" charset="-122"/>
              </a:rPr>
              <a:t>5</a:t>
            </a:r>
            <a:r>
              <a:rPr lang="zh-CN" altLang="en-US" dirty="0">
                <a:solidFill>
                  <a:srgbClr val="000000"/>
                </a:solidFill>
                <a:ea typeface="仿宋" pitchFamily="49" charset="-122"/>
              </a:rPr>
              <a:t>月</a:t>
            </a:r>
            <a:r>
              <a:rPr lang="en-US" altLang="zh-CN" dirty="0">
                <a:solidFill>
                  <a:srgbClr val="000000"/>
                </a:solidFill>
                <a:ea typeface="仿宋" pitchFamily="49" charset="-122"/>
              </a:rPr>
              <a:t>20</a:t>
            </a:r>
            <a:r>
              <a:rPr lang="zh-CN" altLang="en-US" dirty="0">
                <a:solidFill>
                  <a:srgbClr val="000000"/>
                </a:solidFill>
                <a:ea typeface="仿宋" pitchFamily="49" charset="-122"/>
              </a:rPr>
              <a:t>日</a:t>
            </a:r>
            <a:r>
              <a:rPr lang="en-US" altLang="zh-CN" dirty="0">
                <a:solidFill>
                  <a:srgbClr val="000000"/>
                </a:solidFill>
                <a:ea typeface="仿宋" pitchFamily="49" charset="-122"/>
              </a:rPr>
              <a:t>,</a:t>
            </a:r>
            <a:r>
              <a:rPr lang="zh-CN" altLang="en-US" dirty="0">
                <a:solidFill>
                  <a:srgbClr val="000000"/>
                </a:solidFill>
                <a:ea typeface="仿宋" pitchFamily="49" charset="-122"/>
              </a:rPr>
              <a:t>北方电器股份公司以每股</a:t>
            </a:r>
            <a:r>
              <a:rPr lang="en-US" altLang="zh-CN" dirty="0">
                <a:solidFill>
                  <a:srgbClr val="000000"/>
                </a:solidFill>
                <a:ea typeface="仿宋" pitchFamily="49" charset="-122"/>
              </a:rPr>
              <a:t>4.9</a:t>
            </a:r>
            <a:r>
              <a:rPr lang="zh-CN" altLang="en-US" dirty="0">
                <a:solidFill>
                  <a:srgbClr val="000000"/>
                </a:solidFill>
                <a:ea typeface="仿宋" pitchFamily="49" charset="-122"/>
              </a:rPr>
              <a:t>元转让全部股票。</a:t>
            </a:r>
            <a:endParaRPr lang="zh-CN" altLang="en-US" dirty="0">
              <a:solidFill>
                <a:srgbClr val="000000"/>
              </a:solidFill>
              <a:ea typeface="仿宋" pitchFamily="49" charset="-122"/>
            </a:endParaRPr>
          </a:p>
          <a:p>
            <a:pPr marL="0" indent="0">
              <a:lnSpc>
                <a:spcPct val="90000"/>
              </a:lnSpc>
              <a:buNone/>
            </a:pPr>
            <a:r>
              <a:rPr lang="zh-CN" altLang="en-US" dirty="0">
                <a:solidFill>
                  <a:srgbClr val="000000"/>
                </a:solidFill>
                <a:ea typeface="仿宋" pitchFamily="49" charset="-122"/>
              </a:rPr>
              <a:t>　借</a:t>
            </a:r>
            <a:r>
              <a:rPr lang="en-US" altLang="zh-CN" dirty="0">
                <a:solidFill>
                  <a:srgbClr val="000000"/>
                </a:solidFill>
                <a:ea typeface="仿宋" pitchFamily="49" charset="-122"/>
              </a:rPr>
              <a:t>:</a:t>
            </a:r>
            <a:r>
              <a:rPr lang="zh-CN" altLang="en-US" dirty="0">
                <a:solidFill>
                  <a:srgbClr val="000000"/>
                </a:solidFill>
                <a:ea typeface="仿宋" pitchFamily="49" charset="-122"/>
              </a:rPr>
              <a:t>银行存款	</a:t>
            </a:r>
            <a:r>
              <a:rPr lang="en-US" altLang="zh-CN" dirty="0">
                <a:solidFill>
                  <a:srgbClr val="000000"/>
                </a:solidFill>
                <a:ea typeface="仿宋" pitchFamily="49" charset="-122"/>
              </a:rPr>
              <a:t>9 800 000</a:t>
            </a:r>
            <a:endParaRPr lang="en-US" altLang="zh-CN" dirty="0">
              <a:solidFill>
                <a:srgbClr val="000000"/>
              </a:solidFill>
              <a:ea typeface="仿宋" pitchFamily="49" charset="-122"/>
            </a:endParaRPr>
          </a:p>
          <a:p>
            <a:pPr marL="0" indent="0">
              <a:lnSpc>
                <a:spcPct val="90000"/>
              </a:lnSpc>
              <a:buNone/>
            </a:pPr>
            <a:r>
              <a:rPr lang="zh-CN" altLang="en-US" dirty="0">
                <a:solidFill>
                  <a:srgbClr val="000000"/>
                </a:solidFill>
                <a:ea typeface="仿宋" pitchFamily="49" charset="-122"/>
              </a:rPr>
              <a:t>　　　</a:t>
            </a:r>
            <a:r>
              <a:rPr lang="zh-CN" altLang="en-US" dirty="0">
                <a:solidFill>
                  <a:srgbClr val="C00000"/>
                </a:solidFill>
                <a:latin typeface="黑体" panose="02010609060101010101" pitchFamily="49" charset="-122"/>
                <a:ea typeface="黑体" panose="02010609060101010101" pitchFamily="49" charset="-122"/>
              </a:rPr>
              <a:t>其他权益工具投资</a:t>
            </a:r>
            <a:r>
              <a:rPr lang="en-US" altLang="zh-CN" dirty="0">
                <a:solidFill>
                  <a:srgbClr val="C00000"/>
                </a:solidFill>
                <a:latin typeface="黑体" panose="02010609060101010101" pitchFamily="49" charset="-122"/>
                <a:ea typeface="黑体" panose="02010609060101010101" pitchFamily="49" charset="-122"/>
              </a:rPr>
              <a:t>——</a:t>
            </a:r>
            <a:r>
              <a:rPr lang="zh-CN" altLang="en-US" dirty="0">
                <a:solidFill>
                  <a:srgbClr val="C00000"/>
                </a:solidFill>
                <a:latin typeface="黑体" panose="02010609060101010101" pitchFamily="49" charset="-122"/>
                <a:ea typeface="黑体" panose="02010609060101010101" pitchFamily="49" charset="-122"/>
              </a:rPr>
              <a:t>公允价值变动</a:t>
            </a:r>
            <a:r>
              <a:rPr lang="zh-CN" altLang="en-US" dirty="0">
                <a:solidFill>
                  <a:srgbClr val="000000"/>
                </a:solidFill>
                <a:ea typeface="仿宋" pitchFamily="49" charset="-122"/>
              </a:rPr>
              <a:t>	</a:t>
            </a:r>
            <a:r>
              <a:rPr lang="en-US" altLang="zh-CN" dirty="0">
                <a:solidFill>
                  <a:srgbClr val="000000"/>
                </a:solidFill>
                <a:ea typeface="仿宋" pitchFamily="49" charset="-122"/>
              </a:rPr>
              <a:t>410 000</a:t>
            </a:r>
            <a:endParaRPr lang="en-US" altLang="zh-CN" dirty="0">
              <a:solidFill>
                <a:srgbClr val="000000"/>
              </a:solidFill>
              <a:ea typeface="仿宋" pitchFamily="49" charset="-122"/>
            </a:endParaRPr>
          </a:p>
          <a:p>
            <a:pPr marL="0" indent="0">
              <a:lnSpc>
                <a:spcPct val="90000"/>
              </a:lnSpc>
              <a:buNone/>
            </a:pPr>
            <a:r>
              <a:rPr lang="zh-CN" altLang="en-US" dirty="0">
                <a:solidFill>
                  <a:srgbClr val="000000"/>
                </a:solidFill>
                <a:ea typeface="仿宋" pitchFamily="49" charset="-122"/>
              </a:rPr>
              <a:t>　　贷</a:t>
            </a:r>
            <a:r>
              <a:rPr lang="en-US" altLang="zh-CN" dirty="0">
                <a:solidFill>
                  <a:srgbClr val="000000"/>
                </a:solidFill>
                <a:ea typeface="仿宋" pitchFamily="49" charset="-122"/>
              </a:rPr>
              <a:t>:</a:t>
            </a:r>
            <a:r>
              <a:rPr lang="zh-CN" altLang="en-US" dirty="0">
                <a:solidFill>
                  <a:srgbClr val="C00000"/>
                </a:solidFill>
                <a:latin typeface="黑体" panose="02010609060101010101" pitchFamily="49" charset="-122"/>
                <a:ea typeface="黑体" panose="02010609060101010101" pitchFamily="49" charset="-122"/>
              </a:rPr>
              <a:t>其他权益工具投资</a:t>
            </a:r>
            <a:r>
              <a:rPr lang="en-US" altLang="zh-CN" dirty="0">
                <a:solidFill>
                  <a:srgbClr val="C00000"/>
                </a:solidFill>
                <a:latin typeface="黑体" panose="02010609060101010101" pitchFamily="49" charset="-122"/>
                <a:ea typeface="黑体" panose="02010609060101010101" pitchFamily="49" charset="-122"/>
              </a:rPr>
              <a:t>——</a:t>
            </a:r>
            <a:r>
              <a:rPr lang="zh-CN" altLang="en-US" dirty="0">
                <a:solidFill>
                  <a:srgbClr val="C00000"/>
                </a:solidFill>
                <a:latin typeface="黑体" panose="02010609060101010101" pitchFamily="49" charset="-122"/>
                <a:ea typeface="黑体" panose="02010609060101010101" pitchFamily="49" charset="-122"/>
              </a:rPr>
              <a:t>成本</a:t>
            </a:r>
            <a:r>
              <a:rPr lang="zh-CN" altLang="en-US" dirty="0">
                <a:solidFill>
                  <a:srgbClr val="000000"/>
                </a:solidFill>
                <a:ea typeface="仿宋" pitchFamily="49" charset="-122"/>
              </a:rPr>
              <a:t>	</a:t>
            </a:r>
            <a:r>
              <a:rPr lang="en-US" altLang="zh-CN" dirty="0">
                <a:solidFill>
                  <a:srgbClr val="000000"/>
                </a:solidFill>
                <a:ea typeface="仿宋" pitchFamily="49" charset="-122"/>
              </a:rPr>
              <a:t>10 010 000</a:t>
            </a:r>
            <a:endParaRPr lang="en-US" altLang="zh-CN" dirty="0">
              <a:solidFill>
                <a:srgbClr val="000000"/>
              </a:solidFill>
              <a:ea typeface="仿宋" pitchFamily="49" charset="-122"/>
            </a:endParaRPr>
          </a:p>
          <a:p>
            <a:pPr marL="0" indent="0">
              <a:lnSpc>
                <a:spcPct val="90000"/>
              </a:lnSpc>
              <a:buNone/>
            </a:pPr>
            <a:r>
              <a:rPr lang="zh-CN" altLang="en-US" dirty="0">
                <a:solidFill>
                  <a:srgbClr val="000000"/>
                </a:solidFill>
                <a:ea typeface="仿宋" pitchFamily="49" charset="-122"/>
              </a:rPr>
              <a:t>　　　　</a:t>
            </a:r>
            <a:r>
              <a:rPr lang="zh-CN" altLang="en-US" dirty="0">
                <a:solidFill>
                  <a:srgbClr val="006600"/>
                </a:solidFill>
                <a:latin typeface="黑体" panose="02010609060101010101" pitchFamily="49" charset="-122"/>
                <a:ea typeface="黑体" panose="02010609060101010101" pitchFamily="49" charset="-122"/>
              </a:rPr>
              <a:t>盈余公积</a:t>
            </a:r>
            <a:r>
              <a:rPr lang="en-US" altLang="zh-CN" dirty="0">
                <a:solidFill>
                  <a:srgbClr val="006600"/>
                </a:solidFill>
                <a:latin typeface="黑体" panose="02010609060101010101" pitchFamily="49" charset="-122"/>
                <a:ea typeface="黑体" panose="02010609060101010101" pitchFamily="49" charset="-122"/>
              </a:rPr>
              <a:t>——</a:t>
            </a:r>
            <a:r>
              <a:rPr lang="zh-CN" altLang="en-US" dirty="0">
                <a:solidFill>
                  <a:srgbClr val="006600"/>
                </a:solidFill>
                <a:latin typeface="黑体" panose="02010609060101010101" pitchFamily="49" charset="-122"/>
                <a:ea typeface="黑体" panose="02010609060101010101" pitchFamily="49" charset="-122"/>
              </a:rPr>
              <a:t>法定盈余公积	</a:t>
            </a:r>
            <a:r>
              <a:rPr lang="en-US" altLang="zh-CN" dirty="0">
                <a:solidFill>
                  <a:srgbClr val="006600"/>
                </a:solidFill>
                <a:latin typeface="黑体" panose="02010609060101010101" pitchFamily="49" charset="-122"/>
                <a:ea typeface="黑体" panose="02010609060101010101" pitchFamily="49" charset="-122"/>
              </a:rPr>
              <a:t>180 000</a:t>
            </a:r>
            <a:endParaRPr lang="en-US" altLang="zh-CN" dirty="0">
              <a:solidFill>
                <a:srgbClr val="006600"/>
              </a:solidFill>
              <a:latin typeface="黑体" panose="02010609060101010101" pitchFamily="49" charset="-122"/>
              <a:ea typeface="黑体" panose="02010609060101010101" pitchFamily="49" charset="-122"/>
            </a:endParaRPr>
          </a:p>
          <a:p>
            <a:pPr marL="0" indent="0">
              <a:lnSpc>
                <a:spcPct val="90000"/>
              </a:lnSpc>
              <a:buNone/>
            </a:pPr>
            <a:r>
              <a:rPr lang="zh-CN" altLang="en-US" dirty="0">
                <a:solidFill>
                  <a:srgbClr val="006600"/>
                </a:solidFill>
                <a:latin typeface="黑体" panose="02010609060101010101" pitchFamily="49" charset="-122"/>
                <a:ea typeface="黑体" panose="02010609060101010101" pitchFamily="49" charset="-122"/>
              </a:rPr>
              <a:t>　　　　利润分配</a:t>
            </a:r>
            <a:r>
              <a:rPr lang="en-US" altLang="zh-CN" dirty="0">
                <a:solidFill>
                  <a:srgbClr val="006600"/>
                </a:solidFill>
                <a:latin typeface="黑体" panose="02010609060101010101" pitchFamily="49" charset="-122"/>
                <a:ea typeface="黑体" panose="02010609060101010101" pitchFamily="49" charset="-122"/>
              </a:rPr>
              <a:t>——</a:t>
            </a:r>
            <a:r>
              <a:rPr lang="zh-CN" altLang="en-US" dirty="0">
                <a:solidFill>
                  <a:srgbClr val="006600"/>
                </a:solidFill>
                <a:latin typeface="黑体" panose="02010609060101010101" pitchFamily="49" charset="-122"/>
                <a:ea typeface="黑体" panose="02010609060101010101" pitchFamily="49" charset="-122"/>
              </a:rPr>
              <a:t>未分配利润</a:t>
            </a:r>
            <a:r>
              <a:rPr lang="zh-CN" altLang="en-US" dirty="0">
                <a:solidFill>
                  <a:srgbClr val="000000"/>
                </a:solidFill>
                <a:latin typeface="黑体" panose="02010609060101010101" pitchFamily="49" charset="-122"/>
                <a:ea typeface="黑体" panose="02010609060101010101" pitchFamily="49" charset="-122"/>
              </a:rPr>
              <a:t>	</a:t>
            </a:r>
            <a:r>
              <a:rPr lang="en-US" altLang="zh-CN" dirty="0">
                <a:solidFill>
                  <a:srgbClr val="006600"/>
                </a:solidFill>
                <a:latin typeface="黑体" panose="02010609060101010101" pitchFamily="49" charset="-122"/>
                <a:ea typeface="黑体" panose="02010609060101010101" pitchFamily="49" charset="-122"/>
              </a:rPr>
              <a:t>20 000</a:t>
            </a:r>
            <a:endParaRPr lang="en-US" altLang="zh-CN" dirty="0">
              <a:solidFill>
                <a:srgbClr val="006600"/>
              </a:solidFill>
              <a:latin typeface="黑体" panose="02010609060101010101" pitchFamily="49" charset="-122"/>
              <a:ea typeface="黑体" panose="02010609060101010101" pitchFamily="49" charset="-122"/>
            </a:endParaRPr>
          </a:p>
          <a:p>
            <a:pPr marL="0" indent="0">
              <a:lnSpc>
                <a:spcPct val="90000"/>
              </a:lnSpc>
              <a:buNone/>
            </a:pPr>
            <a:r>
              <a:rPr lang="en-US" altLang="zh-CN" dirty="0">
                <a:solidFill>
                  <a:srgbClr val="000000"/>
                </a:solidFill>
                <a:ea typeface="仿宋" pitchFamily="49" charset="-122"/>
              </a:rPr>
              <a:t>(8)</a:t>
            </a:r>
            <a:r>
              <a:rPr lang="zh-CN" altLang="en-US" dirty="0">
                <a:solidFill>
                  <a:srgbClr val="000000"/>
                </a:solidFill>
                <a:ea typeface="仿宋" pitchFamily="49" charset="-122"/>
              </a:rPr>
              <a:t>假定该公司每年在分配当年税后利润时均提取</a:t>
            </a:r>
            <a:r>
              <a:rPr lang="en-US" altLang="zh-CN" dirty="0">
                <a:solidFill>
                  <a:srgbClr val="000000"/>
                </a:solidFill>
                <a:ea typeface="仿宋" pitchFamily="49" charset="-122"/>
              </a:rPr>
              <a:t>10%</a:t>
            </a:r>
            <a:r>
              <a:rPr lang="zh-CN" altLang="en-US" dirty="0">
                <a:solidFill>
                  <a:srgbClr val="000000"/>
                </a:solidFill>
                <a:ea typeface="仿宋" pitchFamily="49" charset="-122"/>
              </a:rPr>
              <a:t>的法定盈余公积。</a:t>
            </a:r>
            <a:endParaRPr lang="zh-CN" altLang="en-US" dirty="0">
              <a:solidFill>
                <a:srgbClr val="000000"/>
              </a:solidFill>
              <a:ea typeface="仿宋" pitchFamily="49" charset="-122"/>
            </a:endParaRPr>
          </a:p>
          <a:p>
            <a:pPr marL="0" indent="0">
              <a:lnSpc>
                <a:spcPct val="90000"/>
              </a:lnSpc>
              <a:buNone/>
            </a:pPr>
            <a:r>
              <a:rPr lang="zh-CN" altLang="en-US" dirty="0">
                <a:solidFill>
                  <a:srgbClr val="000000"/>
                </a:solidFill>
                <a:ea typeface="仿宋" pitchFamily="49" charset="-122"/>
              </a:rPr>
              <a:t>　借</a:t>
            </a:r>
            <a:r>
              <a:rPr lang="en-US" altLang="zh-CN" dirty="0">
                <a:solidFill>
                  <a:srgbClr val="000000"/>
                </a:solidFill>
                <a:ea typeface="仿宋" pitchFamily="49" charset="-122"/>
              </a:rPr>
              <a:t>:  </a:t>
            </a:r>
            <a:r>
              <a:rPr lang="zh-CN" altLang="en-US" dirty="0">
                <a:solidFill>
                  <a:srgbClr val="006600"/>
                </a:solidFill>
                <a:ea typeface="仿宋" pitchFamily="49" charset="-122"/>
              </a:rPr>
              <a:t>盈余公积</a:t>
            </a:r>
            <a:r>
              <a:rPr lang="en-US" altLang="zh-CN" dirty="0">
                <a:solidFill>
                  <a:srgbClr val="006600"/>
                </a:solidFill>
                <a:ea typeface="仿宋" pitchFamily="49" charset="-122"/>
              </a:rPr>
              <a:t>——</a:t>
            </a:r>
            <a:r>
              <a:rPr lang="zh-CN" altLang="en-US" dirty="0">
                <a:solidFill>
                  <a:srgbClr val="006600"/>
                </a:solidFill>
                <a:ea typeface="仿宋" pitchFamily="49" charset="-122"/>
              </a:rPr>
              <a:t>法定盈余公积	</a:t>
            </a:r>
            <a:r>
              <a:rPr lang="en-US" altLang="zh-CN" dirty="0">
                <a:solidFill>
                  <a:srgbClr val="006600"/>
                </a:solidFill>
                <a:ea typeface="仿宋" pitchFamily="49" charset="-122"/>
              </a:rPr>
              <a:t>41 000</a:t>
            </a:r>
            <a:endParaRPr lang="en-US" altLang="zh-CN" dirty="0">
              <a:solidFill>
                <a:srgbClr val="006600"/>
              </a:solidFill>
              <a:ea typeface="仿宋" pitchFamily="49" charset="-122"/>
            </a:endParaRPr>
          </a:p>
          <a:p>
            <a:pPr marL="0" indent="0">
              <a:lnSpc>
                <a:spcPct val="90000"/>
              </a:lnSpc>
              <a:buNone/>
            </a:pPr>
            <a:r>
              <a:rPr lang="zh-CN" altLang="en-US" dirty="0">
                <a:solidFill>
                  <a:srgbClr val="006600"/>
                </a:solidFill>
                <a:ea typeface="仿宋" pitchFamily="49" charset="-122"/>
              </a:rPr>
              <a:t>　　　利润分配</a:t>
            </a:r>
            <a:r>
              <a:rPr lang="en-US" altLang="zh-CN" dirty="0">
                <a:solidFill>
                  <a:srgbClr val="006600"/>
                </a:solidFill>
                <a:ea typeface="仿宋" pitchFamily="49" charset="-122"/>
              </a:rPr>
              <a:t>——</a:t>
            </a:r>
            <a:r>
              <a:rPr lang="zh-CN" altLang="en-US" dirty="0">
                <a:solidFill>
                  <a:srgbClr val="006600"/>
                </a:solidFill>
                <a:ea typeface="仿宋" pitchFamily="49" charset="-122"/>
              </a:rPr>
              <a:t>未分配利润	</a:t>
            </a:r>
            <a:r>
              <a:rPr lang="en-US" altLang="zh-CN" dirty="0">
                <a:solidFill>
                  <a:srgbClr val="006600"/>
                </a:solidFill>
                <a:ea typeface="仿宋" pitchFamily="49" charset="-122"/>
              </a:rPr>
              <a:t>369 000</a:t>
            </a:r>
            <a:endParaRPr lang="en-US" altLang="zh-CN" dirty="0">
              <a:solidFill>
                <a:srgbClr val="006600"/>
              </a:solidFill>
              <a:ea typeface="仿宋" pitchFamily="49" charset="-122"/>
            </a:endParaRPr>
          </a:p>
          <a:p>
            <a:pPr marL="0" indent="0">
              <a:lnSpc>
                <a:spcPct val="90000"/>
              </a:lnSpc>
              <a:buNone/>
            </a:pPr>
            <a:r>
              <a:rPr lang="zh-CN" altLang="en-US" dirty="0">
                <a:solidFill>
                  <a:srgbClr val="000000"/>
                </a:solidFill>
                <a:ea typeface="仿宋" pitchFamily="49" charset="-122"/>
              </a:rPr>
              <a:t>　　贷</a:t>
            </a:r>
            <a:r>
              <a:rPr lang="en-US" altLang="zh-CN" dirty="0">
                <a:solidFill>
                  <a:srgbClr val="000000"/>
                </a:solidFill>
                <a:ea typeface="仿宋" pitchFamily="49" charset="-122"/>
              </a:rPr>
              <a:t>:</a:t>
            </a:r>
            <a:r>
              <a:rPr lang="zh-CN" altLang="en-US" dirty="0">
                <a:solidFill>
                  <a:srgbClr val="0000CC"/>
                </a:solidFill>
                <a:ea typeface="仿宋" pitchFamily="49" charset="-122"/>
              </a:rPr>
              <a:t>其他综合收益</a:t>
            </a:r>
            <a:r>
              <a:rPr lang="en-US" altLang="zh-CN" dirty="0">
                <a:solidFill>
                  <a:srgbClr val="000000"/>
                </a:solidFill>
                <a:ea typeface="仿宋" pitchFamily="49" charset="-122"/>
              </a:rPr>
              <a:t>——</a:t>
            </a:r>
            <a:r>
              <a:rPr lang="zh-CN" altLang="en-US" dirty="0">
                <a:solidFill>
                  <a:srgbClr val="000000"/>
                </a:solidFill>
                <a:ea typeface="仿宋" pitchFamily="49" charset="-122"/>
              </a:rPr>
              <a:t>其他权益工具投资公允价值变动	</a:t>
            </a:r>
            <a:r>
              <a:rPr lang="en-US" altLang="zh-CN" dirty="0">
                <a:solidFill>
                  <a:srgbClr val="000000"/>
                </a:solidFill>
                <a:ea typeface="仿宋" pitchFamily="49" charset="-122"/>
              </a:rPr>
              <a:t>410 000</a:t>
            </a:r>
            <a:endParaRPr lang="en-US" altLang="zh-CN" dirty="0">
              <a:solidFill>
                <a:srgbClr val="000000"/>
              </a:solidFill>
              <a:ea typeface="仿宋"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605">
                                            <p:txEl>
                                              <p:pRg st="0" end="0"/>
                                            </p:txEl>
                                          </p:spTgt>
                                        </p:tgtEl>
                                        <p:attrNameLst>
                                          <p:attrName>style.visibility</p:attrName>
                                        </p:attrNameLst>
                                      </p:cBhvr>
                                      <p:to>
                                        <p:strVal val="visible"/>
                                      </p:to>
                                    </p:set>
                                    <p:animEffect transition="in" filter="dissolve">
                                      <p:cBhvr>
                                        <p:cTn id="7" dur="500"/>
                                        <p:tgtEl>
                                          <p:spTgt spid="2560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5605">
                                            <p:txEl>
                                              <p:pRg st="1" end="1"/>
                                            </p:txEl>
                                          </p:spTgt>
                                        </p:tgtEl>
                                        <p:attrNameLst>
                                          <p:attrName>style.visibility</p:attrName>
                                        </p:attrNameLst>
                                      </p:cBhvr>
                                      <p:to>
                                        <p:strVal val="visible"/>
                                      </p:to>
                                    </p:set>
                                    <p:animEffect transition="in" filter="dissolve">
                                      <p:cBhvr>
                                        <p:cTn id="12" dur="500"/>
                                        <p:tgtEl>
                                          <p:spTgt spid="2560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5605">
                                            <p:txEl>
                                              <p:pRg st="2" end="2"/>
                                            </p:txEl>
                                          </p:spTgt>
                                        </p:tgtEl>
                                        <p:attrNameLst>
                                          <p:attrName>style.visibility</p:attrName>
                                        </p:attrNameLst>
                                      </p:cBhvr>
                                      <p:to>
                                        <p:strVal val="visible"/>
                                      </p:to>
                                    </p:set>
                                    <p:animEffect transition="in" filter="dissolve">
                                      <p:cBhvr>
                                        <p:cTn id="17" dur="500"/>
                                        <p:tgtEl>
                                          <p:spTgt spid="2560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5605">
                                            <p:txEl>
                                              <p:pRg st="3" end="3"/>
                                            </p:txEl>
                                          </p:spTgt>
                                        </p:tgtEl>
                                        <p:attrNameLst>
                                          <p:attrName>style.visibility</p:attrName>
                                        </p:attrNameLst>
                                      </p:cBhvr>
                                      <p:to>
                                        <p:strVal val="visible"/>
                                      </p:to>
                                    </p:set>
                                    <p:animEffect transition="in" filter="dissolve">
                                      <p:cBhvr>
                                        <p:cTn id="22" dur="500"/>
                                        <p:tgtEl>
                                          <p:spTgt spid="2560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5605">
                                            <p:txEl>
                                              <p:pRg st="4" end="4"/>
                                            </p:txEl>
                                          </p:spTgt>
                                        </p:tgtEl>
                                        <p:attrNameLst>
                                          <p:attrName>style.visibility</p:attrName>
                                        </p:attrNameLst>
                                      </p:cBhvr>
                                      <p:to>
                                        <p:strVal val="visible"/>
                                      </p:to>
                                    </p:set>
                                    <p:animEffect transition="in" filter="dissolve">
                                      <p:cBhvr>
                                        <p:cTn id="27" dur="500"/>
                                        <p:tgtEl>
                                          <p:spTgt spid="2560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5605">
                                            <p:txEl>
                                              <p:pRg st="5" end="5"/>
                                            </p:txEl>
                                          </p:spTgt>
                                        </p:tgtEl>
                                        <p:attrNameLst>
                                          <p:attrName>style.visibility</p:attrName>
                                        </p:attrNameLst>
                                      </p:cBhvr>
                                      <p:to>
                                        <p:strVal val="visible"/>
                                      </p:to>
                                    </p:set>
                                    <p:animEffect transition="in" filter="dissolve">
                                      <p:cBhvr>
                                        <p:cTn id="32" dur="500"/>
                                        <p:tgtEl>
                                          <p:spTgt spid="2560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5605">
                                            <p:txEl>
                                              <p:pRg st="6" end="6"/>
                                            </p:txEl>
                                          </p:spTgt>
                                        </p:tgtEl>
                                        <p:attrNameLst>
                                          <p:attrName>style.visibility</p:attrName>
                                        </p:attrNameLst>
                                      </p:cBhvr>
                                      <p:to>
                                        <p:strVal val="visible"/>
                                      </p:to>
                                    </p:set>
                                    <p:animEffect transition="in" filter="dissolve">
                                      <p:cBhvr>
                                        <p:cTn id="37" dur="500"/>
                                        <p:tgtEl>
                                          <p:spTgt spid="2560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25605">
                                            <p:txEl>
                                              <p:pRg st="7" end="7"/>
                                            </p:txEl>
                                          </p:spTgt>
                                        </p:tgtEl>
                                        <p:attrNameLst>
                                          <p:attrName>style.visibility</p:attrName>
                                        </p:attrNameLst>
                                      </p:cBhvr>
                                      <p:to>
                                        <p:strVal val="visible"/>
                                      </p:to>
                                    </p:set>
                                    <p:animEffect transition="in" filter="dissolve">
                                      <p:cBhvr>
                                        <p:cTn id="42" dur="500"/>
                                        <p:tgtEl>
                                          <p:spTgt spid="2560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25605">
                                            <p:txEl>
                                              <p:pRg st="8" end="8"/>
                                            </p:txEl>
                                          </p:spTgt>
                                        </p:tgtEl>
                                        <p:attrNameLst>
                                          <p:attrName>style.visibility</p:attrName>
                                        </p:attrNameLst>
                                      </p:cBhvr>
                                      <p:to>
                                        <p:strVal val="visible"/>
                                      </p:to>
                                    </p:set>
                                    <p:animEffect transition="in" filter="dissolve">
                                      <p:cBhvr>
                                        <p:cTn id="47" dur="500"/>
                                        <p:tgtEl>
                                          <p:spTgt spid="2560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25605">
                                            <p:txEl>
                                              <p:pRg st="9" end="9"/>
                                            </p:txEl>
                                          </p:spTgt>
                                        </p:tgtEl>
                                        <p:attrNameLst>
                                          <p:attrName>style.visibility</p:attrName>
                                        </p:attrNameLst>
                                      </p:cBhvr>
                                      <p:to>
                                        <p:strVal val="visible"/>
                                      </p:to>
                                    </p:set>
                                    <p:animEffect transition="in" filter="dissolve">
                                      <p:cBhvr>
                                        <p:cTn id="52" dur="500"/>
                                        <p:tgtEl>
                                          <p:spTgt spid="2560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25605">
                                            <p:txEl>
                                              <p:pRg st="10" end="10"/>
                                            </p:txEl>
                                          </p:spTgt>
                                        </p:tgtEl>
                                        <p:attrNameLst>
                                          <p:attrName>style.visibility</p:attrName>
                                        </p:attrNameLst>
                                      </p:cBhvr>
                                      <p:to>
                                        <p:strVal val="visible"/>
                                      </p:to>
                                    </p:set>
                                    <p:animEffect transition="in" filter="dissolve">
                                      <p:cBhvr>
                                        <p:cTn id="57" dur="500"/>
                                        <p:tgtEl>
                                          <p:spTgt spid="25605">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25605">
                                            <p:txEl>
                                              <p:pRg st="11" end="11"/>
                                            </p:txEl>
                                          </p:spTgt>
                                        </p:tgtEl>
                                        <p:attrNameLst>
                                          <p:attrName>style.visibility</p:attrName>
                                        </p:attrNameLst>
                                      </p:cBhvr>
                                      <p:to>
                                        <p:strVal val="visible"/>
                                      </p:to>
                                    </p:set>
                                    <p:animEffect transition="in" filter="dissolve">
                                      <p:cBhvr>
                                        <p:cTn id="62" dur="500"/>
                                        <p:tgtEl>
                                          <p:spTgt spid="25605">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25605">
                                            <p:txEl>
                                              <p:pRg st="12" end="12"/>
                                            </p:txEl>
                                          </p:spTgt>
                                        </p:tgtEl>
                                        <p:attrNameLst>
                                          <p:attrName>style.visibility</p:attrName>
                                        </p:attrNameLst>
                                      </p:cBhvr>
                                      <p:to>
                                        <p:strVal val="visible"/>
                                      </p:to>
                                    </p:set>
                                    <p:animEffect transition="in" filter="dissolve">
                                      <p:cBhvr>
                                        <p:cTn id="67" dur="500"/>
                                        <p:tgtEl>
                                          <p:spTgt spid="25605">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25605">
                                            <p:txEl>
                                              <p:pRg st="13" end="13"/>
                                            </p:txEl>
                                          </p:spTgt>
                                        </p:tgtEl>
                                        <p:attrNameLst>
                                          <p:attrName>style.visibility</p:attrName>
                                        </p:attrNameLst>
                                      </p:cBhvr>
                                      <p:to>
                                        <p:strVal val="visible"/>
                                      </p:to>
                                    </p:set>
                                    <p:animEffect transition="in" filter="dissolve">
                                      <p:cBhvr>
                                        <p:cTn id="72" dur="500"/>
                                        <p:tgtEl>
                                          <p:spTgt spid="25605">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nodeType="clickEffect">
                                  <p:stCondLst>
                                    <p:cond delay="0"/>
                                  </p:stCondLst>
                                  <p:childTnLst>
                                    <p:set>
                                      <p:cBhvr>
                                        <p:cTn id="76" dur="1" fill="hold">
                                          <p:stCondLst>
                                            <p:cond delay="0"/>
                                          </p:stCondLst>
                                        </p:cTn>
                                        <p:tgtEl>
                                          <p:spTgt spid="25605">
                                            <p:txEl>
                                              <p:pRg st="14" end="14"/>
                                            </p:txEl>
                                          </p:spTgt>
                                        </p:tgtEl>
                                        <p:attrNameLst>
                                          <p:attrName>style.visibility</p:attrName>
                                        </p:attrNameLst>
                                      </p:cBhvr>
                                      <p:to>
                                        <p:strVal val="visible"/>
                                      </p:to>
                                    </p:set>
                                    <p:animEffect transition="in" filter="dissolve">
                                      <p:cBhvr>
                                        <p:cTn id="77" dur="500"/>
                                        <p:tgtEl>
                                          <p:spTgt spid="25605">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nodeType="clickEffect">
                                  <p:stCondLst>
                                    <p:cond delay="0"/>
                                  </p:stCondLst>
                                  <p:childTnLst>
                                    <p:set>
                                      <p:cBhvr>
                                        <p:cTn id="81" dur="1" fill="hold">
                                          <p:stCondLst>
                                            <p:cond delay="0"/>
                                          </p:stCondLst>
                                        </p:cTn>
                                        <p:tgtEl>
                                          <p:spTgt spid="25605">
                                            <p:txEl>
                                              <p:pRg st="15" end="15"/>
                                            </p:txEl>
                                          </p:spTgt>
                                        </p:tgtEl>
                                        <p:attrNameLst>
                                          <p:attrName>style.visibility</p:attrName>
                                        </p:attrNameLst>
                                      </p:cBhvr>
                                      <p:to>
                                        <p:strVal val="visible"/>
                                      </p:to>
                                    </p:set>
                                    <p:animEffect transition="in" filter="dissolve">
                                      <p:cBhvr>
                                        <p:cTn id="82" dur="500"/>
                                        <p:tgtEl>
                                          <p:spTgt spid="25605">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showMasterSp="0">
  <p:cSld>
    <p:spTree>
      <p:nvGrpSpPr>
        <p:cNvPr id="1" name=""/>
        <p:cNvGrpSpPr/>
        <p:nvPr/>
      </p:nvGrpSpPr>
      <p:grpSpPr>
        <a:xfrm>
          <a:off x="0" y="0"/>
          <a:ext cx="0" cy="0"/>
          <a:chOff x="0" y="0"/>
          <a:chExt cx="0" cy="0"/>
        </a:xfrm>
      </p:grpSpPr>
      <p:sp>
        <p:nvSpPr>
          <p:cNvPr id="84994" name="文本框 14"/>
          <p:cNvSpPr txBox="1">
            <a:spLocks noChangeArrowheads="1"/>
          </p:cNvSpPr>
          <p:nvPr/>
        </p:nvSpPr>
        <p:spPr bwMode="auto">
          <a:xfrm>
            <a:off x="3144838" y="28575"/>
            <a:ext cx="5037137" cy="522288"/>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金融资产对报表的影响：总结</a:t>
            </a:r>
            <a:endPar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84995" name="文本框 15"/>
          <p:cNvSpPr txBox="1">
            <a:spLocks noChangeArrowheads="1"/>
          </p:cNvSpPr>
          <p:nvPr/>
        </p:nvSpPr>
        <p:spPr bwMode="auto">
          <a:xfrm>
            <a:off x="192088" y="1470025"/>
            <a:ext cx="16557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债权投资</a:t>
            </a:r>
            <a:endPar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84996" name="文本框 16"/>
          <p:cNvSpPr txBox="1">
            <a:spLocks noChangeArrowheads="1"/>
          </p:cNvSpPr>
          <p:nvPr/>
        </p:nvSpPr>
        <p:spPr bwMode="auto">
          <a:xfrm>
            <a:off x="3071813" y="620713"/>
            <a:ext cx="1439862"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资产</a:t>
            </a: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84997" name="文本框 18"/>
          <p:cNvSpPr txBox="1">
            <a:spLocks noChangeArrowheads="1"/>
          </p:cNvSpPr>
          <p:nvPr/>
        </p:nvSpPr>
        <p:spPr bwMode="auto">
          <a:xfrm>
            <a:off x="9336088" y="620713"/>
            <a:ext cx="2519362"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所有者权益</a:t>
            </a: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84998" name="文本框 19"/>
          <p:cNvSpPr txBox="1">
            <a:spLocks noChangeArrowheads="1"/>
          </p:cNvSpPr>
          <p:nvPr/>
        </p:nvSpPr>
        <p:spPr bwMode="auto">
          <a:xfrm>
            <a:off x="5954713" y="620713"/>
            <a:ext cx="100488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利润</a:t>
            </a:r>
            <a:endParaRPr kumimoji="1" lang="zh-CN" altLang="en-US" sz="32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21" name="文本框 20"/>
          <p:cNvSpPr txBox="1">
            <a:spLocks noChangeArrowheads="1"/>
          </p:cNvSpPr>
          <p:nvPr/>
        </p:nvSpPr>
        <p:spPr bwMode="auto">
          <a:xfrm>
            <a:off x="2135188" y="1470025"/>
            <a:ext cx="3097212" cy="4619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摊余成本</a:t>
            </a:r>
            <a:r>
              <a:rPr kumimoji="1" lang="en-US" altLang="zh-CN" sz="2000" b="0" i="0" u="none" strike="noStrike" kern="1200" cap="none" spc="0" normalizeH="0" baseline="0" noProof="0">
                <a:ln>
                  <a:noFill/>
                </a:ln>
                <a:solidFill>
                  <a:srgbClr val="0000FF"/>
                </a:solidFill>
                <a:effectLst/>
                <a:uLnTx/>
                <a:uFillTx/>
                <a:latin typeface="仿宋" pitchFamily="49" charset="-122"/>
                <a:ea typeface="黑体" panose="02010609060101010101" pitchFamily="49" charset="-122"/>
                <a:cs typeface="+mn-cs"/>
              </a:rPr>
              <a:t>(</a:t>
            </a:r>
            <a:r>
              <a:rPr kumimoji="1" lang="zh-CN" altLang="en-US" sz="2000" b="0" i="0" u="none" strike="noStrike" kern="1200" cap="none" spc="0" normalizeH="0" baseline="0" noProof="0">
                <a:ln>
                  <a:noFill/>
                </a:ln>
                <a:solidFill>
                  <a:srgbClr val="0000FF"/>
                </a:solidFill>
                <a:effectLst/>
                <a:uLnTx/>
                <a:uFillTx/>
                <a:latin typeface="仿宋" pitchFamily="49" charset="-122"/>
                <a:ea typeface="黑体" panose="02010609060101010101" pitchFamily="49" charset="-122"/>
                <a:cs typeface="+mn-cs"/>
              </a:rPr>
              <a:t>面值</a:t>
            </a:r>
            <a:r>
              <a:rPr kumimoji="1" lang="en-US" altLang="zh-CN" sz="2000" b="0" i="0" u="none" strike="noStrike" kern="1200" cap="none" spc="0" normalizeH="0" baseline="0" noProof="0">
                <a:ln>
                  <a:noFill/>
                </a:ln>
                <a:solidFill>
                  <a:srgbClr val="0000FF"/>
                </a:solidFill>
                <a:effectLst/>
                <a:uLnTx/>
                <a:uFillTx/>
                <a:latin typeface="仿宋" pitchFamily="49" charset="-122"/>
                <a:ea typeface="黑体" panose="02010609060101010101" pitchFamily="49" charset="-122"/>
                <a:cs typeface="+mn-cs"/>
              </a:rPr>
              <a:t>,</a:t>
            </a:r>
            <a:r>
              <a:rPr kumimoji="1" lang="zh-CN" altLang="en-US" sz="2000" b="0" i="0" u="none" strike="noStrike" kern="1200" cap="none" spc="0" normalizeH="0" baseline="0" noProof="0">
                <a:ln>
                  <a:noFill/>
                </a:ln>
                <a:solidFill>
                  <a:srgbClr val="0000FF"/>
                </a:solidFill>
                <a:effectLst/>
                <a:uLnTx/>
                <a:uFillTx/>
                <a:latin typeface="仿宋" pitchFamily="49" charset="-122"/>
                <a:ea typeface="黑体" panose="02010609060101010101" pitchFamily="49" charset="-122"/>
                <a:cs typeface="+mn-cs"/>
              </a:rPr>
              <a:t>溢折价</a:t>
            </a:r>
            <a:r>
              <a:rPr kumimoji="1" lang="en-US" altLang="zh-CN" sz="2000" b="0" i="0" u="none" strike="noStrike" kern="1200" cap="none" spc="0" normalizeH="0" baseline="0" noProof="0">
                <a:ln>
                  <a:noFill/>
                </a:ln>
                <a:solidFill>
                  <a:srgbClr val="0000FF"/>
                </a:solidFill>
                <a:effectLst/>
                <a:uLnTx/>
                <a:uFillTx/>
                <a:latin typeface="仿宋" pitchFamily="49" charset="-122"/>
                <a:ea typeface="黑体" panose="02010609060101010101" pitchFamily="49" charset="-122"/>
                <a:cs typeface="+mn-cs"/>
              </a:rPr>
              <a:t>)</a:t>
            </a:r>
            <a:endParaRPr kumimoji="1" lang="zh-CN" altLang="en-US" sz="2000" b="0" i="0" u="none" strike="noStrike" kern="1200" cap="none" spc="0" normalizeH="0" baseline="0" noProof="0">
              <a:ln>
                <a:noFill/>
              </a:ln>
              <a:solidFill>
                <a:srgbClr val="0000FF"/>
              </a:solidFill>
              <a:effectLst/>
              <a:uLnTx/>
              <a:uFillTx/>
              <a:latin typeface="仿宋" pitchFamily="49" charset="-122"/>
              <a:ea typeface="黑体" panose="02010609060101010101" pitchFamily="49" charset="-122"/>
              <a:cs typeface="+mn-cs"/>
            </a:endParaRPr>
          </a:p>
        </p:txBody>
      </p:sp>
      <p:sp>
        <p:nvSpPr>
          <p:cNvPr id="22" name="文本框 21"/>
          <p:cNvSpPr txBox="1">
            <a:spLocks noChangeArrowheads="1"/>
          </p:cNvSpPr>
          <p:nvPr/>
        </p:nvSpPr>
        <p:spPr bwMode="auto">
          <a:xfrm>
            <a:off x="5883275" y="1196975"/>
            <a:ext cx="1149350" cy="86201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16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按实际利率计算的</a:t>
            </a:r>
            <a:r>
              <a:rPr kumimoji="1" lang="zh-CN" altLang="en-US"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投资收益</a:t>
            </a:r>
            <a:endParaRPr kumimoji="1" lang="zh-CN" altLang="en-US"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85001" name="文本框 22"/>
          <p:cNvSpPr txBox="1">
            <a:spLocks noChangeArrowheads="1"/>
          </p:cNvSpPr>
          <p:nvPr/>
        </p:nvSpPr>
        <p:spPr bwMode="auto">
          <a:xfrm>
            <a:off x="150813" y="2954338"/>
            <a:ext cx="21082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其他债权投资</a:t>
            </a: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24" name="文本框 23"/>
          <p:cNvSpPr txBox="1">
            <a:spLocks noChangeArrowheads="1"/>
          </p:cNvSpPr>
          <p:nvPr/>
        </p:nvSpPr>
        <p:spPr bwMode="auto">
          <a:xfrm>
            <a:off x="2135188" y="2714625"/>
            <a:ext cx="3097212" cy="4619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摊余成本</a:t>
            </a:r>
            <a:r>
              <a:rPr kumimoji="1" lang="en-US" altLang="zh-CN" sz="2000" b="0" i="0" u="none" strike="noStrike" kern="1200" cap="none" spc="0" normalizeH="0" baseline="0" noProof="0">
                <a:ln>
                  <a:noFill/>
                </a:ln>
                <a:solidFill>
                  <a:srgbClr val="0000FF"/>
                </a:solidFill>
                <a:effectLst/>
                <a:uLnTx/>
                <a:uFillTx/>
                <a:latin typeface="仿宋" pitchFamily="49" charset="-122"/>
                <a:ea typeface="黑体" panose="02010609060101010101" pitchFamily="49" charset="-122"/>
                <a:cs typeface="+mn-cs"/>
              </a:rPr>
              <a:t>(</a:t>
            </a:r>
            <a:r>
              <a:rPr kumimoji="1" lang="zh-CN" altLang="en-US" sz="2000" b="0" i="0" u="none" strike="noStrike" kern="1200" cap="none" spc="0" normalizeH="0" baseline="0" noProof="0">
                <a:ln>
                  <a:noFill/>
                </a:ln>
                <a:solidFill>
                  <a:srgbClr val="0000FF"/>
                </a:solidFill>
                <a:effectLst/>
                <a:uLnTx/>
                <a:uFillTx/>
                <a:latin typeface="仿宋" pitchFamily="49" charset="-122"/>
                <a:ea typeface="黑体" panose="02010609060101010101" pitchFamily="49" charset="-122"/>
                <a:cs typeface="+mn-cs"/>
              </a:rPr>
              <a:t>面值</a:t>
            </a:r>
            <a:r>
              <a:rPr kumimoji="1" lang="en-US" altLang="zh-CN" sz="2000" b="0" i="0" u="none" strike="noStrike" kern="1200" cap="none" spc="0" normalizeH="0" baseline="0" noProof="0">
                <a:ln>
                  <a:noFill/>
                </a:ln>
                <a:solidFill>
                  <a:srgbClr val="0000FF"/>
                </a:solidFill>
                <a:effectLst/>
                <a:uLnTx/>
                <a:uFillTx/>
                <a:latin typeface="仿宋" pitchFamily="49" charset="-122"/>
                <a:ea typeface="黑体" panose="02010609060101010101" pitchFamily="49" charset="-122"/>
                <a:cs typeface="+mn-cs"/>
              </a:rPr>
              <a:t>,</a:t>
            </a:r>
            <a:r>
              <a:rPr kumimoji="1" lang="zh-CN" altLang="en-US" sz="2000" b="0" i="0" u="none" strike="noStrike" kern="1200" cap="none" spc="0" normalizeH="0" baseline="0" noProof="0">
                <a:ln>
                  <a:noFill/>
                </a:ln>
                <a:solidFill>
                  <a:srgbClr val="0000FF"/>
                </a:solidFill>
                <a:effectLst/>
                <a:uLnTx/>
                <a:uFillTx/>
                <a:latin typeface="仿宋" pitchFamily="49" charset="-122"/>
                <a:ea typeface="黑体" panose="02010609060101010101" pitchFamily="49" charset="-122"/>
                <a:cs typeface="+mn-cs"/>
              </a:rPr>
              <a:t>溢折价</a:t>
            </a:r>
            <a:r>
              <a:rPr kumimoji="1" lang="en-US" altLang="zh-CN" sz="2000" b="0" i="0" u="none" strike="noStrike" kern="1200" cap="none" spc="0" normalizeH="0" baseline="0" noProof="0">
                <a:ln>
                  <a:noFill/>
                </a:ln>
                <a:solidFill>
                  <a:srgbClr val="0000FF"/>
                </a:solidFill>
                <a:effectLst/>
                <a:uLnTx/>
                <a:uFillTx/>
                <a:latin typeface="仿宋" pitchFamily="49" charset="-122"/>
                <a:ea typeface="黑体" panose="02010609060101010101" pitchFamily="49" charset="-122"/>
                <a:cs typeface="+mn-cs"/>
              </a:rPr>
              <a:t>)</a:t>
            </a:r>
            <a:endParaRPr kumimoji="1" lang="zh-CN" altLang="en-US" sz="2000" b="0" i="0" u="none" strike="noStrike" kern="1200" cap="none" spc="0" normalizeH="0" baseline="0" noProof="0">
              <a:ln>
                <a:noFill/>
              </a:ln>
              <a:solidFill>
                <a:srgbClr val="0000FF"/>
              </a:solidFill>
              <a:effectLst/>
              <a:uLnTx/>
              <a:uFillTx/>
              <a:latin typeface="仿宋" pitchFamily="49" charset="-122"/>
              <a:ea typeface="黑体" panose="02010609060101010101" pitchFamily="49" charset="-122"/>
              <a:cs typeface="+mn-cs"/>
            </a:endParaRPr>
          </a:p>
        </p:txBody>
      </p:sp>
      <p:sp>
        <p:nvSpPr>
          <p:cNvPr id="25" name="文本框 24"/>
          <p:cNvSpPr txBox="1">
            <a:spLocks noChangeArrowheads="1"/>
          </p:cNvSpPr>
          <p:nvPr/>
        </p:nvSpPr>
        <p:spPr bwMode="auto">
          <a:xfrm>
            <a:off x="2135188" y="3444875"/>
            <a:ext cx="2176462" cy="4619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公允价值变动</a:t>
            </a:r>
            <a:endParaRPr kumimoji="1" lang="zh-CN" altLang="en-US" sz="2000" b="0" i="0" u="none" strike="noStrike" kern="1200" cap="none" spc="0" normalizeH="0" baseline="0" noProof="0">
              <a:ln>
                <a:noFill/>
              </a:ln>
              <a:solidFill>
                <a:srgbClr val="0000FF"/>
              </a:solidFill>
              <a:effectLst/>
              <a:uLnTx/>
              <a:uFillTx/>
              <a:latin typeface="仿宋" pitchFamily="49" charset="-122"/>
              <a:ea typeface="黑体" panose="02010609060101010101" pitchFamily="49" charset="-122"/>
              <a:cs typeface="+mn-cs"/>
            </a:endParaRPr>
          </a:p>
        </p:txBody>
      </p:sp>
      <p:sp>
        <p:nvSpPr>
          <p:cNvPr id="26" name="文本框 25"/>
          <p:cNvSpPr txBox="1"/>
          <p:nvPr/>
        </p:nvSpPr>
        <p:spPr>
          <a:xfrm>
            <a:off x="9499600" y="3402013"/>
            <a:ext cx="1744663" cy="400050"/>
          </a:xfrm>
          <a:prstGeom prst="rect">
            <a:avLst/>
          </a:prstGeom>
          <a:solidFill>
            <a:schemeClr val="tx1">
              <a:lumMod val="50000"/>
              <a:lumOff val="50000"/>
            </a:schemeClr>
          </a:solidFill>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20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其他综合收益</a:t>
            </a:r>
            <a:endParaRPr kumimoji="1" lang="zh-CN" altLang="en-US" sz="20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27" name="文本框 26"/>
          <p:cNvSpPr txBox="1">
            <a:spLocks noChangeArrowheads="1"/>
          </p:cNvSpPr>
          <p:nvPr/>
        </p:nvSpPr>
        <p:spPr bwMode="auto">
          <a:xfrm>
            <a:off x="5867400" y="2492375"/>
            <a:ext cx="1147763" cy="86201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16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按实际利率计算的</a:t>
            </a:r>
            <a:r>
              <a:rPr kumimoji="1" lang="zh-CN" altLang="en-US"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投资收益</a:t>
            </a:r>
            <a:endParaRPr kumimoji="1" lang="zh-CN" altLang="en-US"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cxnSp>
        <p:nvCxnSpPr>
          <p:cNvPr id="29" name="直接连接符 28"/>
          <p:cNvCxnSpPr/>
          <p:nvPr/>
        </p:nvCxnSpPr>
        <p:spPr>
          <a:xfrm>
            <a:off x="0" y="2219325"/>
            <a:ext cx="12192000" cy="0"/>
          </a:xfrm>
          <a:prstGeom prst="line">
            <a:avLst/>
          </a:prstGeom>
          <a:ln w="38100" cmpd="dbl">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25400" y="4092575"/>
            <a:ext cx="12192000" cy="0"/>
          </a:xfrm>
          <a:prstGeom prst="line">
            <a:avLst/>
          </a:prstGeom>
          <a:ln w="38100" cmpd="dbl">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1" idx="3"/>
          </p:cNvCxnSpPr>
          <p:nvPr/>
        </p:nvCxnSpPr>
        <p:spPr>
          <a:xfrm>
            <a:off x="5232400" y="1700213"/>
            <a:ext cx="635000" cy="158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5216525" y="2952750"/>
            <a:ext cx="636588" cy="142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V="1">
            <a:off x="4392613" y="3568700"/>
            <a:ext cx="5026025" cy="61913"/>
          </a:xfrm>
          <a:prstGeom prst="straightConnector1">
            <a:avLst/>
          </a:prstGeom>
          <a:ln w="38100">
            <a:solidFill>
              <a:srgbClr val="0000FF"/>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9517063" y="1447800"/>
            <a:ext cx="1727200" cy="461963"/>
          </a:xfrm>
          <a:prstGeom prst="rect">
            <a:avLst/>
          </a:prstGeom>
          <a:solidFill>
            <a:schemeClr val="tx1">
              <a:lumMod val="50000"/>
              <a:lumOff val="50000"/>
            </a:schemeClr>
          </a:solidFill>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未分配利润</a:t>
            </a: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40" name="文本框 39"/>
          <p:cNvSpPr txBox="1"/>
          <p:nvPr/>
        </p:nvSpPr>
        <p:spPr>
          <a:xfrm>
            <a:off x="9517063" y="2732088"/>
            <a:ext cx="1727200" cy="460375"/>
          </a:xfrm>
          <a:prstGeom prst="rect">
            <a:avLst/>
          </a:prstGeom>
          <a:solidFill>
            <a:schemeClr val="tx1">
              <a:lumMod val="50000"/>
              <a:lumOff val="50000"/>
            </a:schemeClr>
          </a:solidFill>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未分配利润</a:t>
            </a: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cxnSp>
        <p:nvCxnSpPr>
          <p:cNvPr id="42" name="直接箭头连接符 41"/>
          <p:cNvCxnSpPr>
            <a:stCxn id="22" idx="3"/>
            <a:endCxn id="39" idx="1"/>
          </p:cNvCxnSpPr>
          <p:nvPr/>
        </p:nvCxnSpPr>
        <p:spPr>
          <a:xfrm>
            <a:off x="7032625" y="1627188"/>
            <a:ext cx="2484438" cy="508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27" idx="3"/>
            <a:endCxn id="40" idx="1"/>
          </p:cNvCxnSpPr>
          <p:nvPr/>
        </p:nvCxnSpPr>
        <p:spPr>
          <a:xfrm>
            <a:off x="7015163" y="2924175"/>
            <a:ext cx="2501900" cy="381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6" name="文本框 55"/>
          <p:cNvSpPr txBox="1">
            <a:spLocks noChangeArrowheads="1"/>
          </p:cNvSpPr>
          <p:nvPr/>
        </p:nvSpPr>
        <p:spPr bwMode="auto">
          <a:xfrm>
            <a:off x="5903913" y="3665538"/>
            <a:ext cx="998537" cy="369887"/>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投资收益</a:t>
            </a:r>
            <a:endParaRPr kumimoji="1" lang="zh-CN" altLang="en-US" sz="1600" b="0" i="0" u="none" strike="noStrike" kern="1200" cap="none" spc="0" normalizeH="0" baseline="0" noProof="0">
              <a:ln>
                <a:noFill/>
              </a:ln>
              <a:solidFill>
                <a:srgbClr val="0000FF"/>
              </a:solidFill>
              <a:effectLst/>
              <a:uLnTx/>
              <a:uFillTx/>
              <a:latin typeface="仿宋" pitchFamily="49" charset="-122"/>
              <a:ea typeface="黑体" panose="02010609060101010101" pitchFamily="49" charset="-122"/>
              <a:cs typeface="+mn-cs"/>
            </a:endParaRPr>
          </a:p>
        </p:txBody>
      </p:sp>
      <p:sp>
        <p:nvSpPr>
          <p:cNvPr id="85016" name="文本框 60"/>
          <p:cNvSpPr txBox="1">
            <a:spLocks noChangeArrowheads="1"/>
          </p:cNvSpPr>
          <p:nvPr/>
        </p:nvSpPr>
        <p:spPr bwMode="auto">
          <a:xfrm>
            <a:off x="150813" y="4446588"/>
            <a:ext cx="148113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其他权益</a:t>
            </a:r>
            <a:endPar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工具投资</a:t>
            </a: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cxnSp>
        <p:nvCxnSpPr>
          <p:cNvPr id="62" name="直接连接符 61"/>
          <p:cNvCxnSpPr/>
          <p:nvPr/>
        </p:nvCxnSpPr>
        <p:spPr>
          <a:xfrm>
            <a:off x="0" y="5454650"/>
            <a:ext cx="12192000" cy="0"/>
          </a:xfrm>
          <a:prstGeom prst="line">
            <a:avLst/>
          </a:prstGeom>
          <a:ln w="38100" cmpd="dbl">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a:off x="2855913" y="3176588"/>
            <a:ext cx="0" cy="2889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文本框 64"/>
          <p:cNvSpPr txBox="1">
            <a:spLocks noChangeArrowheads="1"/>
          </p:cNvSpPr>
          <p:nvPr/>
        </p:nvSpPr>
        <p:spPr bwMode="auto">
          <a:xfrm>
            <a:off x="2135188" y="4365625"/>
            <a:ext cx="2176462" cy="4619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公允价值变动</a:t>
            </a:r>
            <a:endParaRPr kumimoji="1" lang="zh-CN" altLang="en-US" sz="2000" b="0" i="0" u="none" strike="noStrike" kern="1200" cap="none" spc="0" normalizeH="0" baseline="0" noProof="0">
              <a:ln>
                <a:noFill/>
              </a:ln>
              <a:solidFill>
                <a:srgbClr val="0000FF"/>
              </a:solidFill>
              <a:effectLst/>
              <a:uLnTx/>
              <a:uFillTx/>
              <a:latin typeface="仿宋" pitchFamily="49" charset="-122"/>
              <a:ea typeface="黑体" panose="02010609060101010101" pitchFamily="49" charset="-122"/>
              <a:cs typeface="+mn-cs"/>
            </a:endParaRPr>
          </a:p>
        </p:txBody>
      </p:sp>
      <p:sp>
        <p:nvSpPr>
          <p:cNvPr id="66" name="文本框 65"/>
          <p:cNvSpPr txBox="1"/>
          <p:nvPr/>
        </p:nvSpPr>
        <p:spPr>
          <a:xfrm>
            <a:off x="9499600" y="4370388"/>
            <a:ext cx="2124075" cy="461962"/>
          </a:xfrm>
          <a:prstGeom prst="rect">
            <a:avLst/>
          </a:prstGeom>
          <a:solidFill>
            <a:schemeClr val="tx1">
              <a:lumMod val="50000"/>
              <a:lumOff val="50000"/>
            </a:schemeClr>
          </a:solidFill>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其他综合收益</a:t>
            </a: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cxnSp>
        <p:nvCxnSpPr>
          <p:cNvPr id="68" name="直接箭头连接符 67"/>
          <p:cNvCxnSpPr/>
          <p:nvPr/>
        </p:nvCxnSpPr>
        <p:spPr>
          <a:xfrm flipV="1">
            <a:off x="4419600" y="4643438"/>
            <a:ext cx="5024438" cy="1587"/>
          </a:xfrm>
          <a:prstGeom prst="straightConnector1">
            <a:avLst/>
          </a:prstGeom>
          <a:ln w="38100">
            <a:solidFill>
              <a:srgbClr val="0000FF"/>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文本框 70"/>
          <p:cNvSpPr txBox="1"/>
          <p:nvPr/>
        </p:nvSpPr>
        <p:spPr>
          <a:xfrm>
            <a:off x="9505950" y="4953000"/>
            <a:ext cx="1727200" cy="461963"/>
          </a:xfrm>
          <a:prstGeom prst="rect">
            <a:avLst/>
          </a:prstGeom>
          <a:solidFill>
            <a:schemeClr val="tx1">
              <a:lumMod val="50000"/>
              <a:lumOff val="50000"/>
            </a:schemeClr>
          </a:solidFill>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未分配利润</a:t>
            </a: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72" name="文本框 71"/>
          <p:cNvSpPr txBox="1">
            <a:spLocks noChangeArrowheads="1"/>
          </p:cNvSpPr>
          <p:nvPr/>
        </p:nvSpPr>
        <p:spPr bwMode="auto">
          <a:xfrm>
            <a:off x="5664200" y="4938713"/>
            <a:ext cx="1530350" cy="338137"/>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16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投资收益</a:t>
            </a:r>
            <a:r>
              <a:rPr kumimoji="1" lang="zh-CN" altLang="en-US" sz="1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（分红）</a:t>
            </a:r>
            <a:endParaRPr kumimoji="1" lang="zh-CN" altLang="en-US" sz="1200" b="0" i="0" u="none" strike="noStrike" kern="1200" cap="none" spc="0" normalizeH="0" baseline="0" noProof="0">
              <a:ln>
                <a:noFill/>
              </a:ln>
              <a:solidFill>
                <a:srgbClr val="000000"/>
              </a:solidFill>
              <a:effectLst/>
              <a:uLnTx/>
              <a:uFillTx/>
              <a:latin typeface="仿宋" pitchFamily="49" charset="-122"/>
              <a:ea typeface="黑体" panose="02010609060101010101" pitchFamily="49" charset="-122"/>
              <a:cs typeface="+mn-cs"/>
            </a:endParaRPr>
          </a:p>
        </p:txBody>
      </p:sp>
      <p:cxnSp>
        <p:nvCxnSpPr>
          <p:cNvPr id="73" name="直接箭头连接符 72"/>
          <p:cNvCxnSpPr/>
          <p:nvPr/>
        </p:nvCxnSpPr>
        <p:spPr>
          <a:xfrm>
            <a:off x="7272338" y="5167313"/>
            <a:ext cx="2143125" cy="952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5025" name="文本框 75"/>
          <p:cNvSpPr txBox="1">
            <a:spLocks noChangeArrowheads="1"/>
          </p:cNvSpPr>
          <p:nvPr/>
        </p:nvSpPr>
        <p:spPr bwMode="auto">
          <a:xfrm>
            <a:off x="192088" y="5805488"/>
            <a:ext cx="14795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交易性金融资产</a:t>
            </a:r>
            <a:endPar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77" name="文本框 76"/>
          <p:cNvSpPr txBox="1">
            <a:spLocks noChangeArrowheads="1"/>
          </p:cNvSpPr>
          <p:nvPr/>
        </p:nvSpPr>
        <p:spPr bwMode="auto">
          <a:xfrm>
            <a:off x="2055813" y="5697538"/>
            <a:ext cx="2176462" cy="46196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公允价值变动</a:t>
            </a:r>
            <a:endParaRPr kumimoji="1" lang="zh-CN" altLang="en-US" sz="2000" b="0" i="0" u="none" strike="noStrike" kern="1200" cap="none" spc="0" normalizeH="0" baseline="0" noProof="0">
              <a:ln>
                <a:noFill/>
              </a:ln>
              <a:solidFill>
                <a:srgbClr val="0000FF"/>
              </a:solidFill>
              <a:effectLst/>
              <a:uLnTx/>
              <a:uFillTx/>
              <a:latin typeface="仿宋" pitchFamily="49" charset="-122"/>
              <a:ea typeface="黑体" panose="02010609060101010101" pitchFamily="49" charset="-122"/>
              <a:cs typeface="+mn-cs"/>
            </a:endParaRPr>
          </a:p>
        </p:txBody>
      </p:sp>
      <p:cxnSp>
        <p:nvCxnSpPr>
          <p:cNvPr id="78" name="直接箭头连接符 77"/>
          <p:cNvCxnSpPr/>
          <p:nvPr/>
        </p:nvCxnSpPr>
        <p:spPr>
          <a:xfrm flipV="1">
            <a:off x="4303713" y="5983288"/>
            <a:ext cx="71913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9" name="文本框 78"/>
          <p:cNvSpPr txBox="1">
            <a:spLocks noChangeArrowheads="1"/>
          </p:cNvSpPr>
          <p:nvPr/>
        </p:nvSpPr>
        <p:spPr bwMode="auto">
          <a:xfrm>
            <a:off x="5141913" y="5700713"/>
            <a:ext cx="1217612" cy="646112"/>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18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公允价值变动损益</a:t>
            </a:r>
            <a:endParaRPr kumimoji="1" lang="zh-CN" altLang="en-US" sz="18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cxnSp>
        <p:nvCxnSpPr>
          <p:cNvPr id="81" name="直接箭头连接符 80"/>
          <p:cNvCxnSpPr/>
          <p:nvPr/>
        </p:nvCxnSpPr>
        <p:spPr>
          <a:xfrm flipV="1">
            <a:off x="6370638" y="6110288"/>
            <a:ext cx="360362" cy="0"/>
          </a:xfrm>
          <a:prstGeom prst="straightConnector1">
            <a:avLst/>
          </a:prstGeom>
          <a:ln w="38100">
            <a:solidFill>
              <a:srgbClr val="0000FF"/>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2" name="文本框 81"/>
          <p:cNvSpPr txBox="1">
            <a:spLocks noChangeArrowheads="1"/>
          </p:cNvSpPr>
          <p:nvPr/>
        </p:nvSpPr>
        <p:spPr bwMode="auto">
          <a:xfrm>
            <a:off x="6756400" y="5873750"/>
            <a:ext cx="996950" cy="368300"/>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18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投资收益</a:t>
            </a:r>
            <a:endParaRPr kumimoji="1" lang="zh-CN" altLang="en-US" sz="1600" b="0" i="0" u="none" strike="noStrike" kern="1200" cap="none" spc="0" normalizeH="0" baseline="0" noProof="0">
              <a:ln>
                <a:noFill/>
              </a:ln>
              <a:solidFill>
                <a:srgbClr val="0000FF"/>
              </a:solidFill>
              <a:effectLst/>
              <a:uLnTx/>
              <a:uFillTx/>
              <a:latin typeface="仿宋" pitchFamily="49" charset="-122"/>
              <a:ea typeface="黑体" panose="02010609060101010101" pitchFamily="49" charset="-122"/>
              <a:cs typeface="+mn-cs"/>
            </a:endParaRPr>
          </a:p>
        </p:txBody>
      </p:sp>
      <p:sp>
        <p:nvSpPr>
          <p:cNvPr id="83" name="文本框 82"/>
          <p:cNvSpPr txBox="1">
            <a:spLocks noChangeArrowheads="1"/>
          </p:cNvSpPr>
          <p:nvPr/>
        </p:nvSpPr>
        <p:spPr bwMode="auto">
          <a:xfrm>
            <a:off x="5691188" y="6461125"/>
            <a:ext cx="2000250" cy="338138"/>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16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投资收益</a:t>
            </a:r>
            <a:r>
              <a:rPr kumimoji="1" lang="zh-CN" altLang="en-US" sz="1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（分红派息）</a:t>
            </a:r>
            <a:endParaRPr kumimoji="1" lang="zh-CN" altLang="en-US" sz="1200" b="0" i="0" u="none" strike="noStrike" kern="1200" cap="none" spc="0" normalizeH="0" baseline="0" noProof="0">
              <a:ln>
                <a:noFill/>
              </a:ln>
              <a:solidFill>
                <a:srgbClr val="000000"/>
              </a:solidFill>
              <a:effectLst/>
              <a:uLnTx/>
              <a:uFillTx/>
              <a:latin typeface="仿宋" pitchFamily="49" charset="-122"/>
              <a:ea typeface="黑体" panose="02010609060101010101" pitchFamily="49" charset="-122"/>
              <a:cs typeface="+mn-cs"/>
            </a:endParaRPr>
          </a:p>
        </p:txBody>
      </p:sp>
      <p:cxnSp>
        <p:nvCxnSpPr>
          <p:cNvPr id="84" name="直接箭头连接符 83"/>
          <p:cNvCxnSpPr/>
          <p:nvPr/>
        </p:nvCxnSpPr>
        <p:spPr>
          <a:xfrm>
            <a:off x="7783513" y="6038850"/>
            <a:ext cx="1631950" cy="809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flipV="1">
            <a:off x="7724775" y="6221413"/>
            <a:ext cx="1611313" cy="37147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6" name="文本框 85"/>
          <p:cNvSpPr txBox="1"/>
          <p:nvPr/>
        </p:nvSpPr>
        <p:spPr>
          <a:xfrm>
            <a:off x="9523413" y="5815013"/>
            <a:ext cx="1728787" cy="461962"/>
          </a:xfrm>
          <a:prstGeom prst="rect">
            <a:avLst/>
          </a:prstGeom>
          <a:solidFill>
            <a:schemeClr val="tx1">
              <a:lumMod val="50000"/>
              <a:lumOff val="50000"/>
            </a:schemeClr>
          </a:solidFill>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未分配利润</a:t>
            </a: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p:txBody>
      </p:sp>
      <p:sp>
        <p:nvSpPr>
          <p:cNvPr id="93" name="任意多边形 92"/>
          <p:cNvSpPr/>
          <p:nvPr/>
        </p:nvSpPr>
        <p:spPr>
          <a:xfrm>
            <a:off x="6384925" y="5745163"/>
            <a:ext cx="3030538" cy="146050"/>
          </a:xfrm>
          <a:custGeom>
            <a:avLst/>
            <a:gdLst>
              <a:gd name="connsiteX0" fmla="*/ 0 w 2807368"/>
              <a:gd name="connsiteY0" fmla="*/ 112294 h 144378"/>
              <a:gd name="connsiteX1" fmla="*/ 1090863 w 2807368"/>
              <a:gd name="connsiteY1" fmla="*/ 0 h 144378"/>
              <a:gd name="connsiteX2" fmla="*/ 2807368 w 2807368"/>
              <a:gd name="connsiteY2" fmla="*/ 144378 h 144378"/>
            </a:gdLst>
            <a:ahLst/>
            <a:cxnLst>
              <a:cxn ang="0">
                <a:pos x="connsiteX0" y="connsiteY0"/>
              </a:cxn>
              <a:cxn ang="0">
                <a:pos x="connsiteX1" y="connsiteY1"/>
              </a:cxn>
              <a:cxn ang="0">
                <a:pos x="connsiteX2" y="connsiteY2"/>
              </a:cxn>
            </a:cxnLst>
            <a:rect l="l" t="t" r="r" b="b"/>
            <a:pathLst>
              <a:path w="2807368" h="144378">
                <a:moveTo>
                  <a:pt x="0" y="112294"/>
                </a:moveTo>
                <a:lnTo>
                  <a:pt x="1090863" y="0"/>
                </a:lnTo>
                <a:lnTo>
                  <a:pt x="2807368" y="144378"/>
                </a:lnTo>
              </a:path>
            </a:pathLst>
          </a:custGeom>
          <a:noFill/>
          <a:ln w="38100">
            <a:solidFill>
              <a:srgbClr val="0000FF"/>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FFFFFF"/>
              </a:solidFill>
              <a:effectLst/>
              <a:uLnTx/>
              <a:uFillTx/>
              <a:latin typeface="Verdana" panose="020B0604030504040204"/>
              <a:ea typeface="宋体"/>
              <a:cs typeface="+mn-cs"/>
            </a:endParaRPr>
          </a:p>
        </p:txBody>
      </p:sp>
      <p:sp>
        <p:nvSpPr>
          <p:cNvPr id="97" name="任意多边形 96"/>
          <p:cNvSpPr/>
          <p:nvPr/>
        </p:nvSpPr>
        <p:spPr>
          <a:xfrm rot="3422453">
            <a:off x="11215687" y="4749801"/>
            <a:ext cx="498475" cy="609600"/>
          </a:xfrm>
          <a:custGeom>
            <a:avLst/>
            <a:gdLst>
              <a:gd name="connsiteX0" fmla="*/ 336884 w 497433"/>
              <a:gd name="connsiteY0" fmla="*/ 609600 h 609600"/>
              <a:gd name="connsiteX1" fmla="*/ 481263 w 497433"/>
              <a:gd name="connsiteY1" fmla="*/ 288758 h 609600"/>
              <a:gd name="connsiteX2" fmla="*/ 0 w 497433"/>
              <a:gd name="connsiteY2" fmla="*/ 0 h 609600"/>
            </a:gdLst>
            <a:ahLst/>
            <a:cxnLst>
              <a:cxn ang="0">
                <a:pos x="connsiteX0" y="connsiteY0"/>
              </a:cxn>
              <a:cxn ang="0">
                <a:pos x="connsiteX1" y="connsiteY1"/>
              </a:cxn>
              <a:cxn ang="0">
                <a:pos x="connsiteX2" y="connsiteY2"/>
              </a:cxn>
            </a:cxnLst>
            <a:rect l="l" t="t" r="r" b="b"/>
            <a:pathLst>
              <a:path w="497433" h="609600">
                <a:moveTo>
                  <a:pt x="336884" y="609600"/>
                </a:moveTo>
                <a:cubicBezTo>
                  <a:pt x="437147" y="499979"/>
                  <a:pt x="537410" y="390358"/>
                  <a:pt x="481263" y="288758"/>
                </a:cubicBezTo>
                <a:cubicBezTo>
                  <a:pt x="425116" y="187158"/>
                  <a:pt x="212558" y="93579"/>
                  <a:pt x="0" y="0"/>
                </a:cubicBezTo>
              </a:path>
            </a:pathLst>
          </a:cu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2A00"/>
              </a:solidFill>
              <a:effectLst/>
              <a:uLnTx/>
              <a:uFillTx/>
              <a:latin typeface="Verdana" panose="020B0604030504040204"/>
              <a:ea typeface="宋体"/>
              <a:cs typeface="+mn-cs"/>
            </a:endParaRPr>
          </a:p>
        </p:txBody>
      </p:sp>
      <p:cxnSp>
        <p:nvCxnSpPr>
          <p:cNvPr id="102" name="直接箭头连接符 101"/>
          <p:cNvCxnSpPr/>
          <p:nvPr/>
        </p:nvCxnSpPr>
        <p:spPr>
          <a:xfrm flipH="1">
            <a:off x="6983413" y="3651250"/>
            <a:ext cx="2451100" cy="2667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p:nvPr/>
        </p:nvCxnSpPr>
        <p:spPr>
          <a:xfrm flipV="1">
            <a:off x="6983413" y="3176588"/>
            <a:ext cx="2479675" cy="6080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dissolv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wipe(left)">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dissolve">
                                      <p:cBhvr>
                                        <p:cTn id="27" dur="500"/>
                                        <p:tgtEl>
                                          <p:spTgt spid="3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dissolv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5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dissolve">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wipe(left)">
                                      <p:cBhvr>
                                        <p:cTn id="47" dur="500"/>
                                        <p:tgtEl>
                                          <p:spTgt spid="43"/>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dissolv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64"/>
                                        </p:tgtEl>
                                        <p:attrNameLst>
                                          <p:attrName>style.visibility</p:attrName>
                                        </p:attrNameLst>
                                      </p:cBhvr>
                                      <p:to>
                                        <p:strVal val="visible"/>
                                      </p:to>
                                    </p:set>
                                    <p:animEffect transition="in" filter="wipe(up)">
                                      <p:cBhvr>
                                        <p:cTn id="57" dur="500"/>
                                        <p:tgtEl>
                                          <p:spTgt spid="64"/>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dissolve">
                                      <p:cBhvr>
                                        <p:cTn id="62" dur="500"/>
                                        <p:tgtEl>
                                          <p:spTgt spid="2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wipe(left)">
                                      <p:cBhvr>
                                        <p:cTn id="67" dur="500"/>
                                        <p:tgtEl>
                                          <p:spTgt spid="37"/>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dissolve">
                                      <p:cBhvr>
                                        <p:cTn id="72" dur="500"/>
                                        <p:tgtEl>
                                          <p:spTgt spid="2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nodeType="clickEffect">
                                  <p:stCondLst>
                                    <p:cond delay="0"/>
                                  </p:stCondLst>
                                  <p:childTnLst>
                                    <p:set>
                                      <p:cBhvr>
                                        <p:cTn id="76" dur="1" fill="hold">
                                          <p:stCondLst>
                                            <p:cond delay="0"/>
                                          </p:stCondLst>
                                        </p:cTn>
                                        <p:tgtEl>
                                          <p:spTgt spid="102"/>
                                        </p:tgtEl>
                                        <p:attrNameLst>
                                          <p:attrName>style.visibility</p:attrName>
                                        </p:attrNameLst>
                                      </p:cBhvr>
                                      <p:to>
                                        <p:strVal val="visible"/>
                                      </p:to>
                                    </p:set>
                                    <p:animEffect transition="in" filter="wipe(right)">
                                      <p:cBhvr>
                                        <p:cTn id="77" dur="500"/>
                                        <p:tgtEl>
                                          <p:spTgt spid="102"/>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56"/>
                                        </p:tgtEl>
                                        <p:attrNameLst>
                                          <p:attrName>style.visibility</p:attrName>
                                        </p:attrNameLst>
                                      </p:cBhvr>
                                      <p:to>
                                        <p:strVal val="visible"/>
                                      </p:to>
                                    </p:set>
                                    <p:animEffect transition="in" filter="dissolve">
                                      <p:cBhvr>
                                        <p:cTn id="82" dur="500"/>
                                        <p:tgtEl>
                                          <p:spTgt spid="56"/>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105"/>
                                        </p:tgtEl>
                                        <p:attrNameLst>
                                          <p:attrName>style.visibility</p:attrName>
                                        </p:attrNameLst>
                                      </p:cBhvr>
                                      <p:to>
                                        <p:strVal val="visible"/>
                                      </p:to>
                                    </p:set>
                                    <p:animEffect transition="in" filter="wipe(left)">
                                      <p:cBhvr>
                                        <p:cTn id="87" dur="500"/>
                                        <p:tgtEl>
                                          <p:spTgt spid="105"/>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grpId="0" nodeType="clickEffect">
                                  <p:stCondLst>
                                    <p:cond delay="0"/>
                                  </p:stCondLst>
                                  <p:childTnLst>
                                    <p:set>
                                      <p:cBhvr>
                                        <p:cTn id="91" dur="1" fill="hold">
                                          <p:stCondLst>
                                            <p:cond delay="0"/>
                                          </p:stCondLst>
                                        </p:cTn>
                                        <p:tgtEl>
                                          <p:spTgt spid="65"/>
                                        </p:tgtEl>
                                        <p:attrNameLst>
                                          <p:attrName>style.visibility</p:attrName>
                                        </p:attrNameLst>
                                      </p:cBhvr>
                                      <p:to>
                                        <p:strVal val="visible"/>
                                      </p:to>
                                    </p:set>
                                    <p:animEffect transition="in" filter="dissolve">
                                      <p:cBhvr>
                                        <p:cTn id="92" dur="500"/>
                                        <p:tgtEl>
                                          <p:spTgt spid="65"/>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68"/>
                                        </p:tgtEl>
                                        <p:attrNameLst>
                                          <p:attrName>style.visibility</p:attrName>
                                        </p:attrNameLst>
                                      </p:cBhvr>
                                      <p:to>
                                        <p:strVal val="visible"/>
                                      </p:to>
                                    </p:set>
                                    <p:animEffect transition="in" filter="wipe(left)">
                                      <p:cBhvr>
                                        <p:cTn id="97" dur="500"/>
                                        <p:tgtEl>
                                          <p:spTgt spid="68"/>
                                        </p:tgtEl>
                                      </p:cBhvr>
                                    </p:animEffect>
                                  </p:childTnLst>
                                </p:cTn>
                              </p:par>
                            </p:childTnLst>
                          </p:cTn>
                        </p:par>
                      </p:childTnLst>
                    </p:cTn>
                  </p:par>
                  <p:par>
                    <p:cTn id="98" fill="hold">
                      <p:stCondLst>
                        <p:cond delay="indefinite"/>
                      </p:stCondLst>
                      <p:childTnLst>
                        <p:par>
                          <p:cTn id="99" fill="hold">
                            <p:stCondLst>
                              <p:cond delay="0"/>
                            </p:stCondLst>
                            <p:childTnLst>
                              <p:par>
                                <p:cTn id="100" presetID="9" presetClass="entr" presetSubtype="0" fill="hold" grpId="0" nodeType="clickEffect">
                                  <p:stCondLst>
                                    <p:cond delay="0"/>
                                  </p:stCondLst>
                                  <p:childTnLst>
                                    <p:set>
                                      <p:cBhvr>
                                        <p:cTn id="101" dur="1" fill="hold">
                                          <p:stCondLst>
                                            <p:cond delay="0"/>
                                          </p:stCondLst>
                                        </p:cTn>
                                        <p:tgtEl>
                                          <p:spTgt spid="66"/>
                                        </p:tgtEl>
                                        <p:attrNameLst>
                                          <p:attrName>style.visibility</p:attrName>
                                        </p:attrNameLst>
                                      </p:cBhvr>
                                      <p:to>
                                        <p:strVal val="visible"/>
                                      </p:to>
                                    </p:set>
                                    <p:animEffect transition="in" filter="dissolve">
                                      <p:cBhvr>
                                        <p:cTn id="102" dur="500"/>
                                        <p:tgtEl>
                                          <p:spTgt spid="66"/>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nodeType="clickEffect">
                                  <p:stCondLst>
                                    <p:cond delay="0"/>
                                  </p:stCondLst>
                                  <p:childTnLst>
                                    <p:set>
                                      <p:cBhvr>
                                        <p:cTn id="106" dur="1" fill="hold">
                                          <p:stCondLst>
                                            <p:cond delay="0"/>
                                          </p:stCondLst>
                                        </p:cTn>
                                        <p:tgtEl>
                                          <p:spTgt spid="97"/>
                                        </p:tgtEl>
                                        <p:attrNameLst>
                                          <p:attrName>style.visibility</p:attrName>
                                        </p:attrNameLst>
                                      </p:cBhvr>
                                      <p:to>
                                        <p:strVal val="visible"/>
                                      </p:to>
                                    </p:set>
                                    <p:animEffect transition="in" filter="wipe(up)">
                                      <p:cBhvr>
                                        <p:cTn id="107" dur="500"/>
                                        <p:tgtEl>
                                          <p:spTgt spid="97"/>
                                        </p:tgtEl>
                                      </p:cBhvr>
                                    </p:animEffect>
                                  </p:childTnLst>
                                </p:cTn>
                              </p:par>
                            </p:childTnLst>
                          </p:cTn>
                        </p:par>
                      </p:childTnLst>
                    </p:cTn>
                  </p:par>
                  <p:par>
                    <p:cTn id="108" fill="hold">
                      <p:stCondLst>
                        <p:cond delay="indefinite"/>
                      </p:stCondLst>
                      <p:childTnLst>
                        <p:par>
                          <p:cTn id="109" fill="hold">
                            <p:stCondLst>
                              <p:cond delay="0"/>
                            </p:stCondLst>
                            <p:childTnLst>
                              <p:par>
                                <p:cTn id="110" presetID="9" presetClass="entr" presetSubtype="0" fill="hold" grpId="0" nodeType="clickEffect">
                                  <p:stCondLst>
                                    <p:cond delay="0"/>
                                  </p:stCondLst>
                                  <p:childTnLst>
                                    <p:set>
                                      <p:cBhvr>
                                        <p:cTn id="111" dur="1" fill="hold">
                                          <p:stCondLst>
                                            <p:cond delay="0"/>
                                          </p:stCondLst>
                                        </p:cTn>
                                        <p:tgtEl>
                                          <p:spTgt spid="71"/>
                                        </p:tgtEl>
                                        <p:attrNameLst>
                                          <p:attrName>style.visibility</p:attrName>
                                        </p:attrNameLst>
                                      </p:cBhvr>
                                      <p:to>
                                        <p:strVal val="visible"/>
                                      </p:to>
                                    </p:set>
                                    <p:animEffect transition="in" filter="dissolve">
                                      <p:cBhvr>
                                        <p:cTn id="112" dur="500"/>
                                        <p:tgtEl>
                                          <p:spTgt spid="71"/>
                                        </p:tgtEl>
                                      </p:cBhvr>
                                    </p:animEffect>
                                  </p:childTnLst>
                                </p:cTn>
                              </p:par>
                            </p:childTnLst>
                          </p:cTn>
                        </p:par>
                      </p:childTnLst>
                    </p:cTn>
                  </p:par>
                  <p:par>
                    <p:cTn id="113" fill="hold">
                      <p:stCondLst>
                        <p:cond delay="indefinite"/>
                      </p:stCondLst>
                      <p:childTnLst>
                        <p:par>
                          <p:cTn id="114" fill="hold">
                            <p:stCondLst>
                              <p:cond delay="0"/>
                            </p:stCondLst>
                            <p:childTnLst>
                              <p:par>
                                <p:cTn id="115" presetID="9" presetClass="entr" presetSubtype="0" fill="hold" grpId="0" nodeType="clickEffect">
                                  <p:stCondLst>
                                    <p:cond delay="0"/>
                                  </p:stCondLst>
                                  <p:childTnLst>
                                    <p:set>
                                      <p:cBhvr>
                                        <p:cTn id="116" dur="1" fill="hold">
                                          <p:stCondLst>
                                            <p:cond delay="0"/>
                                          </p:stCondLst>
                                        </p:cTn>
                                        <p:tgtEl>
                                          <p:spTgt spid="72"/>
                                        </p:tgtEl>
                                        <p:attrNameLst>
                                          <p:attrName>style.visibility</p:attrName>
                                        </p:attrNameLst>
                                      </p:cBhvr>
                                      <p:to>
                                        <p:strVal val="visible"/>
                                      </p:to>
                                    </p:set>
                                    <p:animEffect transition="in" filter="dissolve">
                                      <p:cBhvr>
                                        <p:cTn id="117" dur="500"/>
                                        <p:tgtEl>
                                          <p:spTgt spid="72"/>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nodeType="clickEffect">
                                  <p:stCondLst>
                                    <p:cond delay="0"/>
                                  </p:stCondLst>
                                  <p:childTnLst>
                                    <p:set>
                                      <p:cBhvr>
                                        <p:cTn id="121" dur="1" fill="hold">
                                          <p:stCondLst>
                                            <p:cond delay="0"/>
                                          </p:stCondLst>
                                        </p:cTn>
                                        <p:tgtEl>
                                          <p:spTgt spid="73"/>
                                        </p:tgtEl>
                                        <p:attrNameLst>
                                          <p:attrName>style.visibility</p:attrName>
                                        </p:attrNameLst>
                                      </p:cBhvr>
                                      <p:to>
                                        <p:strVal val="visible"/>
                                      </p:to>
                                    </p:set>
                                    <p:animEffect transition="in" filter="wipe(left)">
                                      <p:cBhvr>
                                        <p:cTn id="122" dur="500"/>
                                        <p:tgtEl>
                                          <p:spTgt spid="73"/>
                                        </p:tgtEl>
                                      </p:cBhvr>
                                    </p:animEffect>
                                  </p:childTnLst>
                                </p:cTn>
                              </p:par>
                            </p:childTnLst>
                          </p:cTn>
                        </p:par>
                      </p:childTnLst>
                    </p:cTn>
                  </p:par>
                  <p:par>
                    <p:cTn id="123" fill="hold">
                      <p:stCondLst>
                        <p:cond delay="indefinite"/>
                      </p:stCondLst>
                      <p:childTnLst>
                        <p:par>
                          <p:cTn id="124" fill="hold">
                            <p:stCondLst>
                              <p:cond delay="0"/>
                            </p:stCondLst>
                            <p:childTnLst>
                              <p:par>
                                <p:cTn id="125" presetID="9" presetClass="entr" presetSubtype="0" fill="hold" grpId="0" nodeType="clickEffect">
                                  <p:stCondLst>
                                    <p:cond delay="0"/>
                                  </p:stCondLst>
                                  <p:childTnLst>
                                    <p:set>
                                      <p:cBhvr>
                                        <p:cTn id="126" dur="1" fill="hold">
                                          <p:stCondLst>
                                            <p:cond delay="0"/>
                                          </p:stCondLst>
                                        </p:cTn>
                                        <p:tgtEl>
                                          <p:spTgt spid="77"/>
                                        </p:tgtEl>
                                        <p:attrNameLst>
                                          <p:attrName>style.visibility</p:attrName>
                                        </p:attrNameLst>
                                      </p:cBhvr>
                                      <p:to>
                                        <p:strVal val="visible"/>
                                      </p:to>
                                    </p:set>
                                    <p:animEffect transition="in" filter="dissolve">
                                      <p:cBhvr>
                                        <p:cTn id="127" dur="500"/>
                                        <p:tgtEl>
                                          <p:spTgt spid="77"/>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nodeType="clickEffect">
                                  <p:stCondLst>
                                    <p:cond delay="0"/>
                                  </p:stCondLst>
                                  <p:childTnLst>
                                    <p:set>
                                      <p:cBhvr>
                                        <p:cTn id="131" dur="1" fill="hold">
                                          <p:stCondLst>
                                            <p:cond delay="0"/>
                                          </p:stCondLst>
                                        </p:cTn>
                                        <p:tgtEl>
                                          <p:spTgt spid="78"/>
                                        </p:tgtEl>
                                        <p:attrNameLst>
                                          <p:attrName>style.visibility</p:attrName>
                                        </p:attrNameLst>
                                      </p:cBhvr>
                                      <p:to>
                                        <p:strVal val="visible"/>
                                      </p:to>
                                    </p:set>
                                    <p:animEffect transition="in" filter="wipe(left)">
                                      <p:cBhvr>
                                        <p:cTn id="132" dur="500"/>
                                        <p:tgtEl>
                                          <p:spTgt spid="78"/>
                                        </p:tgtEl>
                                      </p:cBhvr>
                                    </p:animEffect>
                                  </p:childTnLst>
                                </p:cTn>
                              </p:par>
                            </p:childTnLst>
                          </p:cTn>
                        </p:par>
                      </p:childTnLst>
                    </p:cTn>
                  </p:par>
                  <p:par>
                    <p:cTn id="133" fill="hold">
                      <p:stCondLst>
                        <p:cond delay="indefinite"/>
                      </p:stCondLst>
                      <p:childTnLst>
                        <p:par>
                          <p:cTn id="134" fill="hold">
                            <p:stCondLst>
                              <p:cond delay="0"/>
                            </p:stCondLst>
                            <p:childTnLst>
                              <p:par>
                                <p:cTn id="135" presetID="9" presetClass="entr" presetSubtype="0" fill="hold" grpId="0" nodeType="clickEffect">
                                  <p:stCondLst>
                                    <p:cond delay="0"/>
                                  </p:stCondLst>
                                  <p:childTnLst>
                                    <p:set>
                                      <p:cBhvr>
                                        <p:cTn id="136" dur="1" fill="hold">
                                          <p:stCondLst>
                                            <p:cond delay="0"/>
                                          </p:stCondLst>
                                        </p:cTn>
                                        <p:tgtEl>
                                          <p:spTgt spid="79"/>
                                        </p:tgtEl>
                                        <p:attrNameLst>
                                          <p:attrName>style.visibility</p:attrName>
                                        </p:attrNameLst>
                                      </p:cBhvr>
                                      <p:to>
                                        <p:strVal val="visible"/>
                                      </p:to>
                                    </p:set>
                                    <p:animEffect transition="in" filter="dissolve">
                                      <p:cBhvr>
                                        <p:cTn id="137" dur="500"/>
                                        <p:tgtEl>
                                          <p:spTgt spid="79"/>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nodeType="clickEffect">
                                  <p:stCondLst>
                                    <p:cond delay="0"/>
                                  </p:stCondLst>
                                  <p:childTnLst>
                                    <p:set>
                                      <p:cBhvr>
                                        <p:cTn id="141" dur="1" fill="hold">
                                          <p:stCondLst>
                                            <p:cond delay="0"/>
                                          </p:stCondLst>
                                        </p:cTn>
                                        <p:tgtEl>
                                          <p:spTgt spid="93"/>
                                        </p:tgtEl>
                                        <p:attrNameLst>
                                          <p:attrName>style.visibility</p:attrName>
                                        </p:attrNameLst>
                                      </p:cBhvr>
                                      <p:to>
                                        <p:strVal val="visible"/>
                                      </p:to>
                                    </p:set>
                                    <p:animEffect transition="in" filter="wipe(left)">
                                      <p:cBhvr>
                                        <p:cTn id="142" dur="500"/>
                                        <p:tgtEl>
                                          <p:spTgt spid="93"/>
                                        </p:tgtEl>
                                      </p:cBhvr>
                                    </p:animEffect>
                                  </p:childTnLst>
                                </p:cTn>
                              </p:par>
                            </p:childTnLst>
                          </p:cTn>
                        </p:par>
                      </p:childTnLst>
                    </p:cTn>
                  </p:par>
                  <p:par>
                    <p:cTn id="143" fill="hold">
                      <p:stCondLst>
                        <p:cond delay="indefinite"/>
                      </p:stCondLst>
                      <p:childTnLst>
                        <p:par>
                          <p:cTn id="144" fill="hold">
                            <p:stCondLst>
                              <p:cond delay="0"/>
                            </p:stCondLst>
                            <p:childTnLst>
                              <p:par>
                                <p:cTn id="145" presetID="9" presetClass="entr" presetSubtype="0" fill="hold" grpId="0" nodeType="clickEffect">
                                  <p:stCondLst>
                                    <p:cond delay="0"/>
                                  </p:stCondLst>
                                  <p:childTnLst>
                                    <p:set>
                                      <p:cBhvr>
                                        <p:cTn id="146" dur="1" fill="hold">
                                          <p:stCondLst>
                                            <p:cond delay="0"/>
                                          </p:stCondLst>
                                        </p:cTn>
                                        <p:tgtEl>
                                          <p:spTgt spid="86"/>
                                        </p:tgtEl>
                                        <p:attrNameLst>
                                          <p:attrName>style.visibility</p:attrName>
                                        </p:attrNameLst>
                                      </p:cBhvr>
                                      <p:to>
                                        <p:strVal val="visible"/>
                                      </p:to>
                                    </p:set>
                                    <p:animEffect transition="in" filter="dissolve">
                                      <p:cBhvr>
                                        <p:cTn id="147" dur="500"/>
                                        <p:tgtEl>
                                          <p:spTgt spid="86"/>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8" fill="hold" nodeType="clickEffect">
                                  <p:stCondLst>
                                    <p:cond delay="0"/>
                                  </p:stCondLst>
                                  <p:childTnLst>
                                    <p:set>
                                      <p:cBhvr>
                                        <p:cTn id="151" dur="1" fill="hold">
                                          <p:stCondLst>
                                            <p:cond delay="0"/>
                                          </p:stCondLst>
                                        </p:cTn>
                                        <p:tgtEl>
                                          <p:spTgt spid="81"/>
                                        </p:tgtEl>
                                        <p:attrNameLst>
                                          <p:attrName>style.visibility</p:attrName>
                                        </p:attrNameLst>
                                      </p:cBhvr>
                                      <p:to>
                                        <p:strVal val="visible"/>
                                      </p:to>
                                    </p:set>
                                    <p:animEffect transition="in" filter="wipe(left)">
                                      <p:cBhvr>
                                        <p:cTn id="152" dur="500"/>
                                        <p:tgtEl>
                                          <p:spTgt spid="81"/>
                                        </p:tgtEl>
                                      </p:cBhvr>
                                    </p:animEffect>
                                  </p:childTnLst>
                                </p:cTn>
                              </p:par>
                            </p:childTnLst>
                          </p:cTn>
                        </p:par>
                      </p:childTnLst>
                    </p:cTn>
                  </p:par>
                  <p:par>
                    <p:cTn id="153" fill="hold">
                      <p:stCondLst>
                        <p:cond delay="indefinite"/>
                      </p:stCondLst>
                      <p:childTnLst>
                        <p:par>
                          <p:cTn id="154" fill="hold">
                            <p:stCondLst>
                              <p:cond delay="0"/>
                            </p:stCondLst>
                            <p:childTnLst>
                              <p:par>
                                <p:cTn id="155" presetID="9" presetClass="entr" presetSubtype="0" fill="hold" grpId="0" nodeType="clickEffect">
                                  <p:stCondLst>
                                    <p:cond delay="0"/>
                                  </p:stCondLst>
                                  <p:childTnLst>
                                    <p:set>
                                      <p:cBhvr>
                                        <p:cTn id="156" dur="1" fill="hold">
                                          <p:stCondLst>
                                            <p:cond delay="0"/>
                                          </p:stCondLst>
                                        </p:cTn>
                                        <p:tgtEl>
                                          <p:spTgt spid="82"/>
                                        </p:tgtEl>
                                        <p:attrNameLst>
                                          <p:attrName>style.visibility</p:attrName>
                                        </p:attrNameLst>
                                      </p:cBhvr>
                                      <p:to>
                                        <p:strVal val="visible"/>
                                      </p:to>
                                    </p:set>
                                    <p:animEffect transition="in" filter="dissolve">
                                      <p:cBhvr>
                                        <p:cTn id="157" dur="500"/>
                                        <p:tgtEl>
                                          <p:spTgt spid="82"/>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8" fill="hold" nodeType="clickEffect">
                                  <p:stCondLst>
                                    <p:cond delay="0"/>
                                  </p:stCondLst>
                                  <p:childTnLst>
                                    <p:set>
                                      <p:cBhvr>
                                        <p:cTn id="161" dur="1" fill="hold">
                                          <p:stCondLst>
                                            <p:cond delay="0"/>
                                          </p:stCondLst>
                                        </p:cTn>
                                        <p:tgtEl>
                                          <p:spTgt spid="84"/>
                                        </p:tgtEl>
                                        <p:attrNameLst>
                                          <p:attrName>style.visibility</p:attrName>
                                        </p:attrNameLst>
                                      </p:cBhvr>
                                      <p:to>
                                        <p:strVal val="visible"/>
                                      </p:to>
                                    </p:set>
                                    <p:animEffect transition="in" filter="wipe(left)">
                                      <p:cBhvr>
                                        <p:cTn id="162" dur="500"/>
                                        <p:tgtEl>
                                          <p:spTgt spid="84"/>
                                        </p:tgtEl>
                                      </p:cBhvr>
                                    </p:animEffect>
                                  </p:childTnLst>
                                </p:cTn>
                              </p:par>
                            </p:childTnLst>
                          </p:cTn>
                        </p:par>
                      </p:childTnLst>
                    </p:cTn>
                  </p:par>
                  <p:par>
                    <p:cTn id="163" fill="hold">
                      <p:stCondLst>
                        <p:cond delay="indefinite"/>
                      </p:stCondLst>
                      <p:childTnLst>
                        <p:par>
                          <p:cTn id="164" fill="hold">
                            <p:stCondLst>
                              <p:cond delay="0"/>
                            </p:stCondLst>
                            <p:childTnLst>
                              <p:par>
                                <p:cTn id="165" presetID="9" presetClass="entr" presetSubtype="0" fill="hold" grpId="0" nodeType="clickEffect">
                                  <p:stCondLst>
                                    <p:cond delay="0"/>
                                  </p:stCondLst>
                                  <p:childTnLst>
                                    <p:set>
                                      <p:cBhvr>
                                        <p:cTn id="166" dur="1" fill="hold">
                                          <p:stCondLst>
                                            <p:cond delay="0"/>
                                          </p:stCondLst>
                                        </p:cTn>
                                        <p:tgtEl>
                                          <p:spTgt spid="83"/>
                                        </p:tgtEl>
                                        <p:attrNameLst>
                                          <p:attrName>style.visibility</p:attrName>
                                        </p:attrNameLst>
                                      </p:cBhvr>
                                      <p:to>
                                        <p:strVal val="visible"/>
                                      </p:to>
                                    </p:set>
                                    <p:animEffect transition="in" filter="dissolve">
                                      <p:cBhvr>
                                        <p:cTn id="167" dur="500"/>
                                        <p:tgtEl>
                                          <p:spTgt spid="83"/>
                                        </p:tgtEl>
                                      </p:cBhvr>
                                    </p:animEffect>
                                  </p:childTnLst>
                                </p:cTn>
                              </p:par>
                            </p:childTnLst>
                          </p:cTn>
                        </p:par>
                      </p:childTnLst>
                    </p:cTn>
                  </p:par>
                  <p:par>
                    <p:cTn id="168" fill="hold">
                      <p:stCondLst>
                        <p:cond delay="indefinite"/>
                      </p:stCondLst>
                      <p:childTnLst>
                        <p:par>
                          <p:cTn id="169" fill="hold">
                            <p:stCondLst>
                              <p:cond delay="0"/>
                            </p:stCondLst>
                            <p:childTnLst>
                              <p:par>
                                <p:cTn id="170" presetID="22" presetClass="entr" presetSubtype="8" fill="hold" nodeType="clickEffect">
                                  <p:stCondLst>
                                    <p:cond delay="0"/>
                                  </p:stCondLst>
                                  <p:childTnLst>
                                    <p:set>
                                      <p:cBhvr>
                                        <p:cTn id="171" dur="1" fill="hold">
                                          <p:stCondLst>
                                            <p:cond delay="0"/>
                                          </p:stCondLst>
                                        </p:cTn>
                                        <p:tgtEl>
                                          <p:spTgt spid="85"/>
                                        </p:tgtEl>
                                        <p:attrNameLst>
                                          <p:attrName>style.visibility</p:attrName>
                                        </p:attrNameLst>
                                      </p:cBhvr>
                                      <p:to>
                                        <p:strVal val="visible"/>
                                      </p:to>
                                    </p:set>
                                    <p:animEffect transition="in" filter="wipe(left)">
                                      <p:cBhvr>
                                        <p:cTn id="17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4" grpId="0" animBg="1"/>
      <p:bldP spid="25" grpId="0" animBg="1"/>
      <p:bldP spid="26" grpId="0" animBg="1"/>
      <p:bldP spid="27" grpId="0" animBg="1"/>
      <p:bldP spid="39" grpId="0" animBg="1"/>
      <p:bldP spid="40" grpId="0" animBg="1"/>
      <p:bldP spid="56" grpId="0" animBg="1"/>
      <p:bldP spid="65" grpId="0" animBg="1"/>
      <p:bldP spid="66" grpId="0" animBg="1"/>
      <p:bldP spid="71" grpId="0" animBg="1"/>
      <p:bldP spid="72" grpId="0" animBg="1"/>
      <p:bldP spid="77" grpId="0" animBg="1"/>
      <p:bldP spid="79" grpId="0" animBg="1"/>
      <p:bldP spid="82" grpId="0" animBg="1"/>
      <p:bldP spid="83" grpId="0" animBg="1"/>
      <p:bldP spid="86"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1558925" y="147638"/>
          <a:ext cx="9505950" cy="6614160"/>
        </p:xfrm>
        <a:graphic>
          <a:graphicData uri="http://schemas.openxmlformats.org/drawingml/2006/table">
            <a:tbl>
              <a:tblPr>
                <a:tableStyleId>{E8B1032C-EA38-4F05-BA0D-38AFFFC7BED3}</a:tableStyleId>
              </a:tblPr>
              <a:tblGrid>
                <a:gridCol w="3384694"/>
                <a:gridCol w="1296266"/>
                <a:gridCol w="3600739"/>
                <a:gridCol w="1224251"/>
              </a:tblGrid>
              <a:tr h="213340">
                <a:tc>
                  <a:txBody>
                    <a:bodyPr/>
                    <a:lstStyle/>
                    <a:p>
                      <a:pPr algn="l" fontAlgn="ctr"/>
                      <a:r>
                        <a:rPr lang="zh-CN" altLang="en-US" sz="1400" b="1" u="none" strike="noStrike">
                          <a:solidFill>
                            <a:srgbClr val="000000"/>
                          </a:solidFill>
                          <a:effectLst/>
                          <a:latin typeface="+mn-ea"/>
                          <a:ea typeface="+mn-ea"/>
                        </a:rPr>
                        <a:t>资产：</a:t>
                      </a:r>
                      <a:endParaRPr lang="zh-CN" altLang="en-US" sz="1400" b="1" i="0" u="none" strike="noStrike">
                        <a:solidFill>
                          <a:srgbClr val="000000"/>
                        </a:solidFill>
                        <a:effectLst/>
                        <a:latin typeface="+mn-ea"/>
                        <a:ea typeface="+mn-ea"/>
                      </a:endParaRPr>
                    </a:p>
                  </a:txBody>
                  <a:tcPr marL="0" marR="0" marT="0" marB="0" anchor="ctr"/>
                </a:tc>
                <a:tc>
                  <a:txBody>
                    <a:bodyPr/>
                    <a:lstStyle/>
                    <a:p>
                      <a:pPr algn="l" fontAlgn="ctr"/>
                      <a:endParaRPr lang="zh-CN" altLang="en-US" sz="1400" b="1" i="0" u="none" strike="noStrike">
                        <a:solidFill>
                          <a:srgbClr val="000000"/>
                        </a:solidFill>
                        <a:effectLst/>
                        <a:latin typeface="+mn-ea"/>
                        <a:ea typeface="+mn-ea"/>
                      </a:endParaRPr>
                    </a:p>
                  </a:txBody>
                  <a:tcPr marL="0" marR="0" marT="0" marB="0" anchor="ctr"/>
                </a:tc>
                <a:tc>
                  <a:txBody>
                    <a:bodyPr/>
                    <a:lstStyle/>
                    <a:p>
                      <a:pPr algn="l" fontAlgn="ctr"/>
                      <a:r>
                        <a:rPr lang="zh-CN" altLang="en-US" sz="1400" b="1" u="none" strike="noStrike">
                          <a:solidFill>
                            <a:srgbClr val="000000"/>
                          </a:solidFill>
                          <a:effectLst/>
                          <a:latin typeface="+mn-ea"/>
                          <a:ea typeface="+mn-ea"/>
                        </a:rPr>
                        <a:t>负债：</a:t>
                      </a:r>
                      <a:endParaRPr lang="zh-CN" altLang="en-US" sz="1400" b="1" i="0" u="none" strike="noStrike">
                        <a:solidFill>
                          <a:srgbClr val="000000"/>
                        </a:solidFill>
                        <a:effectLst/>
                        <a:latin typeface="+mn-ea"/>
                        <a:ea typeface="+mn-ea"/>
                      </a:endParaRPr>
                    </a:p>
                  </a:txBody>
                  <a:tcPr marL="0" marR="0" marT="0" marB="0" anchor="ctr"/>
                </a:tc>
                <a:tc>
                  <a:txBody>
                    <a:bodyPr/>
                    <a:lstStyle/>
                    <a:p>
                      <a:pPr algn="l" fontAlgn="ctr"/>
                      <a:endParaRPr lang="zh-CN" altLang="en-US" sz="1400" b="1" i="0" u="none" strike="noStrike">
                        <a:solidFill>
                          <a:srgbClr val="000000"/>
                        </a:solidFill>
                        <a:effectLst/>
                        <a:latin typeface="+mn-ea"/>
                        <a:ea typeface="+mn-ea"/>
                      </a:endParaRPr>
                    </a:p>
                  </a:txBody>
                  <a:tcPr marL="0" marR="0" marT="0" marB="0" anchor="ctr"/>
                </a:tc>
              </a:tr>
              <a:tr h="213340">
                <a:tc>
                  <a:txBody>
                    <a:bodyPr/>
                    <a:lstStyle/>
                    <a:p>
                      <a:pPr algn="l" fontAlgn="ctr"/>
                      <a:r>
                        <a:rPr lang="zh-CN" altLang="en-US" sz="1400" b="1" u="none" strike="noStrike">
                          <a:solidFill>
                            <a:srgbClr val="000000"/>
                          </a:solidFill>
                          <a:effectLst/>
                          <a:latin typeface="+mn-ea"/>
                          <a:ea typeface="+mn-ea"/>
                        </a:rPr>
                        <a:t>　　现金及存放中央银行款项</a:t>
                      </a:r>
                      <a:endParaRPr lang="zh-CN" altLang="en-US" sz="1400" b="1" i="0" u="none" strike="noStrike">
                        <a:solidFill>
                          <a:srgbClr val="000000"/>
                        </a:solidFill>
                        <a:effectLst/>
                        <a:latin typeface="+mn-ea"/>
                        <a:ea typeface="+mn-ea"/>
                      </a:endParaRPr>
                    </a:p>
                  </a:txBody>
                  <a:tcPr marL="0" marR="0" marT="0" marB="0" anchor="ctr"/>
                </a:tc>
                <a:tc>
                  <a:txBody>
                    <a:bodyPr/>
                    <a:lstStyle/>
                    <a:p>
                      <a:pPr algn="r" fontAlgn="ctr"/>
                      <a:r>
                        <a:rPr lang="en-US" altLang="zh-CN" sz="1400" b="1" u="none" strike="noStrike">
                          <a:solidFill>
                            <a:srgbClr val="000000"/>
                          </a:solidFill>
                          <a:effectLst/>
                          <a:latin typeface="+mn-ea"/>
                          <a:ea typeface="+mn-ea"/>
                        </a:rPr>
                        <a:t>4933.82 </a:t>
                      </a:r>
                      <a:endParaRPr lang="en-US" altLang="zh-CN" sz="1400" b="1" i="0" u="none" strike="noStrike">
                        <a:solidFill>
                          <a:srgbClr val="000000"/>
                        </a:solidFill>
                        <a:effectLst/>
                        <a:latin typeface="+mn-ea"/>
                        <a:ea typeface="+mn-ea"/>
                      </a:endParaRPr>
                    </a:p>
                  </a:txBody>
                  <a:tcPr marL="0" marR="0" marT="0" marB="0" anchor="ctr"/>
                </a:tc>
                <a:tc>
                  <a:txBody>
                    <a:bodyPr/>
                    <a:lstStyle/>
                    <a:p>
                      <a:pPr algn="l" fontAlgn="ctr"/>
                      <a:r>
                        <a:rPr lang="zh-CN" altLang="en-US" sz="1400" b="1" u="none" strike="noStrike">
                          <a:solidFill>
                            <a:srgbClr val="000000"/>
                          </a:solidFill>
                          <a:effectLst/>
                          <a:latin typeface="+mn-ea"/>
                          <a:ea typeface="+mn-ea"/>
                        </a:rPr>
                        <a:t>　　同业和其它金融机构存放款项</a:t>
                      </a:r>
                      <a:endParaRPr lang="zh-CN" altLang="en-US" sz="1400" b="1" i="0" u="none" strike="noStrike">
                        <a:solidFill>
                          <a:srgbClr val="000000"/>
                        </a:solidFill>
                        <a:effectLst/>
                        <a:latin typeface="+mn-ea"/>
                        <a:ea typeface="+mn-ea"/>
                      </a:endParaRPr>
                    </a:p>
                  </a:txBody>
                  <a:tcPr marL="0" marR="0" marT="0" marB="0" anchor="ctr"/>
                </a:tc>
                <a:tc>
                  <a:txBody>
                    <a:bodyPr/>
                    <a:lstStyle/>
                    <a:p>
                      <a:pPr algn="r" fontAlgn="ctr"/>
                      <a:r>
                        <a:rPr lang="en-US" altLang="zh-CN" sz="1400" b="1" u="none" strike="noStrike">
                          <a:solidFill>
                            <a:srgbClr val="000000"/>
                          </a:solidFill>
                          <a:effectLst/>
                          <a:latin typeface="+mn-ea"/>
                          <a:ea typeface="+mn-ea"/>
                        </a:rPr>
                        <a:t>4708.26</a:t>
                      </a:r>
                      <a:endParaRPr lang="en-US" altLang="zh-CN" sz="1400" b="1" i="0" u="none" strike="noStrike">
                        <a:solidFill>
                          <a:srgbClr val="000000"/>
                        </a:solidFill>
                        <a:effectLst/>
                        <a:latin typeface="+mn-ea"/>
                        <a:ea typeface="+mn-ea"/>
                      </a:endParaRPr>
                    </a:p>
                  </a:txBody>
                  <a:tcPr marL="0" marR="0" marT="0" marB="0" anchor="ctr"/>
                </a:tc>
              </a:tr>
              <a:tr h="213340">
                <a:tc>
                  <a:txBody>
                    <a:bodyPr/>
                    <a:lstStyle/>
                    <a:p>
                      <a:pPr algn="l" fontAlgn="ctr"/>
                      <a:r>
                        <a:rPr lang="zh-CN" altLang="en-US" sz="1400" b="1" u="none" strike="noStrike">
                          <a:solidFill>
                            <a:srgbClr val="000000"/>
                          </a:solidFill>
                          <a:effectLst/>
                          <a:latin typeface="+mn-ea"/>
                          <a:ea typeface="+mn-ea"/>
                        </a:rPr>
                        <a:t>　　存放同业和其它金融机构款项</a:t>
                      </a:r>
                      <a:endParaRPr lang="zh-CN" altLang="en-US" sz="1400" b="1" i="0" u="none" strike="noStrike">
                        <a:solidFill>
                          <a:srgbClr val="000000"/>
                        </a:solidFill>
                        <a:effectLst/>
                        <a:latin typeface="+mn-ea"/>
                        <a:ea typeface="+mn-ea"/>
                      </a:endParaRPr>
                    </a:p>
                  </a:txBody>
                  <a:tcPr marL="0" marR="0" marT="0" marB="0" anchor="ctr"/>
                </a:tc>
                <a:tc>
                  <a:txBody>
                    <a:bodyPr/>
                    <a:lstStyle/>
                    <a:p>
                      <a:pPr algn="r" fontAlgn="ctr"/>
                      <a:r>
                        <a:rPr lang="en-US" altLang="zh-CN" sz="1400" b="1" u="none" strike="noStrike">
                          <a:solidFill>
                            <a:srgbClr val="000000"/>
                          </a:solidFill>
                          <a:effectLst/>
                          <a:latin typeface="+mn-ea"/>
                          <a:ea typeface="+mn-ea"/>
                        </a:rPr>
                        <a:t>1001.60 </a:t>
                      </a:r>
                      <a:endParaRPr lang="en-US" altLang="zh-CN" sz="1400" b="1" i="0" u="none" strike="noStrike">
                        <a:solidFill>
                          <a:srgbClr val="000000"/>
                        </a:solidFill>
                        <a:effectLst/>
                        <a:latin typeface="+mn-ea"/>
                        <a:ea typeface="+mn-ea"/>
                      </a:endParaRPr>
                    </a:p>
                  </a:txBody>
                  <a:tcPr marL="0" marR="0" marT="0" marB="0" anchor="ctr"/>
                </a:tc>
                <a:tc>
                  <a:txBody>
                    <a:bodyPr/>
                    <a:lstStyle/>
                    <a:p>
                      <a:pPr algn="l" fontAlgn="ctr"/>
                      <a:r>
                        <a:rPr lang="zh-CN" altLang="en-US" sz="1400" b="1" u="none" strike="noStrike">
                          <a:solidFill>
                            <a:srgbClr val="000000"/>
                          </a:solidFill>
                          <a:effectLst/>
                          <a:latin typeface="+mn-ea"/>
                          <a:ea typeface="+mn-ea"/>
                        </a:rPr>
                        <a:t>　　向中央银行借款</a:t>
                      </a:r>
                      <a:endParaRPr lang="zh-CN" altLang="en-US" sz="1400" b="1" i="0" u="none" strike="noStrike">
                        <a:solidFill>
                          <a:srgbClr val="000000"/>
                        </a:solidFill>
                        <a:effectLst/>
                        <a:latin typeface="+mn-ea"/>
                        <a:ea typeface="+mn-ea"/>
                      </a:endParaRPr>
                    </a:p>
                  </a:txBody>
                  <a:tcPr marL="0" marR="0" marT="0" marB="0" anchor="ctr"/>
                </a:tc>
                <a:tc>
                  <a:txBody>
                    <a:bodyPr/>
                    <a:lstStyle/>
                    <a:p>
                      <a:pPr algn="r" fontAlgn="ctr"/>
                      <a:r>
                        <a:rPr lang="en-US" altLang="zh-CN" sz="1400" b="1" u="none" strike="noStrike">
                          <a:solidFill>
                            <a:srgbClr val="000000"/>
                          </a:solidFill>
                          <a:effectLst/>
                          <a:latin typeface="+mn-ea"/>
                          <a:ea typeface="+mn-ea"/>
                        </a:rPr>
                        <a:t>4053.14</a:t>
                      </a:r>
                      <a:endParaRPr lang="en-US" altLang="zh-CN" sz="1400" b="1" i="0" u="none" strike="noStrike">
                        <a:solidFill>
                          <a:srgbClr val="000000"/>
                        </a:solidFill>
                        <a:effectLst/>
                        <a:latin typeface="+mn-ea"/>
                        <a:ea typeface="+mn-ea"/>
                      </a:endParaRPr>
                    </a:p>
                  </a:txBody>
                  <a:tcPr marL="0" marR="0" marT="0" marB="0" anchor="ctr"/>
                </a:tc>
              </a:tr>
              <a:tr h="213340">
                <a:tc>
                  <a:txBody>
                    <a:bodyPr/>
                    <a:lstStyle/>
                    <a:p>
                      <a:pPr algn="l" fontAlgn="ctr"/>
                      <a:r>
                        <a:rPr lang="zh-CN" altLang="en-US" sz="1400" b="1" u="none" strike="noStrike">
                          <a:solidFill>
                            <a:srgbClr val="000000"/>
                          </a:solidFill>
                          <a:effectLst/>
                          <a:latin typeface="+mn-ea"/>
                          <a:ea typeface="+mn-ea"/>
                        </a:rPr>
                        <a:t>　　贵金属</a:t>
                      </a:r>
                      <a:endParaRPr lang="zh-CN" altLang="en-US" sz="1400" b="1" i="0" u="none" strike="noStrike">
                        <a:solidFill>
                          <a:srgbClr val="000000"/>
                        </a:solidFill>
                        <a:effectLst/>
                        <a:latin typeface="+mn-ea"/>
                        <a:ea typeface="+mn-ea"/>
                      </a:endParaRPr>
                    </a:p>
                  </a:txBody>
                  <a:tcPr marL="0" marR="0" marT="0" marB="0" anchor="ctr"/>
                </a:tc>
                <a:tc>
                  <a:txBody>
                    <a:bodyPr/>
                    <a:lstStyle/>
                    <a:p>
                      <a:pPr algn="r" fontAlgn="ctr"/>
                      <a:r>
                        <a:rPr lang="en-US" altLang="zh-CN" sz="1400" b="1" u="none" strike="noStrike">
                          <a:solidFill>
                            <a:srgbClr val="000000"/>
                          </a:solidFill>
                          <a:effectLst/>
                          <a:latin typeface="+mn-ea"/>
                          <a:ea typeface="+mn-ea"/>
                        </a:rPr>
                        <a:t>66.38 </a:t>
                      </a:r>
                      <a:endParaRPr lang="en-US" altLang="zh-CN" sz="1400" b="1" i="0" u="none" strike="noStrike">
                        <a:solidFill>
                          <a:srgbClr val="000000"/>
                        </a:solidFill>
                        <a:effectLst/>
                        <a:latin typeface="+mn-ea"/>
                        <a:ea typeface="+mn-ea"/>
                      </a:endParaRPr>
                    </a:p>
                  </a:txBody>
                  <a:tcPr marL="0" marR="0" marT="0" marB="0" anchor="ctr"/>
                </a:tc>
                <a:tc>
                  <a:txBody>
                    <a:bodyPr/>
                    <a:lstStyle/>
                    <a:p>
                      <a:pPr algn="l" fontAlgn="ctr"/>
                      <a:r>
                        <a:rPr lang="zh-CN" altLang="en-US" sz="1400" b="1" u="none" strike="noStrike">
                          <a:solidFill>
                            <a:srgbClr val="000000"/>
                          </a:solidFill>
                          <a:effectLst/>
                          <a:latin typeface="+mn-ea"/>
                          <a:ea typeface="+mn-ea"/>
                        </a:rPr>
                        <a:t>　　拆入资金</a:t>
                      </a:r>
                      <a:endParaRPr lang="zh-CN" altLang="en-US" sz="1400" b="1" i="0" u="none" strike="noStrike">
                        <a:solidFill>
                          <a:srgbClr val="000000"/>
                        </a:solidFill>
                        <a:effectLst/>
                        <a:latin typeface="+mn-ea"/>
                        <a:ea typeface="+mn-ea"/>
                      </a:endParaRPr>
                    </a:p>
                  </a:txBody>
                  <a:tcPr marL="0" marR="0" marT="0" marB="0" anchor="ctr"/>
                </a:tc>
                <a:tc>
                  <a:txBody>
                    <a:bodyPr/>
                    <a:lstStyle/>
                    <a:p>
                      <a:pPr algn="r" fontAlgn="ctr"/>
                      <a:r>
                        <a:rPr lang="en-US" altLang="zh-CN" sz="1400" b="1" u="none" strike="noStrike">
                          <a:solidFill>
                            <a:srgbClr val="000000"/>
                          </a:solidFill>
                          <a:effectLst/>
                          <a:latin typeface="+mn-ea"/>
                          <a:ea typeface="+mn-ea"/>
                        </a:rPr>
                        <a:t>2039.5</a:t>
                      </a:r>
                      <a:endParaRPr lang="en-US" altLang="zh-CN" sz="1400" b="1" i="0" u="none" strike="noStrike">
                        <a:solidFill>
                          <a:srgbClr val="000000"/>
                        </a:solidFill>
                        <a:effectLst/>
                        <a:latin typeface="+mn-ea"/>
                        <a:ea typeface="+mn-ea"/>
                      </a:endParaRPr>
                    </a:p>
                  </a:txBody>
                  <a:tcPr marL="0" marR="0" marT="0" marB="0" anchor="ctr"/>
                </a:tc>
              </a:tr>
              <a:tr h="213340">
                <a:tc>
                  <a:txBody>
                    <a:bodyPr/>
                    <a:lstStyle/>
                    <a:p>
                      <a:pPr algn="l" fontAlgn="ctr"/>
                      <a:r>
                        <a:rPr lang="zh-CN" altLang="en-US" sz="1400" b="1" u="none" strike="noStrike" dirty="0">
                          <a:solidFill>
                            <a:srgbClr val="000000"/>
                          </a:solidFill>
                          <a:effectLst/>
                          <a:latin typeface="+mn-ea"/>
                          <a:ea typeface="+mn-ea"/>
                        </a:rPr>
                        <a:t>　　拆出资金</a:t>
                      </a:r>
                      <a:endParaRPr lang="zh-CN" altLang="en-US" sz="1400" b="1" i="0" u="none" strike="noStrike" dirty="0">
                        <a:solidFill>
                          <a:srgbClr val="000000"/>
                        </a:solidFill>
                        <a:effectLst/>
                        <a:latin typeface="+mn-ea"/>
                        <a:ea typeface="+mn-ea"/>
                      </a:endParaRPr>
                    </a:p>
                  </a:txBody>
                  <a:tcPr marL="0" marR="0" marT="0" marB="0" anchor="ctr"/>
                </a:tc>
                <a:tc>
                  <a:txBody>
                    <a:bodyPr/>
                    <a:lstStyle/>
                    <a:p>
                      <a:pPr algn="r" fontAlgn="ctr"/>
                      <a:r>
                        <a:rPr lang="en-US" altLang="zh-CN" sz="1400" b="1" u="none" strike="noStrike">
                          <a:solidFill>
                            <a:srgbClr val="000000"/>
                          </a:solidFill>
                          <a:effectLst/>
                          <a:latin typeface="+mn-ea"/>
                          <a:ea typeface="+mn-ea"/>
                        </a:rPr>
                        <a:t>3134.11 </a:t>
                      </a:r>
                      <a:endParaRPr lang="en-US" altLang="zh-CN" sz="1400" b="1" i="0" u="none" strike="noStrike">
                        <a:solidFill>
                          <a:srgbClr val="000000"/>
                        </a:solidFill>
                        <a:effectLst/>
                        <a:latin typeface="+mn-ea"/>
                        <a:ea typeface="+mn-ea"/>
                      </a:endParaRPr>
                    </a:p>
                  </a:txBody>
                  <a:tcPr marL="0" marR="0" marT="0" marB="0" anchor="ctr"/>
                </a:tc>
                <a:tc>
                  <a:txBody>
                    <a:bodyPr/>
                    <a:lstStyle/>
                    <a:p>
                      <a:pPr algn="l" fontAlgn="ctr"/>
                      <a:r>
                        <a:rPr lang="zh-CN" altLang="en-US" sz="1400" b="1" u="none" strike="noStrike">
                          <a:solidFill>
                            <a:srgbClr val="000000"/>
                          </a:solidFill>
                          <a:effectLst/>
                          <a:latin typeface="+mn-ea"/>
                          <a:ea typeface="+mn-ea"/>
                        </a:rPr>
                        <a:t>　　交易性金融负债</a:t>
                      </a:r>
                      <a:endParaRPr lang="zh-CN" altLang="en-US" sz="1400" b="1" i="0" u="none" strike="noStrike">
                        <a:solidFill>
                          <a:srgbClr val="000000"/>
                        </a:solidFill>
                        <a:effectLst/>
                        <a:latin typeface="+mn-ea"/>
                        <a:ea typeface="+mn-ea"/>
                      </a:endParaRPr>
                    </a:p>
                  </a:txBody>
                  <a:tcPr marL="0" marR="0" marT="0" marB="0" anchor="ctr"/>
                </a:tc>
                <a:tc>
                  <a:txBody>
                    <a:bodyPr/>
                    <a:lstStyle/>
                    <a:p>
                      <a:pPr algn="r" fontAlgn="ctr"/>
                      <a:r>
                        <a:rPr lang="en-US" altLang="zh-CN" sz="1400" b="1" u="none" strike="noStrike">
                          <a:solidFill>
                            <a:srgbClr val="000000"/>
                          </a:solidFill>
                          <a:effectLst/>
                          <a:latin typeface="+mn-ea"/>
                          <a:ea typeface="+mn-ea"/>
                        </a:rPr>
                        <a:t>441.44</a:t>
                      </a:r>
                      <a:endParaRPr lang="en-US" altLang="zh-CN" sz="1400" b="1" i="0" u="none" strike="noStrike">
                        <a:solidFill>
                          <a:srgbClr val="000000"/>
                        </a:solidFill>
                        <a:effectLst/>
                        <a:latin typeface="+mn-ea"/>
                        <a:ea typeface="+mn-ea"/>
                      </a:endParaRPr>
                    </a:p>
                  </a:txBody>
                  <a:tcPr marL="0" marR="0" marT="0" marB="0" anchor="ctr"/>
                </a:tc>
              </a:tr>
              <a:tr h="213340">
                <a:tc>
                  <a:txBody>
                    <a:bodyPr/>
                    <a:lstStyle/>
                    <a:p>
                      <a:pPr algn="l" fontAlgn="ctr"/>
                      <a:r>
                        <a:rPr lang="zh-CN" altLang="en-US" sz="1400" b="1" u="none" strike="noStrike">
                          <a:solidFill>
                            <a:srgbClr val="000000"/>
                          </a:solidFill>
                          <a:effectLst/>
                          <a:latin typeface="+mn-ea"/>
                          <a:ea typeface="+mn-ea"/>
                        </a:rPr>
                        <a:t>　　金融投资</a:t>
                      </a:r>
                      <a:endParaRPr lang="zh-CN" altLang="en-US" sz="1400" b="1" i="0" u="none" strike="noStrike">
                        <a:solidFill>
                          <a:srgbClr val="000000"/>
                        </a:solidFill>
                        <a:effectLst/>
                        <a:latin typeface="+mn-ea"/>
                        <a:ea typeface="+mn-ea"/>
                      </a:endParaRPr>
                    </a:p>
                  </a:txBody>
                  <a:tcPr marL="0" marR="0" marT="0" marB="0" anchor="ctr"/>
                </a:tc>
                <a:tc>
                  <a:txBody>
                    <a:bodyPr/>
                    <a:lstStyle/>
                    <a:p>
                      <a:pPr algn="r" fontAlgn="ctr"/>
                      <a:r>
                        <a:rPr lang="en-US" altLang="zh-CN" sz="1400" b="1" u="none" strike="noStrike" dirty="0">
                          <a:solidFill>
                            <a:srgbClr val="FF0000"/>
                          </a:solidFill>
                          <a:effectLst/>
                          <a:latin typeface="+mn-ea"/>
                          <a:ea typeface="+mn-ea"/>
                        </a:rPr>
                        <a:t>16713.99</a:t>
                      </a:r>
                      <a:r>
                        <a:rPr lang="en-US" altLang="zh-CN" sz="1400" b="1" u="none" strike="noStrike" dirty="0">
                          <a:solidFill>
                            <a:srgbClr val="000000"/>
                          </a:solidFill>
                          <a:effectLst/>
                          <a:latin typeface="+mn-ea"/>
                          <a:ea typeface="+mn-ea"/>
                        </a:rPr>
                        <a:t> </a:t>
                      </a:r>
                      <a:endParaRPr lang="en-US" altLang="zh-CN" sz="1400" b="1" i="0" u="none" strike="noStrike" dirty="0">
                        <a:solidFill>
                          <a:srgbClr val="000000"/>
                        </a:solidFill>
                        <a:effectLst/>
                        <a:latin typeface="+mn-ea"/>
                        <a:ea typeface="+mn-ea"/>
                      </a:endParaRPr>
                    </a:p>
                  </a:txBody>
                  <a:tcPr marL="0" marR="0" marT="0" marB="0" anchor="ctr"/>
                </a:tc>
                <a:tc>
                  <a:txBody>
                    <a:bodyPr/>
                    <a:lstStyle/>
                    <a:p>
                      <a:pPr algn="l" fontAlgn="ctr"/>
                      <a:r>
                        <a:rPr lang="zh-CN" altLang="en-US" sz="1400" b="1" u="none" strike="noStrike">
                          <a:solidFill>
                            <a:srgbClr val="000000"/>
                          </a:solidFill>
                          <a:effectLst/>
                          <a:latin typeface="+mn-ea"/>
                          <a:ea typeface="+mn-ea"/>
                        </a:rPr>
                        <a:t>　　衍生金融负债</a:t>
                      </a:r>
                      <a:endParaRPr lang="zh-CN" altLang="en-US" sz="1400" b="1" i="0" u="none" strike="noStrike">
                        <a:solidFill>
                          <a:srgbClr val="000000"/>
                        </a:solidFill>
                        <a:effectLst/>
                        <a:latin typeface="+mn-ea"/>
                        <a:ea typeface="+mn-ea"/>
                      </a:endParaRPr>
                    </a:p>
                  </a:txBody>
                  <a:tcPr marL="0" marR="0" marT="0" marB="0" anchor="ctr"/>
                </a:tc>
                <a:tc>
                  <a:txBody>
                    <a:bodyPr/>
                    <a:lstStyle/>
                    <a:p>
                      <a:pPr algn="r" fontAlgn="ctr"/>
                      <a:r>
                        <a:rPr lang="en-US" altLang="zh-CN" sz="1400" b="1" u="none" strike="noStrike">
                          <a:solidFill>
                            <a:srgbClr val="000000"/>
                          </a:solidFill>
                          <a:effectLst/>
                          <a:latin typeface="+mn-ea"/>
                          <a:ea typeface="+mn-ea"/>
                        </a:rPr>
                        <a:t>365.7</a:t>
                      </a:r>
                      <a:endParaRPr lang="en-US" altLang="zh-CN" sz="1400" b="1" i="0" u="none" strike="noStrike">
                        <a:solidFill>
                          <a:srgbClr val="000000"/>
                        </a:solidFill>
                        <a:effectLst/>
                        <a:latin typeface="+mn-ea"/>
                        <a:ea typeface="+mn-ea"/>
                      </a:endParaRPr>
                    </a:p>
                  </a:txBody>
                  <a:tcPr marL="0" marR="0" marT="0" marB="0" anchor="ctr"/>
                </a:tc>
              </a:tr>
              <a:tr h="213340">
                <a:tc>
                  <a:txBody>
                    <a:bodyPr/>
                    <a:lstStyle/>
                    <a:p>
                      <a:pPr algn="l" fontAlgn="ctr"/>
                      <a:r>
                        <a:rPr lang="zh-CN" altLang="en-US" sz="1400" b="1" u="none" strike="noStrike">
                          <a:solidFill>
                            <a:srgbClr val="000000"/>
                          </a:solidFill>
                          <a:effectLst/>
                          <a:latin typeface="+mn-ea"/>
                          <a:ea typeface="+mn-ea"/>
                        </a:rPr>
                        <a:t>　　　　其中：交易性金融资产</a:t>
                      </a:r>
                      <a:endParaRPr lang="zh-CN" altLang="en-US" sz="1400" b="1" i="0" u="none" strike="noStrike">
                        <a:solidFill>
                          <a:srgbClr val="000000"/>
                        </a:solidFill>
                        <a:effectLst/>
                        <a:latin typeface="+mn-ea"/>
                        <a:ea typeface="+mn-ea"/>
                      </a:endParaRPr>
                    </a:p>
                  </a:txBody>
                  <a:tcPr marL="0" marR="0" marT="0" marB="0" anchor="ctr"/>
                </a:tc>
                <a:tc>
                  <a:txBody>
                    <a:bodyPr/>
                    <a:lstStyle/>
                    <a:p>
                      <a:pPr algn="r" fontAlgn="ctr"/>
                      <a:r>
                        <a:rPr lang="en-US" altLang="zh-CN" sz="1400" b="1" u="none" strike="noStrike">
                          <a:solidFill>
                            <a:srgbClr val="000000"/>
                          </a:solidFill>
                          <a:effectLst/>
                          <a:latin typeface="+mn-ea"/>
                          <a:ea typeface="+mn-ea"/>
                        </a:rPr>
                        <a:t>3303.02 </a:t>
                      </a:r>
                      <a:endParaRPr lang="en-US" altLang="zh-CN" sz="1400" b="1" i="0" u="none" strike="noStrike">
                        <a:solidFill>
                          <a:srgbClr val="000000"/>
                        </a:solidFill>
                        <a:effectLst/>
                        <a:latin typeface="+mn-ea"/>
                        <a:ea typeface="+mn-ea"/>
                      </a:endParaRPr>
                    </a:p>
                  </a:txBody>
                  <a:tcPr marL="0" marR="0" marT="0" marB="0" anchor="ctr"/>
                </a:tc>
                <a:tc>
                  <a:txBody>
                    <a:bodyPr/>
                    <a:lstStyle/>
                    <a:p>
                      <a:pPr algn="l" fontAlgn="ctr"/>
                      <a:r>
                        <a:rPr lang="zh-CN" altLang="en-US" sz="1400" b="1" u="none" strike="noStrike">
                          <a:solidFill>
                            <a:srgbClr val="000000"/>
                          </a:solidFill>
                          <a:effectLst/>
                          <a:latin typeface="+mn-ea"/>
                          <a:ea typeface="+mn-ea"/>
                        </a:rPr>
                        <a:t>　　卖出回购金融资产款</a:t>
                      </a:r>
                      <a:endParaRPr lang="zh-CN" altLang="en-US" sz="1400" b="1" i="0" u="none" strike="noStrike">
                        <a:solidFill>
                          <a:srgbClr val="000000"/>
                        </a:solidFill>
                        <a:effectLst/>
                        <a:latin typeface="+mn-ea"/>
                        <a:ea typeface="+mn-ea"/>
                      </a:endParaRPr>
                    </a:p>
                  </a:txBody>
                  <a:tcPr marL="0" marR="0" marT="0" marB="0" anchor="ctr"/>
                </a:tc>
                <a:tc>
                  <a:txBody>
                    <a:bodyPr/>
                    <a:lstStyle/>
                    <a:p>
                      <a:pPr algn="r" fontAlgn="ctr"/>
                      <a:r>
                        <a:rPr lang="en-US" altLang="zh-CN" sz="1400" b="1" u="none" strike="noStrike">
                          <a:solidFill>
                            <a:srgbClr val="000000"/>
                          </a:solidFill>
                          <a:effectLst/>
                          <a:latin typeface="+mn-ea"/>
                          <a:ea typeface="+mn-ea"/>
                        </a:rPr>
                        <a:t>781.41</a:t>
                      </a:r>
                      <a:endParaRPr lang="en-US" altLang="zh-CN" sz="1400" b="1" i="0" u="none" strike="noStrike">
                        <a:solidFill>
                          <a:srgbClr val="000000"/>
                        </a:solidFill>
                        <a:effectLst/>
                        <a:latin typeface="+mn-ea"/>
                        <a:ea typeface="+mn-ea"/>
                      </a:endParaRPr>
                    </a:p>
                  </a:txBody>
                  <a:tcPr marL="0" marR="0" marT="0" marB="0" anchor="ctr"/>
                </a:tc>
              </a:tr>
              <a:tr h="213340">
                <a:tc>
                  <a:txBody>
                    <a:bodyPr/>
                    <a:lstStyle/>
                    <a:p>
                      <a:pPr algn="l" fontAlgn="ctr"/>
                      <a:r>
                        <a:rPr lang="zh-CN" altLang="en-US" sz="1400" b="1" u="none" strike="noStrike">
                          <a:solidFill>
                            <a:srgbClr val="000000"/>
                          </a:solidFill>
                          <a:effectLst/>
                          <a:latin typeface="+mn-ea"/>
                          <a:ea typeface="+mn-ea"/>
                        </a:rPr>
                        <a:t>　　　　　　　债权投资</a:t>
                      </a:r>
                      <a:endParaRPr lang="zh-CN" altLang="en-US" sz="1400" b="1" i="0" u="none" strike="noStrike">
                        <a:solidFill>
                          <a:srgbClr val="000000"/>
                        </a:solidFill>
                        <a:effectLst/>
                        <a:latin typeface="+mn-ea"/>
                        <a:ea typeface="+mn-ea"/>
                      </a:endParaRPr>
                    </a:p>
                  </a:txBody>
                  <a:tcPr marL="0" marR="0" marT="0" marB="0" anchor="ctr"/>
                </a:tc>
                <a:tc>
                  <a:txBody>
                    <a:bodyPr/>
                    <a:lstStyle/>
                    <a:p>
                      <a:pPr algn="r" fontAlgn="ctr"/>
                      <a:r>
                        <a:rPr lang="en-US" altLang="zh-CN" sz="1400" b="1" u="none" strike="noStrike" dirty="0">
                          <a:solidFill>
                            <a:srgbClr val="FF0000"/>
                          </a:solidFill>
                          <a:effectLst/>
                          <a:latin typeface="+mn-ea"/>
                          <a:ea typeface="+mn-ea"/>
                        </a:rPr>
                        <a:t>9160.12 </a:t>
                      </a:r>
                      <a:endParaRPr lang="en-US" altLang="zh-CN" sz="1400" b="1" i="0" u="none" strike="noStrike" dirty="0">
                        <a:solidFill>
                          <a:srgbClr val="FF0000"/>
                        </a:solidFill>
                        <a:effectLst/>
                        <a:latin typeface="+mn-ea"/>
                        <a:ea typeface="+mn-ea"/>
                      </a:endParaRPr>
                    </a:p>
                  </a:txBody>
                  <a:tcPr marL="0" marR="0" marT="0" marB="0" anchor="ctr"/>
                </a:tc>
                <a:tc>
                  <a:txBody>
                    <a:bodyPr/>
                    <a:lstStyle/>
                    <a:p>
                      <a:pPr algn="l" fontAlgn="ctr"/>
                      <a:r>
                        <a:rPr lang="zh-CN" altLang="en-US" sz="1400" b="1" u="none" strike="noStrike" dirty="0">
                          <a:solidFill>
                            <a:srgbClr val="FF0000"/>
                          </a:solidFill>
                          <a:effectLst/>
                          <a:latin typeface="+mn-ea"/>
                          <a:ea typeface="+mn-ea"/>
                        </a:rPr>
                        <a:t>　　吸收存款</a:t>
                      </a:r>
                      <a:endParaRPr lang="zh-CN" altLang="en-US" sz="1400" b="1" i="0" u="none" strike="noStrike" dirty="0">
                        <a:solidFill>
                          <a:srgbClr val="FF0000"/>
                        </a:solidFill>
                        <a:effectLst/>
                        <a:latin typeface="+mn-ea"/>
                        <a:ea typeface="+mn-ea"/>
                      </a:endParaRPr>
                    </a:p>
                  </a:txBody>
                  <a:tcPr marL="0" marR="0" marT="0" marB="0" anchor="ctr"/>
                </a:tc>
                <a:tc>
                  <a:txBody>
                    <a:bodyPr/>
                    <a:lstStyle/>
                    <a:p>
                      <a:pPr algn="r" fontAlgn="ctr"/>
                      <a:r>
                        <a:rPr lang="en-US" altLang="zh-CN" sz="1400" b="1" u="none" strike="noStrike" dirty="0">
                          <a:solidFill>
                            <a:srgbClr val="FF0000"/>
                          </a:solidFill>
                          <a:effectLst/>
                          <a:latin typeface="+mn-ea"/>
                          <a:ea typeface="+mn-ea"/>
                        </a:rPr>
                        <a:t>44275.66</a:t>
                      </a:r>
                      <a:endParaRPr lang="en-US" altLang="zh-CN" sz="1400" b="1" i="0" u="none" strike="noStrike" dirty="0">
                        <a:solidFill>
                          <a:srgbClr val="FF0000"/>
                        </a:solidFill>
                        <a:effectLst/>
                        <a:latin typeface="+mn-ea"/>
                        <a:ea typeface="+mn-ea"/>
                      </a:endParaRPr>
                    </a:p>
                  </a:txBody>
                  <a:tcPr marL="0" marR="0" marT="0" marB="0" anchor="ctr"/>
                </a:tc>
              </a:tr>
              <a:tr h="213340">
                <a:tc>
                  <a:txBody>
                    <a:bodyPr/>
                    <a:lstStyle/>
                    <a:p>
                      <a:pPr algn="l" fontAlgn="ctr"/>
                      <a:r>
                        <a:rPr lang="zh-CN" altLang="en-US" sz="1400" b="1" u="none" strike="noStrike">
                          <a:solidFill>
                            <a:srgbClr val="000000"/>
                          </a:solidFill>
                          <a:effectLst/>
                          <a:latin typeface="+mn-ea"/>
                          <a:ea typeface="+mn-ea"/>
                        </a:rPr>
                        <a:t>　　　　　　　其他债权投资</a:t>
                      </a:r>
                      <a:endParaRPr lang="zh-CN" altLang="en-US" sz="1400" b="1" i="0" u="none" strike="noStrike">
                        <a:solidFill>
                          <a:srgbClr val="000000"/>
                        </a:solidFill>
                        <a:effectLst/>
                        <a:latin typeface="+mn-ea"/>
                        <a:ea typeface="+mn-ea"/>
                      </a:endParaRPr>
                    </a:p>
                  </a:txBody>
                  <a:tcPr marL="0" marR="0" marT="0" marB="0" anchor="ctr"/>
                </a:tc>
                <a:tc>
                  <a:txBody>
                    <a:bodyPr/>
                    <a:lstStyle/>
                    <a:p>
                      <a:pPr algn="r" fontAlgn="ctr"/>
                      <a:r>
                        <a:rPr lang="en-US" altLang="zh-CN" sz="1400" b="1" u="none" strike="noStrike">
                          <a:solidFill>
                            <a:srgbClr val="000000"/>
                          </a:solidFill>
                          <a:effectLst/>
                          <a:latin typeface="+mn-ea"/>
                          <a:ea typeface="+mn-ea"/>
                        </a:rPr>
                        <a:t>4210.70 </a:t>
                      </a:r>
                      <a:endParaRPr lang="en-US" altLang="zh-CN" sz="1400" b="1" i="0" u="none" strike="noStrike">
                        <a:solidFill>
                          <a:srgbClr val="000000"/>
                        </a:solidFill>
                        <a:effectLst/>
                        <a:latin typeface="+mn-ea"/>
                        <a:ea typeface="+mn-ea"/>
                      </a:endParaRPr>
                    </a:p>
                  </a:txBody>
                  <a:tcPr marL="0" marR="0" marT="0" marB="0" anchor="ctr"/>
                </a:tc>
                <a:tc>
                  <a:txBody>
                    <a:bodyPr/>
                    <a:lstStyle/>
                    <a:p>
                      <a:pPr algn="l" fontAlgn="ctr"/>
                      <a:r>
                        <a:rPr lang="zh-CN" altLang="en-US" sz="1400" b="1" u="none" strike="noStrike" dirty="0">
                          <a:solidFill>
                            <a:srgbClr val="000000"/>
                          </a:solidFill>
                          <a:effectLst/>
                          <a:latin typeface="+mn-ea"/>
                          <a:ea typeface="+mn-ea"/>
                        </a:rPr>
                        <a:t>　　应付职工薪酬</a:t>
                      </a:r>
                      <a:endParaRPr lang="zh-CN" altLang="en-US" sz="1400" b="1" i="0" u="none" strike="noStrike" dirty="0">
                        <a:solidFill>
                          <a:srgbClr val="000000"/>
                        </a:solidFill>
                        <a:effectLst/>
                        <a:latin typeface="+mn-ea"/>
                        <a:ea typeface="+mn-ea"/>
                      </a:endParaRPr>
                    </a:p>
                  </a:txBody>
                  <a:tcPr marL="0" marR="0" marT="0" marB="0" anchor="ctr"/>
                </a:tc>
                <a:tc>
                  <a:txBody>
                    <a:bodyPr/>
                    <a:lstStyle/>
                    <a:p>
                      <a:pPr algn="r" fontAlgn="ctr"/>
                      <a:r>
                        <a:rPr lang="en-US" altLang="zh-CN" sz="1400" b="1" u="none" strike="noStrike" dirty="0">
                          <a:solidFill>
                            <a:srgbClr val="000000"/>
                          </a:solidFill>
                          <a:effectLst/>
                          <a:latin typeface="+mn-ea"/>
                          <a:ea typeface="+mn-ea"/>
                        </a:rPr>
                        <a:t>84.75</a:t>
                      </a:r>
                      <a:endParaRPr lang="en-US" altLang="zh-CN" sz="1400" b="1" i="0" u="none" strike="noStrike" dirty="0">
                        <a:solidFill>
                          <a:srgbClr val="000000"/>
                        </a:solidFill>
                        <a:effectLst/>
                        <a:latin typeface="+mn-ea"/>
                        <a:ea typeface="+mn-ea"/>
                      </a:endParaRPr>
                    </a:p>
                  </a:txBody>
                  <a:tcPr marL="0" marR="0" marT="0" marB="0" anchor="ctr"/>
                </a:tc>
              </a:tr>
              <a:tr h="213340">
                <a:tc>
                  <a:txBody>
                    <a:bodyPr/>
                    <a:lstStyle/>
                    <a:p>
                      <a:pPr algn="l" fontAlgn="ctr"/>
                      <a:r>
                        <a:rPr lang="zh-CN" altLang="en-US" sz="1400" b="1" u="none" strike="noStrike">
                          <a:solidFill>
                            <a:srgbClr val="000000"/>
                          </a:solidFill>
                          <a:effectLst/>
                          <a:latin typeface="+mn-ea"/>
                          <a:ea typeface="+mn-ea"/>
                        </a:rPr>
                        <a:t>　　　　　　　其他权益工具投资</a:t>
                      </a:r>
                      <a:endParaRPr lang="zh-CN" altLang="en-US" sz="1400" b="1" i="0" u="none" strike="noStrike">
                        <a:solidFill>
                          <a:srgbClr val="000000"/>
                        </a:solidFill>
                        <a:effectLst/>
                        <a:latin typeface="+mn-ea"/>
                        <a:ea typeface="+mn-ea"/>
                      </a:endParaRPr>
                    </a:p>
                  </a:txBody>
                  <a:tcPr marL="0" marR="0" marT="0" marB="0" anchor="ctr"/>
                </a:tc>
                <a:tc>
                  <a:txBody>
                    <a:bodyPr/>
                    <a:lstStyle/>
                    <a:p>
                      <a:pPr algn="r" fontAlgn="ctr"/>
                      <a:r>
                        <a:rPr lang="en-US" altLang="zh-CN" sz="1400" b="1" u="none" strike="noStrike">
                          <a:solidFill>
                            <a:srgbClr val="000000"/>
                          </a:solidFill>
                          <a:effectLst/>
                          <a:latin typeface="+mn-ea"/>
                          <a:ea typeface="+mn-ea"/>
                        </a:rPr>
                        <a:t>40.15 </a:t>
                      </a:r>
                      <a:endParaRPr lang="en-US" altLang="zh-CN" sz="1400" b="1" i="0" u="none" strike="noStrike">
                        <a:solidFill>
                          <a:srgbClr val="000000"/>
                        </a:solidFill>
                        <a:effectLst/>
                        <a:latin typeface="+mn-ea"/>
                        <a:ea typeface="+mn-ea"/>
                      </a:endParaRPr>
                    </a:p>
                  </a:txBody>
                  <a:tcPr marL="0" marR="0" marT="0" marB="0" anchor="ctr"/>
                </a:tc>
                <a:tc>
                  <a:txBody>
                    <a:bodyPr/>
                    <a:lstStyle/>
                    <a:p>
                      <a:pPr algn="l" fontAlgn="ctr"/>
                      <a:r>
                        <a:rPr lang="zh-CN" altLang="en-US" sz="1400" b="1" u="none" strike="noStrike">
                          <a:solidFill>
                            <a:srgbClr val="000000"/>
                          </a:solidFill>
                          <a:effectLst/>
                          <a:latin typeface="+mn-ea"/>
                          <a:ea typeface="+mn-ea"/>
                        </a:rPr>
                        <a:t>　　应交税费</a:t>
                      </a:r>
                      <a:endParaRPr lang="zh-CN" altLang="en-US" sz="1400" b="1" i="0" u="none" strike="noStrike">
                        <a:solidFill>
                          <a:srgbClr val="000000"/>
                        </a:solidFill>
                        <a:effectLst/>
                        <a:latin typeface="+mn-ea"/>
                        <a:ea typeface="+mn-ea"/>
                      </a:endParaRPr>
                    </a:p>
                  </a:txBody>
                  <a:tcPr marL="0" marR="0" marT="0" marB="0" anchor="ctr"/>
                </a:tc>
                <a:tc>
                  <a:txBody>
                    <a:bodyPr/>
                    <a:lstStyle/>
                    <a:p>
                      <a:pPr algn="r" fontAlgn="ctr"/>
                      <a:r>
                        <a:rPr lang="en-US" altLang="zh-CN" sz="1400" b="1" u="none" strike="noStrike">
                          <a:solidFill>
                            <a:srgbClr val="000000"/>
                          </a:solidFill>
                          <a:effectLst/>
                          <a:latin typeface="+mn-ea"/>
                          <a:ea typeface="+mn-ea"/>
                        </a:rPr>
                        <a:t>204.11</a:t>
                      </a:r>
                      <a:endParaRPr lang="en-US" altLang="zh-CN" sz="1400" b="1" i="0" u="none" strike="noStrike">
                        <a:solidFill>
                          <a:srgbClr val="000000"/>
                        </a:solidFill>
                        <a:effectLst/>
                        <a:latin typeface="+mn-ea"/>
                        <a:ea typeface="+mn-ea"/>
                      </a:endParaRPr>
                    </a:p>
                  </a:txBody>
                  <a:tcPr marL="0" marR="0" marT="0" marB="0" anchor="ctr"/>
                </a:tc>
              </a:tr>
              <a:tr h="213340">
                <a:tc>
                  <a:txBody>
                    <a:bodyPr/>
                    <a:lstStyle/>
                    <a:p>
                      <a:pPr algn="l" fontAlgn="ctr"/>
                      <a:r>
                        <a:rPr lang="zh-CN" altLang="en-US" sz="1400" b="1" u="none" strike="noStrike">
                          <a:solidFill>
                            <a:srgbClr val="000000"/>
                          </a:solidFill>
                          <a:effectLst/>
                          <a:latin typeface="+mn-ea"/>
                          <a:ea typeface="+mn-ea"/>
                        </a:rPr>
                        <a:t>　　衍生金融资产</a:t>
                      </a:r>
                      <a:endParaRPr lang="zh-CN" altLang="en-US" sz="1400" b="1" i="0" u="none" strike="noStrike">
                        <a:solidFill>
                          <a:srgbClr val="000000"/>
                        </a:solidFill>
                        <a:effectLst/>
                        <a:latin typeface="+mn-ea"/>
                        <a:ea typeface="+mn-ea"/>
                      </a:endParaRPr>
                    </a:p>
                  </a:txBody>
                  <a:tcPr marL="0" marR="0" marT="0" marB="0" anchor="ctr"/>
                </a:tc>
                <a:tc>
                  <a:txBody>
                    <a:bodyPr/>
                    <a:lstStyle/>
                    <a:p>
                      <a:pPr algn="r" fontAlgn="ctr"/>
                      <a:r>
                        <a:rPr lang="en-US" altLang="zh-CN" sz="1400" b="1" u="none" strike="noStrike">
                          <a:solidFill>
                            <a:srgbClr val="000000"/>
                          </a:solidFill>
                          <a:effectLst/>
                          <a:latin typeface="+mn-ea"/>
                          <a:ea typeface="+mn-ea"/>
                        </a:rPr>
                        <a:t>342.20 </a:t>
                      </a:r>
                      <a:endParaRPr lang="en-US" altLang="zh-CN" sz="1400" b="1" i="0" u="none" strike="noStrike">
                        <a:solidFill>
                          <a:srgbClr val="000000"/>
                        </a:solidFill>
                        <a:effectLst/>
                        <a:latin typeface="+mn-ea"/>
                        <a:ea typeface="+mn-ea"/>
                      </a:endParaRPr>
                    </a:p>
                  </a:txBody>
                  <a:tcPr marL="0" marR="0" marT="0" marB="0" anchor="ctr"/>
                </a:tc>
                <a:tc>
                  <a:txBody>
                    <a:bodyPr/>
                    <a:lstStyle/>
                    <a:p>
                      <a:pPr algn="l" fontAlgn="ctr"/>
                      <a:r>
                        <a:rPr lang="zh-CN" altLang="en-US" sz="1400" b="1" u="none" strike="noStrike">
                          <a:solidFill>
                            <a:srgbClr val="000000"/>
                          </a:solidFill>
                          <a:effectLst/>
                          <a:latin typeface="+mn-ea"/>
                          <a:ea typeface="+mn-ea"/>
                        </a:rPr>
                        <a:t>　　合同负债</a:t>
                      </a:r>
                      <a:endParaRPr lang="zh-CN" altLang="en-US" sz="1400" b="1" i="0" u="none" strike="noStrike">
                        <a:solidFill>
                          <a:srgbClr val="000000"/>
                        </a:solidFill>
                        <a:effectLst/>
                        <a:latin typeface="+mn-ea"/>
                        <a:ea typeface="+mn-ea"/>
                      </a:endParaRPr>
                    </a:p>
                  </a:txBody>
                  <a:tcPr marL="0" marR="0" marT="0" marB="0" anchor="ctr"/>
                </a:tc>
                <a:tc>
                  <a:txBody>
                    <a:bodyPr/>
                    <a:lstStyle/>
                    <a:p>
                      <a:pPr algn="r" fontAlgn="ctr"/>
                      <a:r>
                        <a:rPr lang="en-US" altLang="zh-CN" sz="1400" b="1" u="none" strike="noStrike">
                          <a:solidFill>
                            <a:srgbClr val="000000"/>
                          </a:solidFill>
                          <a:effectLst/>
                          <a:latin typeface="+mn-ea"/>
                          <a:ea typeface="+mn-ea"/>
                        </a:rPr>
                        <a:t>56.07</a:t>
                      </a:r>
                      <a:endParaRPr lang="en-US" altLang="zh-CN" sz="1400" b="1" i="0" u="none" strike="noStrike">
                        <a:solidFill>
                          <a:srgbClr val="000000"/>
                        </a:solidFill>
                        <a:effectLst/>
                        <a:latin typeface="+mn-ea"/>
                        <a:ea typeface="+mn-ea"/>
                      </a:endParaRPr>
                    </a:p>
                  </a:txBody>
                  <a:tcPr marL="0" marR="0" marT="0" marB="0" anchor="ctr"/>
                </a:tc>
              </a:tr>
              <a:tr h="213340">
                <a:tc>
                  <a:txBody>
                    <a:bodyPr/>
                    <a:lstStyle/>
                    <a:p>
                      <a:pPr algn="l" fontAlgn="ctr"/>
                      <a:r>
                        <a:rPr lang="zh-CN" altLang="en-US" sz="1400" b="1" u="none" strike="noStrike">
                          <a:solidFill>
                            <a:srgbClr val="000000"/>
                          </a:solidFill>
                          <a:effectLst/>
                          <a:latin typeface="+mn-ea"/>
                          <a:ea typeface="+mn-ea"/>
                        </a:rPr>
                        <a:t>　　买入返售金融资产</a:t>
                      </a:r>
                      <a:endParaRPr lang="zh-CN" altLang="en-US" sz="1400" b="1" i="0" u="none" strike="noStrike">
                        <a:solidFill>
                          <a:srgbClr val="000000"/>
                        </a:solidFill>
                        <a:effectLst/>
                        <a:latin typeface="+mn-ea"/>
                        <a:ea typeface="+mn-ea"/>
                      </a:endParaRPr>
                    </a:p>
                  </a:txBody>
                  <a:tcPr marL="0" marR="0" marT="0" marB="0" anchor="ctr"/>
                </a:tc>
                <a:tc>
                  <a:txBody>
                    <a:bodyPr/>
                    <a:lstStyle/>
                    <a:p>
                      <a:pPr algn="r" fontAlgn="ctr"/>
                      <a:r>
                        <a:rPr lang="en-US" altLang="zh-CN" sz="1400" b="1" u="none" strike="noStrike">
                          <a:solidFill>
                            <a:srgbClr val="000000"/>
                          </a:solidFill>
                          <a:effectLst/>
                          <a:latin typeface="+mn-ea"/>
                          <a:ea typeface="+mn-ea"/>
                        </a:rPr>
                        <a:t>1993.86 </a:t>
                      </a:r>
                      <a:endParaRPr lang="en-US" altLang="zh-CN" sz="1400" b="1" i="0" u="none" strike="noStrike">
                        <a:solidFill>
                          <a:srgbClr val="000000"/>
                        </a:solidFill>
                        <a:effectLst/>
                        <a:latin typeface="+mn-ea"/>
                        <a:ea typeface="+mn-ea"/>
                      </a:endParaRPr>
                    </a:p>
                  </a:txBody>
                  <a:tcPr marL="0" marR="0" marT="0" marB="0" anchor="ctr"/>
                </a:tc>
                <a:tc>
                  <a:txBody>
                    <a:bodyPr/>
                    <a:lstStyle/>
                    <a:p>
                      <a:pPr algn="l" fontAlgn="ctr"/>
                      <a:r>
                        <a:rPr lang="zh-CN" altLang="en-US" sz="1400" b="1" u="none" strike="noStrike">
                          <a:solidFill>
                            <a:srgbClr val="000000"/>
                          </a:solidFill>
                          <a:effectLst/>
                          <a:latin typeface="+mn-ea"/>
                          <a:ea typeface="+mn-ea"/>
                        </a:rPr>
                        <a:t>　　应付债券</a:t>
                      </a:r>
                      <a:endParaRPr lang="zh-CN" altLang="en-US" sz="1400" b="1" i="0" u="none" strike="noStrike">
                        <a:solidFill>
                          <a:srgbClr val="000000"/>
                        </a:solidFill>
                        <a:effectLst/>
                        <a:latin typeface="+mn-ea"/>
                        <a:ea typeface="+mn-ea"/>
                      </a:endParaRPr>
                    </a:p>
                  </a:txBody>
                  <a:tcPr marL="0" marR="0" marT="0" marB="0" anchor="ctr"/>
                </a:tc>
                <a:tc>
                  <a:txBody>
                    <a:bodyPr/>
                    <a:lstStyle/>
                    <a:p>
                      <a:pPr algn="r" fontAlgn="ctr"/>
                      <a:r>
                        <a:rPr lang="en-US" altLang="zh-CN" sz="1400" b="1" u="none" strike="noStrike">
                          <a:solidFill>
                            <a:srgbClr val="000000"/>
                          </a:solidFill>
                          <a:effectLst/>
                          <a:latin typeface="+mn-ea"/>
                          <a:ea typeface="+mn-ea"/>
                        </a:rPr>
                        <a:t>4249.26</a:t>
                      </a:r>
                      <a:endParaRPr lang="en-US" altLang="zh-CN" sz="1400" b="1" i="0" u="none" strike="noStrike">
                        <a:solidFill>
                          <a:srgbClr val="000000"/>
                        </a:solidFill>
                        <a:effectLst/>
                        <a:latin typeface="+mn-ea"/>
                        <a:ea typeface="+mn-ea"/>
                      </a:endParaRPr>
                    </a:p>
                  </a:txBody>
                  <a:tcPr marL="0" marR="0" marT="0" marB="0" anchor="ctr"/>
                </a:tc>
              </a:tr>
              <a:tr h="213340">
                <a:tc>
                  <a:txBody>
                    <a:bodyPr/>
                    <a:lstStyle/>
                    <a:p>
                      <a:pPr algn="l" fontAlgn="ctr"/>
                      <a:r>
                        <a:rPr lang="zh-CN" altLang="en-US" sz="1400" b="1" u="none" strike="noStrike">
                          <a:solidFill>
                            <a:srgbClr val="000000"/>
                          </a:solidFill>
                          <a:effectLst/>
                          <a:latin typeface="+mn-ea"/>
                          <a:ea typeface="+mn-ea"/>
                        </a:rPr>
                        <a:t>　　发放贷款及垫款</a:t>
                      </a:r>
                      <a:endParaRPr lang="zh-CN" altLang="en-US" sz="1400" b="1" i="0" u="none" strike="noStrike">
                        <a:solidFill>
                          <a:srgbClr val="000000"/>
                        </a:solidFill>
                        <a:effectLst/>
                        <a:latin typeface="+mn-ea"/>
                        <a:ea typeface="+mn-ea"/>
                      </a:endParaRPr>
                    </a:p>
                  </a:txBody>
                  <a:tcPr marL="0" marR="0" marT="0" marB="0" anchor="ctr"/>
                </a:tc>
                <a:tc>
                  <a:txBody>
                    <a:bodyPr/>
                    <a:lstStyle/>
                    <a:p>
                      <a:pPr algn="r" fontAlgn="ctr"/>
                      <a:r>
                        <a:rPr lang="en-US" altLang="zh-CN" sz="1400" b="1" u="none" strike="noStrike" dirty="0">
                          <a:solidFill>
                            <a:srgbClr val="FF0000"/>
                          </a:solidFill>
                          <a:effectLst/>
                          <a:latin typeface="+mn-ea"/>
                          <a:ea typeface="+mn-ea"/>
                        </a:rPr>
                        <a:t>37499.49</a:t>
                      </a:r>
                      <a:r>
                        <a:rPr lang="en-US" altLang="zh-CN" sz="1400" b="1" u="none" strike="noStrike" dirty="0">
                          <a:solidFill>
                            <a:srgbClr val="000000"/>
                          </a:solidFill>
                          <a:effectLst/>
                          <a:latin typeface="+mn-ea"/>
                          <a:ea typeface="+mn-ea"/>
                        </a:rPr>
                        <a:t> </a:t>
                      </a:r>
                      <a:endParaRPr lang="en-US" altLang="zh-CN" sz="1400" b="1" i="0" u="none" strike="noStrike" dirty="0">
                        <a:solidFill>
                          <a:srgbClr val="000000"/>
                        </a:solidFill>
                        <a:effectLst/>
                        <a:latin typeface="+mn-ea"/>
                        <a:ea typeface="+mn-ea"/>
                      </a:endParaRPr>
                    </a:p>
                  </a:txBody>
                  <a:tcPr marL="0" marR="0" marT="0" marB="0" anchor="ctr"/>
                </a:tc>
                <a:tc>
                  <a:txBody>
                    <a:bodyPr/>
                    <a:lstStyle/>
                    <a:p>
                      <a:pPr algn="l" fontAlgn="ctr"/>
                      <a:r>
                        <a:rPr lang="zh-CN" altLang="en-US" sz="1400" b="1" u="none" strike="noStrike">
                          <a:solidFill>
                            <a:srgbClr val="000000"/>
                          </a:solidFill>
                          <a:effectLst/>
                          <a:latin typeface="+mn-ea"/>
                          <a:ea typeface="+mn-ea"/>
                        </a:rPr>
                        <a:t>　　递延所得税负债</a:t>
                      </a:r>
                      <a:endParaRPr lang="zh-CN" altLang="en-US" sz="1400" b="1" i="0" u="none" strike="noStrike">
                        <a:solidFill>
                          <a:srgbClr val="000000"/>
                        </a:solidFill>
                        <a:effectLst/>
                        <a:latin typeface="+mn-ea"/>
                        <a:ea typeface="+mn-ea"/>
                      </a:endParaRPr>
                    </a:p>
                  </a:txBody>
                  <a:tcPr marL="0" marR="0" marT="0" marB="0" anchor="ctr"/>
                </a:tc>
                <a:tc>
                  <a:txBody>
                    <a:bodyPr/>
                    <a:lstStyle/>
                    <a:p>
                      <a:pPr algn="r" fontAlgn="ctr"/>
                      <a:r>
                        <a:rPr lang="en-US" altLang="zh-CN" sz="1400" b="1" u="none" strike="noStrike">
                          <a:solidFill>
                            <a:srgbClr val="000000"/>
                          </a:solidFill>
                          <a:effectLst/>
                          <a:latin typeface="+mn-ea"/>
                          <a:ea typeface="+mn-ea"/>
                        </a:rPr>
                        <a:t>12.11</a:t>
                      </a:r>
                      <a:endParaRPr lang="en-US" altLang="zh-CN" sz="1400" b="1" i="0" u="none" strike="noStrike">
                        <a:solidFill>
                          <a:srgbClr val="000000"/>
                        </a:solidFill>
                        <a:effectLst/>
                        <a:latin typeface="+mn-ea"/>
                        <a:ea typeface="+mn-ea"/>
                      </a:endParaRPr>
                    </a:p>
                  </a:txBody>
                  <a:tcPr marL="0" marR="0" marT="0" marB="0" anchor="ctr"/>
                </a:tc>
              </a:tr>
              <a:tr h="213340">
                <a:tc>
                  <a:txBody>
                    <a:bodyPr/>
                    <a:lstStyle/>
                    <a:p>
                      <a:pPr algn="l" fontAlgn="ctr"/>
                      <a:r>
                        <a:rPr lang="zh-CN" altLang="en-US" sz="1400" b="1" u="none" strike="noStrike" dirty="0">
                          <a:solidFill>
                            <a:srgbClr val="000000"/>
                          </a:solidFill>
                          <a:effectLst/>
                          <a:latin typeface="+mn-ea"/>
                          <a:ea typeface="+mn-ea"/>
                        </a:rPr>
                        <a:t>　　长期股权投资</a:t>
                      </a:r>
                      <a:endParaRPr lang="zh-CN" altLang="en-US" sz="1400" b="1" i="0" u="none" strike="noStrike" dirty="0">
                        <a:solidFill>
                          <a:srgbClr val="000000"/>
                        </a:solidFill>
                        <a:effectLst/>
                        <a:latin typeface="+mn-ea"/>
                        <a:ea typeface="+mn-ea"/>
                      </a:endParaRPr>
                    </a:p>
                  </a:txBody>
                  <a:tcPr marL="0" marR="0" marT="0" marB="0" anchor="ctr"/>
                </a:tc>
                <a:tc>
                  <a:txBody>
                    <a:bodyPr/>
                    <a:lstStyle/>
                    <a:p>
                      <a:pPr algn="r" fontAlgn="ctr"/>
                      <a:r>
                        <a:rPr lang="en-US" altLang="zh-CN" sz="1400" b="1" u="none" strike="noStrike">
                          <a:solidFill>
                            <a:srgbClr val="000000"/>
                          </a:solidFill>
                          <a:effectLst/>
                          <a:latin typeface="+mn-ea"/>
                          <a:ea typeface="+mn-ea"/>
                        </a:rPr>
                        <a:t>88.71 </a:t>
                      </a:r>
                      <a:endParaRPr lang="en-US" altLang="zh-CN" sz="1400" b="1" i="0" u="none" strike="noStrike">
                        <a:solidFill>
                          <a:srgbClr val="000000"/>
                        </a:solidFill>
                        <a:effectLst/>
                        <a:latin typeface="+mn-ea"/>
                        <a:ea typeface="+mn-ea"/>
                      </a:endParaRPr>
                    </a:p>
                  </a:txBody>
                  <a:tcPr marL="0" marR="0" marT="0" marB="0" anchor="ctr"/>
                </a:tc>
                <a:tc>
                  <a:txBody>
                    <a:bodyPr/>
                    <a:lstStyle/>
                    <a:p>
                      <a:pPr algn="l" fontAlgn="ctr"/>
                      <a:r>
                        <a:rPr lang="zh-CN" altLang="en-US" sz="1400" b="1" u="none" strike="noStrike">
                          <a:solidFill>
                            <a:srgbClr val="000000"/>
                          </a:solidFill>
                          <a:effectLst/>
                          <a:latin typeface="+mn-ea"/>
                          <a:ea typeface="+mn-ea"/>
                        </a:rPr>
                        <a:t>　　预计负债</a:t>
                      </a:r>
                      <a:endParaRPr lang="zh-CN" altLang="en-US" sz="1400" b="1" i="0" u="none" strike="noStrike">
                        <a:solidFill>
                          <a:srgbClr val="000000"/>
                        </a:solidFill>
                        <a:effectLst/>
                        <a:latin typeface="+mn-ea"/>
                        <a:ea typeface="+mn-ea"/>
                      </a:endParaRPr>
                    </a:p>
                  </a:txBody>
                  <a:tcPr marL="0" marR="0" marT="0" marB="0" anchor="ctr"/>
                </a:tc>
                <a:tc>
                  <a:txBody>
                    <a:bodyPr/>
                    <a:lstStyle/>
                    <a:p>
                      <a:pPr algn="r" fontAlgn="ctr"/>
                      <a:r>
                        <a:rPr lang="en-US" altLang="zh-CN" sz="1400" b="1" u="none" strike="noStrike">
                          <a:solidFill>
                            <a:srgbClr val="000000"/>
                          </a:solidFill>
                          <a:effectLst/>
                          <a:latin typeface="+mn-ea"/>
                          <a:ea typeface="+mn-ea"/>
                        </a:rPr>
                        <a:t>56.65</a:t>
                      </a:r>
                      <a:endParaRPr lang="en-US" altLang="zh-CN" sz="1400" b="1" i="0" u="none" strike="noStrike">
                        <a:solidFill>
                          <a:srgbClr val="000000"/>
                        </a:solidFill>
                        <a:effectLst/>
                        <a:latin typeface="+mn-ea"/>
                        <a:ea typeface="+mn-ea"/>
                      </a:endParaRPr>
                    </a:p>
                  </a:txBody>
                  <a:tcPr marL="0" marR="0" marT="0" marB="0" anchor="ctr"/>
                </a:tc>
              </a:tr>
              <a:tr h="213340">
                <a:tc>
                  <a:txBody>
                    <a:bodyPr/>
                    <a:lstStyle/>
                    <a:p>
                      <a:pPr algn="l" fontAlgn="ctr"/>
                      <a:r>
                        <a:rPr lang="zh-CN" altLang="en-US" sz="1400" b="1" u="none" strike="noStrike">
                          <a:solidFill>
                            <a:srgbClr val="000000"/>
                          </a:solidFill>
                          <a:effectLst/>
                          <a:latin typeface="+mn-ea"/>
                          <a:ea typeface="+mn-ea"/>
                        </a:rPr>
                        <a:t>　　固定资产</a:t>
                      </a:r>
                      <a:endParaRPr lang="zh-CN" altLang="en-US" sz="1400" b="1" i="0" u="none" strike="noStrike">
                        <a:solidFill>
                          <a:srgbClr val="000000"/>
                        </a:solidFill>
                        <a:effectLst/>
                        <a:latin typeface="+mn-ea"/>
                        <a:ea typeface="+mn-ea"/>
                      </a:endParaRPr>
                    </a:p>
                  </a:txBody>
                  <a:tcPr marL="0" marR="0" marT="0" marB="0" anchor="ctr"/>
                </a:tc>
                <a:tc>
                  <a:txBody>
                    <a:bodyPr/>
                    <a:lstStyle/>
                    <a:p>
                      <a:pPr algn="r" fontAlgn="ctr"/>
                      <a:r>
                        <a:rPr lang="en-US" altLang="zh-CN" sz="1400" b="1" u="none" strike="noStrike">
                          <a:solidFill>
                            <a:srgbClr val="000000"/>
                          </a:solidFill>
                          <a:effectLst/>
                          <a:latin typeface="+mn-ea"/>
                          <a:ea typeface="+mn-ea"/>
                        </a:rPr>
                        <a:t>554.44 </a:t>
                      </a:r>
                      <a:endParaRPr lang="en-US" altLang="zh-CN" sz="1400" b="1" i="0" u="none" strike="noStrike">
                        <a:solidFill>
                          <a:srgbClr val="000000"/>
                        </a:solidFill>
                        <a:effectLst/>
                        <a:latin typeface="+mn-ea"/>
                        <a:ea typeface="+mn-ea"/>
                      </a:endParaRPr>
                    </a:p>
                  </a:txBody>
                  <a:tcPr marL="0" marR="0" marT="0" marB="0" anchor="ctr"/>
                </a:tc>
                <a:tc>
                  <a:txBody>
                    <a:bodyPr/>
                    <a:lstStyle/>
                    <a:p>
                      <a:pPr algn="l" fontAlgn="ctr"/>
                      <a:r>
                        <a:rPr lang="zh-CN" altLang="en-US" sz="1400" b="1" u="none" strike="noStrike">
                          <a:solidFill>
                            <a:srgbClr val="000000"/>
                          </a:solidFill>
                          <a:effectLst/>
                          <a:latin typeface="+mn-ea"/>
                          <a:ea typeface="+mn-ea"/>
                        </a:rPr>
                        <a:t>　　其他负债</a:t>
                      </a:r>
                      <a:endParaRPr lang="zh-CN" altLang="en-US" sz="1400" b="1" i="0" u="none" strike="noStrike">
                        <a:solidFill>
                          <a:srgbClr val="000000"/>
                        </a:solidFill>
                        <a:effectLst/>
                        <a:latin typeface="+mn-ea"/>
                        <a:ea typeface="+mn-ea"/>
                      </a:endParaRPr>
                    </a:p>
                  </a:txBody>
                  <a:tcPr marL="0" marR="0" marT="0" marB="0" anchor="ctr"/>
                </a:tc>
                <a:tc>
                  <a:txBody>
                    <a:bodyPr/>
                    <a:lstStyle/>
                    <a:p>
                      <a:pPr algn="r" fontAlgn="ctr"/>
                      <a:r>
                        <a:rPr lang="en-US" altLang="zh-CN" sz="1400" b="1" u="none" strike="noStrike">
                          <a:solidFill>
                            <a:srgbClr val="000000"/>
                          </a:solidFill>
                          <a:effectLst/>
                          <a:latin typeface="+mn-ea"/>
                          <a:ea typeface="+mn-ea"/>
                        </a:rPr>
                        <a:t>693.18</a:t>
                      </a:r>
                      <a:endParaRPr lang="en-US" altLang="zh-CN" sz="1400" b="1" i="0" u="none" strike="noStrike">
                        <a:solidFill>
                          <a:srgbClr val="000000"/>
                        </a:solidFill>
                        <a:effectLst/>
                        <a:latin typeface="+mn-ea"/>
                        <a:ea typeface="+mn-ea"/>
                      </a:endParaRPr>
                    </a:p>
                  </a:txBody>
                  <a:tcPr marL="0" marR="0" marT="0" marB="0" anchor="ctr"/>
                </a:tc>
              </a:tr>
              <a:tr h="213340">
                <a:tc>
                  <a:txBody>
                    <a:bodyPr/>
                    <a:lstStyle/>
                    <a:p>
                      <a:pPr algn="l" fontAlgn="ctr"/>
                      <a:r>
                        <a:rPr lang="zh-CN" altLang="en-US" sz="1400" b="1" u="none" strike="noStrike" dirty="0">
                          <a:solidFill>
                            <a:srgbClr val="000000"/>
                          </a:solidFill>
                          <a:effectLst/>
                          <a:latin typeface="+mn-ea"/>
                          <a:ea typeface="+mn-ea"/>
                        </a:rPr>
                        <a:t>　　无形资产</a:t>
                      </a:r>
                      <a:endParaRPr lang="zh-CN" altLang="en-US" sz="1400" b="1" i="0" u="none" strike="noStrike" dirty="0">
                        <a:solidFill>
                          <a:srgbClr val="000000"/>
                        </a:solidFill>
                        <a:effectLst/>
                        <a:latin typeface="+mn-ea"/>
                        <a:ea typeface="+mn-ea"/>
                      </a:endParaRPr>
                    </a:p>
                  </a:txBody>
                  <a:tcPr marL="0" marR="0" marT="0" marB="0" anchor="ctr"/>
                </a:tc>
                <a:tc>
                  <a:txBody>
                    <a:bodyPr/>
                    <a:lstStyle/>
                    <a:p>
                      <a:pPr algn="r" fontAlgn="ctr"/>
                      <a:r>
                        <a:rPr lang="en-US" altLang="zh-CN" sz="1400" b="1" u="none" strike="noStrike">
                          <a:solidFill>
                            <a:srgbClr val="000000"/>
                          </a:solidFill>
                          <a:effectLst/>
                          <a:latin typeface="+mn-ea"/>
                          <a:ea typeface="+mn-ea"/>
                        </a:rPr>
                        <a:t>91.50 </a:t>
                      </a:r>
                      <a:endParaRPr lang="en-US" altLang="zh-CN" sz="1400" b="1" i="0" u="none" strike="noStrike">
                        <a:solidFill>
                          <a:srgbClr val="000000"/>
                        </a:solidFill>
                        <a:effectLst/>
                        <a:latin typeface="+mn-ea"/>
                        <a:ea typeface="+mn-ea"/>
                      </a:endParaRPr>
                    </a:p>
                  </a:txBody>
                  <a:tcPr marL="0" marR="0" marT="0" marB="0" anchor="ctr"/>
                </a:tc>
                <a:tc>
                  <a:txBody>
                    <a:bodyPr/>
                    <a:lstStyle/>
                    <a:p>
                      <a:pPr algn="l" fontAlgn="ctr"/>
                      <a:r>
                        <a:rPr lang="zh-CN" altLang="en-US" sz="1400" b="1" u="none" strike="noStrike" dirty="0">
                          <a:solidFill>
                            <a:srgbClr val="000000"/>
                          </a:solidFill>
                          <a:effectLst/>
                          <a:latin typeface="+mn-ea"/>
                          <a:ea typeface="+mn-ea"/>
                        </a:rPr>
                        <a:t>　　负债合计</a:t>
                      </a:r>
                      <a:endParaRPr lang="zh-CN" altLang="en-US" sz="1400" b="1" i="0" u="none" strike="noStrike" dirty="0">
                        <a:solidFill>
                          <a:srgbClr val="000000"/>
                        </a:solidFill>
                        <a:effectLst/>
                        <a:latin typeface="+mn-ea"/>
                        <a:ea typeface="+mn-ea"/>
                      </a:endParaRPr>
                    </a:p>
                  </a:txBody>
                  <a:tcPr marL="0" marR="0" marT="0" marB="0" anchor="ctr">
                    <a:solidFill>
                      <a:srgbClr val="FFFF00"/>
                    </a:solidFill>
                  </a:tcPr>
                </a:tc>
                <a:tc>
                  <a:txBody>
                    <a:bodyPr/>
                    <a:lstStyle/>
                    <a:p>
                      <a:pPr algn="r" fontAlgn="ctr"/>
                      <a:r>
                        <a:rPr lang="en-US" altLang="zh-CN" sz="1400" b="1" u="none" strike="noStrike">
                          <a:solidFill>
                            <a:srgbClr val="000000"/>
                          </a:solidFill>
                          <a:effectLst/>
                          <a:latin typeface="+mn-ea"/>
                          <a:ea typeface="+mn-ea"/>
                        </a:rPr>
                        <a:t>62021.24</a:t>
                      </a:r>
                      <a:endParaRPr lang="en-US" altLang="zh-CN" sz="1400" b="1" i="0" u="none" strike="noStrike">
                        <a:solidFill>
                          <a:srgbClr val="000000"/>
                        </a:solidFill>
                        <a:effectLst/>
                        <a:latin typeface="+mn-ea"/>
                        <a:ea typeface="+mn-ea"/>
                      </a:endParaRPr>
                    </a:p>
                  </a:txBody>
                  <a:tcPr marL="0" marR="0" marT="0" marB="0" anchor="ctr"/>
                </a:tc>
              </a:tr>
              <a:tr h="213340">
                <a:tc>
                  <a:txBody>
                    <a:bodyPr/>
                    <a:lstStyle/>
                    <a:p>
                      <a:pPr algn="l" fontAlgn="ctr"/>
                      <a:r>
                        <a:rPr lang="zh-CN" altLang="en-US" sz="1400" b="1" u="none" strike="noStrike" dirty="0">
                          <a:solidFill>
                            <a:srgbClr val="000000"/>
                          </a:solidFill>
                          <a:effectLst/>
                          <a:latin typeface="+mn-ea"/>
                          <a:ea typeface="+mn-ea"/>
                        </a:rPr>
                        <a:t>　　商誉</a:t>
                      </a:r>
                      <a:endParaRPr lang="zh-CN" altLang="en-US" sz="1400" b="1" i="0" u="none" strike="noStrike" dirty="0">
                        <a:solidFill>
                          <a:srgbClr val="000000"/>
                        </a:solidFill>
                        <a:effectLst/>
                        <a:latin typeface="+mn-ea"/>
                        <a:ea typeface="+mn-ea"/>
                      </a:endParaRPr>
                    </a:p>
                  </a:txBody>
                  <a:tcPr marL="0" marR="0" marT="0" marB="0" anchor="ctr"/>
                </a:tc>
                <a:tc>
                  <a:txBody>
                    <a:bodyPr/>
                    <a:lstStyle/>
                    <a:p>
                      <a:pPr algn="r" fontAlgn="ctr"/>
                      <a:r>
                        <a:rPr lang="en-US" altLang="zh-CN" sz="1400" b="1" u="none" strike="noStrike">
                          <a:solidFill>
                            <a:srgbClr val="000000"/>
                          </a:solidFill>
                          <a:effectLst/>
                          <a:latin typeface="+mn-ea"/>
                          <a:ea typeface="+mn-ea"/>
                        </a:rPr>
                        <a:t>99.54 </a:t>
                      </a:r>
                      <a:endParaRPr lang="en-US" altLang="zh-CN" sz="1400" b="1" i="0" u="none" strike="noStrike">
                        <a:solidFill>
                          <a:srgbClr val="000000"/>
                        </a:solidFill>
                        <a:effectLst/>
                        <a:latin typeface="+mn-ea"/>
                        <a:ea typeface="+mn-ea"/>
                      </a:endParaRPr>
                    </a:p>
                  </a:txBody>
                  <a:tcPr marL="0" marR="0" marT="0" marB="0" anchor="ctr"/>
                </a:tc>
                <a:tc>
                  <a:txBody>
                    <a:bodyPr/>
                    <a:lstStyle/>
                    <a:p>
                      <a:pPr algn="l" fontAlgn="ctr"/>
                      <a:r>
                        <a:rPr lang="zh-CN" altLang="en-US" sz="1400" b="1" u="none" strike="noStrike">
                          <a:solidFill>
                            <a:srgbClr val="000000"/>
                          </a:solidFill>
                          <a:effectLst/>
                          <a:latin typeface="+mn-ea"/>
                          <a:ea typeface="+mn-ea"/>
                        </a:rPr>
                        <a:t>所有者权益</a:t>
                      </a:r>
                      <a:r>
                        <a:rPr lang="en-US" altLang="zh-CN" sz="1400" b="1" u="none" strike="noStrike">
                          <a:solidFill>
                            <a:srgbClr val="000000"/>
                          </a:solidFill>
                          <a:effectLst/>
                          <a:latin typeface="+mn-ea"/>
                          <a:ea typeface="+mn-ea"/>
                        </a:rPr>
                        <a:t>(</a:t>
                      </a:r>
                      <a:r>
                        <a:rPr lang="zh-CN" altLang="en-US" sz="1400" b="1" u="none" strike="noStrike">
                          <a:solidFill>
                            <a:srgbClr val="000000"/>
                          </a:solidFill>
                          <a:effectLst/>
                          <a:latin typeface="+mn-ea"/>
                          <a:ea typeface="+mn-ea"/>
                        </a:rPr>
                        <a:t>或股东权益</a:t>
                      </a:r>
                      <a:r>
                        <a:rPr lang="en-US" altLang="zh-CN" sz="1400" b="1" u="none" strike="noStrike">
                          <a:solidFill>
                            <a:srgbClr val="000000"/>
                          </a:solidFill>
                          <a:effectLst/>
                          <a:latin typeface="+mn-ea"/>
                          <a:ea typeface="+mn-ea"/>
                        </a:rPr>
                        <a:t>)</a:t>
                      </a:r>
                      <a:r>
                        <a:rPr lang="zh-CN" altLang="en-US" sz="1400" b="1" u="none" strike="noStrike">
                          <a:solidFill>
                            <a:srgbClr val="000000"/>
                          </a:solidFill>
                          <a:effectLst/>
                          <a:latin typeface="+mn-ea"/>
                          <a:ea typeface="+mn-ea"/>
                        </a:rPr>
                        <a:t>：</a:t>
                      </a:r>
                      <a:endParaRPr lang="zh-CN" altLang="en-US" sz="1400" b="1" i="0" u="none" strike="noStrike">
                        <a:solidFill>
                          <a:srgbClr val="000000"/>
                        </a:solidFill>
                        <a:effectLst/>
                        <a:latin typeface="+mn-ea"/>
                        <a:ea typeface="+mn-ea"/>
                      </a:endParaRPr>
                    </a:p>
                  </a:txBody>
                  <a:tcPr marL="0" marR="0" marT="0" marB="0" anchor="ctr"/>
                </a:tc>
                <a:tc>
                  <a:txBody>
                    <a:bodyPr/>
                    <a:lstStyle/>
                    <a:p>
                      <a:pPr algn="l" fontAlgn="ctr"/>
                      <a:endParaRPr lang="zh-CN" altLang="en-US" sz="1400" b="1" i="0" u="none" strike="noStrike">
                        <a:solidFill>
                          <a:srgbClr val="000000"/>
                        </a:solidFill>
                        <a:effectLst/>
                        <a:latin typeface="+mn-ea"/>
                        <a:ea typeface="+mn-ea"/>
                      </a:endParaRPr>
                    </a:p>
                  </a:txBody>
                  <a:tcPr marL="0" marR="0" marT="0" marB="0" anchor="ctr"/>
                </a:tc>
              </a:tr>
              <a:tr h="213340">
                <a:tc>
                  <a:txBody>
                    <a:bodyPr/>
                    <a:lstStyle/>
                    <a:p>
                      <a:pPr algn="l" fontAlgn="ctr"/>
                      <a:r>
                        <a:rPr lang="zh-CN" altLang="en-US" sz="1400" b="1" u="none" strike="noStrike">
                          <a:solidFill>
                            <a:srgbClr val="000000"/>
                          </a:solidFill>
                          <a:effectLst/>
                          <a:latin typeface="+mn-ea"/>
                          <a:ea typeface="+mn-ea"/>
                        </a:rPr>
                        <a:t>　　递延所得税资产</a:t>
                      </a:r>
                      <a:endParaRPr lang="zh-CN" altLang="en-US" sz="1400" b="1" i="0" u="none" strike="noStrike">
                        <a:solidFill>
                          <a:srgbClr val="000000"/>
                        </a:solidFill>
                        <a:effectLst/>
                        <a:latin typeface="+mn-ea"/>
                        <a:ea typeface="+mn-ea"/>
                      </a:endParaRPr>
                    </a:p>
                  </a:txBody>
                  <a:tcPr marL="0" marR="0" marT="0" marB="0" anchor="ctr"/>
                </a:tc>
                <a:tc>
                  <a:txBody>
                    <a:bodyPr/>
                    <a:lstStyle/>
                    <a:p>
                      <a:pPr algn="r" fontAlgn="ctr"/>
                      <a:r>
                        <a:rPr lang="en-US" altLang="zh-CN" sz="1400" b="1" u="none" strike="noStrike">
                          <a:solidFill>
                            <a:srgbClr val="000000"/>
                          </a:solidFill>
                          <a:effectLst/>
                          <a:latin typeface="+mn-ea"/>
                          <a:ea typeface="+mn-ea"/>
                        </a:rPr>
                        <a:t>583.74 </a:t>
                      </a:r>
                      <a:endParaRPr lang="en-US" altLang="zh-CN" sz="1400" b="1" i="0" u="none" strike="noStrike">
                        <a:solidFill>
                          <a:srgbClr val="000000"/>
                        </a:solidFill>
                        <a:effectLst/>
                        <a:latin typeface="+mn-ea"/>
                        <a:ea typeface="+mn-ea"/>
                      </a:endParaRPr>
                    </a:p>
                  </a:txBody>
                  <a:tcPr marL="0" marR="0" marT="0" marB="0" anchor="ctr"/>
                </a:tc>
                <a:tc>
                  <a:txBody>
                    <a:bodyPr/>
                    <a:lstStyle/>
                    <a:p>
                      <a:pPr algn="l" fontAlgn="ctr"/>
                      <a:r>
                        <a:rPr lang="zh-CN" altLang="en-US" sz="1400" b="1" u="none" strike="noStrike" dirty="0">
                          <a:solidFill>
                            <a:srgbClr val="000000"/>
                          </a:solidFill>
                          <a:effectLst/>
                          <a:latin typeface="+mn-ea"/>
                          <a:ea typeface="+mn-ea"/>
                        </a:rPr>
                        <a:t>　　股本</a:t>
                      </a:r>
                      <a:endParaRPr lang="zh-CN" altLang="en-US" sz="1400" b="1" i="0" u="none" strike="noStrike" dirty="0">
                        <a:solidFill>
                          <a:srgbClr val="000000"/>
                        </a:solidFill>
                        <a:effectLst/>
                        <a:latin typeface="+mn-ea"/>
                        <a:ea typeface="+mn-ea"/>
                      </a:endParaRPr>
                    </a:p>
                  </a:txBody>
                  <a:tcPr marL="0" marR="0" marT="0" marB="0" anchor="ctr">
                    <a:solidFill>
                      <a:srgbClr val="FFFF00"/>
                    </a:solidFill>
                  </a:tcPr>
                </a:tc>
                <a:tc>
                  <a:txBody>
                    <a:bodyPr/>
                    <a:lstStyle/>
                    <a:p>
                      <a:pPr algn="r" fontAlgn="ctr"/>
                      <a:r>
                        <a:rPr lang="en-US" altLang="zh-CN" sz="1400" b="1" u="none" strike="noStrike">
                          <a:solidFill>
                            <a:srgbClr val="000000"/>
                          </a:solidFill>
                          <a:effectLst/>
                          <a:latin typeface="+mn-ea"/>
                          <a:ea typeface="+mn-ea"/>
                        </a:rPr>
                        <a:t>252.2</a:t>
                      </a:r>
                      <a:endParaRPr lang="en-US" altLang="zh-CN" sz="1400" b="1" i="0" u="none" strike="noStrike">
                        <a:solidFill>
                          <a:srgbClr val="000000"/>
                        </a:solidFill>
                        <a:effectLst/>
                        <a:latin typeface="+mn-ea"/>
                        <a:ea typeface="+mn-ea"/>
                      </a:endParaRPr>
                    </a:p>
                  </a:txBody>
                  <a:tcPr marL="0" marR="0" marT="0" marB="0" anchor="ctr"/>
                </a:tc>
              </a:tr>
              <a:tr h="213340">
                <a:tc>
                  <a:txBody>
                    <a:bodyPr/>
                    <a:lstStyle/>
                    <a:p>
                      <a:pPr algn="l" fontAlgn="ctr"/>
                      <a:r>
                        <a:rPr lang="zh-CN" altLang="en-US" sz="1400" b="1" u="none" strike="noStrike">
                          <a:solidFill>
                            <a:srgbClr val="000000"/>
                          </a:solidFill>
                          <a:effectLst/>
                          <a:latin typeface="+mn-ea"/>
                          <a:ea typeface="+mn-ea"/>
                        </a:rPr>
                        <a:t>　　投资性房地产</a:t>
                      </a:r>
                      <a:endParaRPr lang="zh-CN" altLang="en-US" sz="1400" b="1" i="0" u="none" strike="noStrike">
                        <a:solidFill>
                          <a:srgbClr val="000000"/>
                        </a:solidFill>
                        <a:effectLst/>
                        <a:latin typeface="+mn-ea"/>
                        <a:ea typeface="+mn-ea"/>
                      </a:endParaRPr>
                    </a:p>
                  </a:txBody>
                  <a:tcPr marL="0" marR="0" marT="0" marB="0" anchor="ctr"/>
                </a:tc>
                <a:tc>
                  <a:txBody>
                    <a:bodyPr/>
                    <a:lstStyle/>
                    <a:p>
                      <a:pPr algn="r" fontAlgn="ctr"/>
                      <a:r>
                        <a:rPr lang="en-US" altLang="zh-CN" sz="1400" b="1" u="none" strike="noStrike">
                          <a:solidFill>
                            <a:srgbClr val="000000"/>
                          </a:solidFill>
                          <a:effectLst/>
                          <a:latin typeface="+mn-ea"/>
                          <a:ea typeface="+mn-ea"/>
                        </a:rPr>
                        <a:t>20.61 </a:t>
                      </a:r>
                      <a:endParaRPr lang="en-US" altLang="zh-CN" sz="1400" b="1" i="0" u="none" strike="noStrike">
                        <a:solidFill>
                          <a:srgbClr val="000000"/>
                        </a:solidFill>
                        <a:effectLst/>
                        <a:latin typeface="+mn-ea"/>
                        <a:ea typeface="+mn-ea"/>
                      </a:endParaRPr>
                    </a:p>
                  </a:txBody>
                  <a:tcPr marL="0" marR="0" marT="0" marB="0" anchor="ctr"/>
                </a:tc>
                <a:tc>
                  <a:txBody>
                    <a:bodyPr/>
                    <a:lstStyle/>
                    <a:p>
                      <a:pPr algn="l" fontAlgn="ctr"/>
                      <a:r>
                        <a:rPr lang="zh-CN" altLang="en-US" sz="1400" b="1" u="none" strike="noStrike" dirty="0">
                          <a:solidFill>
                            <a:srgbClr val="000000"/>
                          </a:solidFill>
                          <a:effectLst/>
                          <a:latin typeface="+mn-ea"/>
                          <a:ea typeface="+mn-ea"/>
                        </a:rPr>
                        <a:t>　　其它权益工具</a:t>
                      </a:r>
                      <a:endParaRPr lang="zh-CN" altLang="en-US" sz="1400" b="1" i="0" u="none" strike="noStrike" dirty="0">
                        <a:solidFill>
                          <a:srgbClr val="000000"/>
                        </a:solidFill>
                        <a:effectLst/>
                        <a:latin typeface="+mn-ea"/>
                        <a:ea typeface="+mn-ea"/>
                      </a:endParaRPr>
                    </a:p>
                  </a:txBody>
                  <a:tcPr marL="0" marR="0" marT="0" marB="0" anchor="ctr">
                    <a:solidFill>
                      <a:srgbClr val="FFFF00"/>
                    </a:solidFill>
                  </a:tcPr>
                </a:tc>
                <a:tc>
                  <a:txBody>
                    <a:bodyPr/>
                    <a:lstStyle/>
                    <a:p>
                      <a:pPr algn="r" fontAlgn="ctr"/>
                      <a:r>
                        <a:rPr lang="en-US" altLang="zh-CN" sz="1400" b="1" u="none" strike="noStrike">
                          <a:solidFill>
                            <a:srgbClr val="000000"/>
                          </a:solidFill>
                          <a:effectLst/>
                          <a:latin typeface="+mn-ea"/>
                          <a:ea typeface="+mn-ea"/>
                        </a:rPr>
                        <a:t>340.65</a:t>
                      </a:r>
                      <a:endParaRPr lang="en-US" altLang="zh-CN" sz="1400" b="1" i="0" u="none" strike="noStrike">
                        <a:solidFill>
                          <a:srgbClr val="000000"/>
                        </a:solidFill>
                        <a:effectLst/>
                        <a:latin typeface="+mn-ea"/>
                        <a:ea typeface="+mn-ea"/>
                      </a:endParaRPr>
                    </a:p>
                  </a:txBody>
                  <a:tcPr marL="0" marR="0" marT="0" marB="0" anchor="ctr"/>
                </a:tc>
              </a:tr>
              <a:tr h="213340">
                <a:tc>
                  <a:txBody>
                    <a:bodyPr/>
                    <a:lstStyle/>
                    <a:p>
                      <a:pPr algn="l" fontAlgn="ctr"/>
                      <a:r>
                        <a:rPr lang="zh-CN" altLang="en-US" sz="1400" b="1" u="none" strike="noStrike">
                          <a:solidFill>
                            <a:srgbClr val="000000"/>
                          </a:solidFill>
                          <a:effectLst/>
                          <a:latin typeface="+mn-ea"/>
                          <a:ea typeface="+mn-ea"/>
                        </a:rPr>
                        <a:t>　　其他资产</a:t>
                      </a:r>
                      <a:endParaRPr lang="zh-CN" altLang="en-US" sz="1400" b="1" i="0" u="none" strike="noStrike">
                        <a:solidFill>
                          <a:srgbClr val="000000"/>
                        </a:solidFill>
                        <a:effectLst/>
                        <a:latin typeface="+mn-ea"/>
                        <a:ea typeface="+mn-ea"/>
                      </a:endParaRPr>
                    </a:p>
                  </a:txBody>
                  <a:tcPr marL="0" marR="0" marT="0" marB="0" anchor="ctr"/>
                </a:tc>
                <a:tc>
                  <a:txBody>
                    <a:bodyPr/>
                    <a:lstStyle/>
                    <a:p>
                      <a:pPr algn="r" fontAlgn="ctr"/>
                      <a:r>
                        <a:rPr lang="en-US" altLang="zh-CN" sz="1400" b="1" u="none" strike="noStrike">
                          <a:solidFill>
                            <a:srgbClr val="000000"/>
                          </a:solidFill>
                          <a:effectLst/>
                          <a:latin typeface="+mn-ea"/>
                          <a:ea typeface="+mn-ea"/>
                        </a:rPr>
                        <a:t>333.30 </a:t>
                      </a:r>
                      <a:endParaRPr lang="en-US" altLang="zh-CN" sz="1400" b="1" i="0" u="none" strike="noStrike">
                        <a:solidFill>
                          <a:srgbClr val="000000"/>
                        </a:solidFill>
                        <a:effectLst/>
                        <a:latin typeface="+mn-ea"/>
                        <a:ea typeface="+mn-ea"/>
                      </a:endParaRPr>
                    </a:p>
                  </a:txBody>
                  <a:tcPr marL="0" marR="0" marT="0" marB="0" anchor="ctr"/>
                </a:tc>
                <a:tc>
                  <a:txBody>
                    <a:bodyPr/>
                    <a:lstStyle/>
                    <a:p>
                      <a:pPr algn="l" fontAlgn="ctr"/>
                      <a:r>
                        <a:rPr lang="zh-CN" altLang="en-US" sz="1400" b="1" u="none" strike="noStrike" dirty="0">
                          <a:solidFill>
                            <a:srgbClr val="000000"/>
                          </a:solidFill>
                          <a:effectLst/>
                          <a:latin typeface="+mn-ea"/>
                          <a:ea typeface="+mn-ea"/>
                        </a:rPr>
                        <a:t>　　　　其中：优先股</a:t>
                      </a:r>
                      <a:endParaRPr lang="zh-CN" altLang="en-US" sz="1400" b="1" i="0" u="none" strike="noStrike" dirty="0">
                        <a:solidFill>
                          <a:srgbClr val="000000"/>
                        </a:solidFill>
                        <a:effectLst/>
                        <a:latin typeface="+mn-ea"/>
                        <a:ea typeface="+mn-ea"/>
                      </a:endParaRPr>
                    </a:p>
                  </a:txBody>
                  <a:tcPr marL="0" marR="0" marT="0" marB="0" anchor="ctr">
                    <a:solidFill>
                      <a:srgbClr val="FFFF00"/>
                    </a:solidFill>
                  </a:tcPr>
                </a:tc>
                <a:tc>
                  <a:txBody>
                    <a:bodyPr/>
                    <a:lstStyle/>
                    <a:p>
                      <a:pPr algn="r" fontAlgn="ctr"/>
                      <a:r>
                        <a:rPr lang="en-US" altLang="zh-CN" sz="1400" b="1" u="none" strike="noStrike">
                          <a:solidFill>
                            <a:srgbClr val="000000"/>
                          </a:solidFill>
                          <a:effectLst/>
                          <a:latin typeface="+mn-ea"/>
                          <a:ea typeface="+mn-ea"/>
                        </a:rPr>
                        <a:t>340.65</a:t>
                      </a:r>
                      <a:endParaRPr lang="en-US" altLang="zh-CN" sz="1400" b="1" i="0" u="none" strike="noStrike">
                        <a:solidFill>
                          <a:srgbClr val="000000"/>
                        </a:solidFill>
                        <a:effectLst/>
                        <a:latin typeface="+mn-ea"/>
                        <a:ea typeface="+mn-ea"/>
                      </a:endParaRPr>
                    </a:p>
                  </a:txBody>
                  <a:tcPr marL="0" marR="0" marT="0" marB="0" anchor="ctr"/>
                </a:tc>
              </a:tr>
              <a:tr h="213340">
                <a:tc>
                  <a:txBody>
                    <a:bodyPr/>
                    <a:lstStyle/>
                    <a:p>
                      <a:endParaRPr lang="zh-CN" altLang="en-US" sz="1400" dirty="0"/>
                    </a:p>
                  </a:txBody>
                  <a:tcPr marL="0" marR="0" marT="0" marB="0" anchor="ctr"/>
                </a:tc>
                <a:tc>
                  <a:txBody>
                    <a:bodyPr/>
                    <a:lstStyle/>
                    <a:p>
                      <a:endParaRPr lang="zh-CN" altLang="en-US" sz="1400" dirty="0"/>
                    </a:p>
                  </a:txBody>
                  <a:tcPr marL="0" marR="0" marT="0" marB="0" anchor="ctr"/>
                </a:tc>
                <a:tc>
                  <a:txBody>
                    <a:bodyPr/>
                    <a:lstStyle/>
                    <a:p>
                      <a:pPr algn="l" fontAlgn="ctr"/>
                      <a:r>
                        <a:rPr lang="zh-CN" altLang="en-US" sz="1400" b="1" u="none" strike="noStrike" dirty="0">
                          <a:solidFill>
                            <a:srgbClr val="000000"/>
                          </a:solidFill>
                          <a:effectLst/>
                          <a:latin typeface="+mn-ea"/>
                          <a:ea typeface="+mn-ea"/>
                        </a:rPr>
                        <a:t>　　　　　　　永续债</a:t>
                      </a:r>
                      <a:endParaRPr lang="zh-CN" altLang="en-US" sz="1400" b="1" i="0" u="none" strike="noStrike" dirty="0">
                        <a:solidFill>
                          <a:srgbClr val="000000"/>
                        </a:solidFill>
                        <a:effectLst/>
                        <a:latin typeface="+mn-ea"/>
                        <a:ea typeface="+mn-ea"/>
                      </a:endParaRPr>
                    </a:p>
                  </a:txBody>
                  <a:tcPr marL="0" marR="0" marT="0" marB="0" anchor="ctr">
                    <a:solidFill>
                      <a:srgbClr val="FFFF00"/>
                    </a:solidFill>
                  </a:tcPr>
                </a:tc>
                <a:tc>
                  <a:txBody>
                    <a:bodyPr/>
                    <a:lstStyle/>
                    <a:p>
                      <a:pPr algn="r" fontAlgn="ctr"/>
                      <a:r>
                        <a:rPr lang="en-US" altLang="zh-CN" sz="1400" b="1" u="none" strike="noStrike">
                          <a:solidFill>
                            <a:srgbClr val="000000"/>
                          </a:solidFill>
                          <a:effectLst/>
                          <a:latin typeface="+mn-ea"/>
                          <a:ea typeface="+mn-ea"/>
                        </a:rPr>
                        <a:t>0</a:t>
                      </a:r>
                      <a:endParaRPr lang="en-US" altLang="zh-CN" sz="1400" b="1" i="0" u="none" strike="noStrike">
                        <a:solidFill>
                          <a:srgbClr val="000000"/>
                        </a:solidFill>
                        <a:effectLst/>
                        <a:latin typeface="+mn-ea"/>
                        <a:ea typeface="+mn-ea"/>
                      </a:endParaRPr>
                    </a:p>
                  </a:txBody>
                  <a:tcPr marL="0" marR="0" marT="0" marB="0" anchor="ctr"/>
                </a:tc>
              </a:tr>
              <a:tr h="213340">
                <a:tc>
                  <a:txBody>
                    <a:bodyPr/>
                    <a:lstStyle/>
                    <a:p>
                      <a:pPr algn="l" fontAlgn="ctr"/>
                      <a:endParaRPr lang="zh-CN" altLang="en-US" sz="1400" b="1" i="0" u="none" strike="noStrike">
                        <a:solidFill>
                          <a:srgbClr val="000000"/>
                        </a:solidFill>
                        <a:effectLst/>
                        <a:latin typeface="+mn-ea"/>
                        <a:ea typeface="+mn-ea"/>
                      </a:endParaRPr>
                    </a:p>
                  </a:txBody>
                  <a:tcPr marL="0" marR="0" marT="0" marB="0" anchor="ctr"/>
                </a:tc>
                <a:tc>
                  <a:txBody>
                    <a:bodyPr/>
                    <a:lstStyle/>
                    <a:p>
                      <a:pPr algn="l" fontAlgn="ctr"/>
                      <a:endParaRPr lang="zh-CN" altLang="en-US" sz="1400" b="1" i="0" u="none" strike="noStrike" dirty="0">
                        <a:solidFill>
                          <a:srgbClr val="000000"/>
                        </a:solidFill>
                        <a:effectLst/>
                        <a:latin typeface="+mn-ea"/>
                        <a:ea typeface="+mn-ea"/>
                      </a:endParaRPr>
                    </a:p>
                  </a:txBody>
                  <a:tcPr marL="0" marR="0" marT="0" marB="0" anchor="ctr"/>
                </a:tc>
                <a:tc>
                  <a:txBody>
                    <a:bodyPr/>
                    <a:lstStyle/>
                    <a:p>
                      <a:pPr algn="l" fontAlgn="ctr"/>
                      <a:r>
                        <a:rPr lang="zh-CN" altLang="en-US" sz="1400" b="1" u="none" strike="noStrike" dirty="0">
                          <a:solidFill>
                            <a:srgbClr val="000000"/>
                          </a:solidFill>
                          <a:effectLst/>
                          <a:latin typeface="+mn-ea"/>
                          <a:ea typeface="+mn-ea"/>
                        </a:rPr>
                        <a:t>　　资本公积金</a:t>
                      </a:r>
                      <a:endParaRPr lang="zh-CN" altLang="en-US" sz="1400" b="1" i="0" u="none" strike="noStrike" dirty="0">
                        <a:solidFill>
                          <a:srgbClr val="000000"/>
                        </a:solidFill>
                        <a:effectLst/>
                        <a:latin typeface="+mn-ea"/>
                        <a:ea typeface="+mn-ea"/>
                      </a:endParaRPr>
                    </a:p>
                  </a:txBody>
                  <a:tcPr marL="0" marR="0" marT="0" marB="0" anchor="ctr">
                    <a:solidFill>
                      <a:srgbClr val="FFFF00"/>
                    </a:solidFill>
                  </a:tcPr>
                </a:tc>
                <a:tc>
                  <a:txBody>
                    <a:bodyPr/>
                    <a:lstStyle/>
                    <a:p>
                      <a:pPr algn="r" fontAlgn="ctr"/>
                      <a:r>
                        <a:rPr lang="en-US" altLang="zh-CN" sz="1400" b="1" u="none" strike="noStrike">
                          <a:solidFill>
                            <a:srgbClr val="000000"/>
                          </a:solidFill>
                          <a:effectLst/>
                          <a:latin typeface="+mn-ea"/>
                          <a:ea typeface="+mn-ea"/>
                        </a:rPr>
                        <a:t>675.23</a:t>
                      </a:r>
                      <a:endParaRPr lang="en-US" altLang="zh-CN" sz="1400" b="1" i="0" u="none" strike="noStrike">
                        <a:solidFill>
                          <a:srgbClr val="000000"/>
                        </a:solidFill>
                        <a:effectLst/>
                        <a:latin typeface="+mn-ea"/>
                        <a:ea typeface="+mn-ea"/>
                      </a:endParaRPr>
                    </a:p>
                  </a:txBody>
                  <a:tcPr marL="0" marR="0" marT="0" marB="0" anchor="ctr"/>
                </a:tc>
              </a:tr>
              <a:tr h="213340">
                <a:tc>
                  <a:txBody>
                    <a:bodyPr/>
                    <a:lstStyle/>
                    <a:p>
                      <a:pPr algn="l" fontAlgn="ctr"/>
                      <a:endParaRPr lang="zh-CN" altLang="en-US" sz="1400" b="1" i="0" u="none" strike="noStrike">
                        <a:solidFill>
                          <a:srgbClr val="000000"/>
                        </a:solidFill>
                        <a:effectLst/>
                        <a:latin typeface="+mn-ea"/>
                        <a:ea typeface="+mn-ea"/>
                      </a:endParaRPr>
                    </a:p>
                  </a:txBody>
                  <a:tcPr marL="0" marR="0" marT="0" marB="0" anchor="ctr"/>
                </a:tc>
                <a:tc>
                  <a:txBody>
                    <a:bodyPr/>
                    <a:lstStyle/>
                    <a:p>
                      <a:pPr algn="l" fontAlgn="ctr"/>
                      <a:endParaRPr lang="zh-CN" altLang="en-US" sz="1400" b="1" i="0" u="none" strike="noStrike">
                        <a:solidFill>
                          <a:srgbClr val="000000"/>
                        </a:solidFill>
                        <a:effectLst/>
                        <a:latin typeface="+mn-ea"/>
                        <a:ea typeface="+mn-ea"/>
                      </a:endParaRPr>
                    </a:p>
                  </a:txBody>
                  <a:tcPr marL="0" marR="0" marT="0" marB="0" anchor="ctr"/>
                </a:tc>
                <a:tc>
                  <a:txBody>
                    <a:bodyPr/>
                    <a:lstStyle/>
                    <a:p>
                      <a:pPr algn="l" fontAlgn="ctr"/>
                      <a:r>
                        <a:rPr lang="zh-CN" altLang="en-US" sz="1400" b="1" u="none" strike="noStrike" dirty="0">
                          <a:solidFill>
                            <a:srgbClr val="000000"/>
                          </a:solidFill>
                          <a:effectLst/>
                          <a:latin typeface="+mn-ea"/>
                          <a:ea typeface="+mn-ea"/>
                        </a:rPr>
                        <a:t>　　减：库存股</a:t>
                      </a:r>
                      <a:endParaRPr lang="zh-CN" altLang="en-US" sz="1400" b="1" i="0" u="none" strike="noStrike" dirty="0">
                        <a:solidFill>
                          <a:srgbClr val="000000"/>
                        </a:solidFill>
                        <a:effectLst/>
                        <a:latin typeface="+mn-ea"/>
                        <a:ea typeface="+mn-ea"/>
                      </a:endParaRPr>
                    </a:p>
                  </a:txBody>
                  <a:tcPr marL="0" marR="0" marT="0" marB="0" anchor="ctr">
                    <a:solidFill>
                      <a:srgbClr val="FFFF00"/>
                    </a:solidFill>
                  </a:tcPr>
                </a:tc>
                <a:tc>
                  <a:txBody>
                    <a:bodyPr/>
                    <a:lstStyle/>
                    <a:p>
                      <a:pPr algn="r" fontAlgn="ctr"/>
                      <a:r>
                        <a:rPr lang="en-US" altLang="zh-CN" sz="1400" b="1" u="none" strike="noStrike">
                          <a:solidFill>
                            <a:srgbClr val="000000"/>
                          </a:solidFill>
                          <a:effectLst/>
                          <a:latin typeface="+mn-ea"/>
                          <a:ea typeface="+mn-ea"/>
                        </a:rPr>
                        <a:t>0</a:t>
                      </a:r>
                      <a:endParaRPr lang="en-US" altLang="zh-CN" sz="1400" b="1" i="0" u="none" strike="noStrike">
                        <a:solidFill>
                          <a:srgbClr val="000000"/>
                        </a:solidFill>
                        <a:effectLst/>
                        <a:latin typeface="+mn-ea"/>
                        <a:ea typeface="+mn-ea"/>
                      </a:endParaRPr>
                    </a:p>
                  </a:txBody>
                  <a:tcPr marL="0" marR="0" marT="0" marB="0" anchor="ctr"/>
                </a:tc>
              </a:tr>
              <a:tr h="213340">
                <a:tc>
                  <a:txBody>
                    <a:bodyPr/>
                    <a:lstStyle/>
                    <a:p>
                      <a:pPr algn="l" fontAlgn="ctr"/>
                      <a:endParaRPr lang="zh-CN" altLang="en-US" sz="1400" b="1" i="0" u="none" strike="noStrike">
                        <a:solidFill>
                          <a:srgbClr val="000000"/>
                        </a:solidFill>
                        <a:effectLst/>
                        <a:latin typeface="+mn-ea"/>
                        <a:ea typeface="+mn-ea"/>
                      </a:endParaRPr>
                    </a:p>
                  </a:txBody>
                  <a:tcPr marL="0" marR="0" marT="0" marB="0" anchor="ctr"/>
                </a:tc>
                <a:tc>
                  <a:txBody>
                    <a:bodyPr/>
                    <a:lstStyle/>
                    <a:p>
                      <a:pPr algn="l" fontAlgn="ctr"/>
                      <a:endParaRPr lang="zh-CN" altLang="en-US" sz="1400" b="1" i="0" u="none" strike="noStrike">
                        <a:solidFill>
                          <a:srgbClr val="000000"/>
                        </a:solidFill>
                        <a:effectLst/>
                        <a:latin typeface="+mn-ea"/>
                        <a:ea typeface="+mn-ea"/>
                      </a:endParaRPr>
                    </a:p>
                  </a:txBody>
                  <a:tcPr marL="0" marR="0" marT="0" marB="0" anchor="ctr"/>
                </a:tc>
                <a:tc>
                  <a:txBody>
                    <a:bodyPr/>
                    <a:lstStyle/>
                    <a:p>
                      <a:pPr algn="l" fontAlgn="ctr"/>
                      <a:r>
                        <a:rPr lang="zh-CN" altLang="en-US" sz="1400" b="1" u="none" strike="noStrike" dirty="0">
                          <a:solidFill>
                            <a:srgbClr val="000000"/>
                          </a:solidFill>
                          <a:effectLst/>
                          <a:latin typeface="+mn-ea"/>
                          <a:ea typeface="+mn-ea"/>
                        </a:rPr>
                        <a:t>　　其它综合收益</a:t>
                      </a:r>
                      <a:endParaRPr lang="zh-CN" altLang="en-US" sz="1400" b="1" i="0" u="none" strike="noStrike" dirty="0">
                        <a:solidFill>
                          <a:srgbClr val="000000"/>
                        </a:solidFill>
                        <a:effectLst/>
                        <a:latin typeface="+mn-ea"/>
                        <a:ea typeface="+mn-ea"/>
                      </a:endParaRPr>
                    </a:p>
                  </a:txBody>
                  <a:tcPr marL="0" marR="0" marT="0" marB="0" anchor="ctr">
                    <a:solidFill>
                      <a:srgbClr val="FFFF00"/>
                    </a:solidFill>
                  </a:tcPr>
                </a:tc>
                <a:tc>
                  <a:txBody>
                    <a:bodyPr/>
                    <a:lstStyle/>
                    <a:p>
                      <a:pPr algn="r" fontAlgn="ctr"/>
                      <a:r>
                        <a:rPr lang="en-US" altLang="zh-CN" sz="1400" b="1" u="none" strike="noStrike">
                          <a:solidFill>
                            <a:srgbClr val="000000"/>
                          </a:solidFill>
                          <a:effectLst/>
                          <a:latin typeface="+mn-ea"/>
                          <a:ea typeface="+mn-ea"/>
                        </a:rPr>
                        <a:t>67.25</a:t>
                      </a:r>
                      <a:endParaRPr lang="en-US" altLang="zh-CN" sz="1400" b="1" i="0" u="none" strike="noStrike">
                        <a:solidFill>
                          <a:srgbClr val="000000"/>
                        </a:solidFill>
                        <a:effectLst/>
                        <a:latin typeface="+mn-ea"/>
                        <a:ea typeface="+mn-ea"/>
                      </a:endParaRPr>
                    </a:p>
                  </a:txBody>
                  <a:tcPr marL="0" marR="0" marT="0" marB="0" anchor="ctr"/>
                </a:tc>
              </a:tr>
              <a:tr h="213340">
                <a:tc>
                  <a:txBody>
                    <a:bodyPr/>
                    <a:lstStyle/>
                    <a:p>
                      <a:pPr algn="l" fontAlgn="ctr"/>
                      <a:endParaRPr lang="zh-CN" altLang="en-US" sz="1400" b="1" i="0" u="none" strike="noStrike">
                        <a:solidFill>
                          <a:srgbClr val="000000"/>
                        </a:solidFill>
                        <a:effectLst/>
                        <a:latin typeface="+mn-ea"/>
                        <a:ea typeface="+mn-ea"/>
                      </a:endParaRPr>
                    </a:p>
                  </a:txBody>
                  <a:tcPr marL="0" marR="0" marT="0" marB="0" anchor="ctr"/>
                </a:tc>
                <a:tc>
                  <a:txBody>
                    <a:bodyPr/>
                    <a:lstStyle/>
                    <a:p>
                      <a:pPr algn="l" fontAlgn="ctr"/>
                      <a:endParaRPr lang="zh-CN" altLang="en-US" sz="1400" b="1" i="0" u="none" strike="noStrike">
                        <a:solidFill>
                          <a:srgbClr val="000000"/>
                        </a:solidFill>
                        <a:effectLst/>
                        <a:latin typeface="+mn-ea"/>
                        <a:ea typeface="+mn-ea"/>
                      </a:endParaRPr>
                    </a:p>
                  </a:txBody>
                  <a:tcPr marL="0" marR="0" marT="0" marB="0" anchor="ctr"/>
                </a:tc>
                <a:tc>
                  <a:txBody>
                    <a:bodyPr/>
                    <a:lstStyle/>
                    <a:p>
                      <a:pPr algn="l" fontAlgn="ctr"/>
                      <a:r>
                        <a:rPr lang="zh-CN" altLang="en-US" sz="1400" b="1" u="none" strike="noStrike" dirty="0">
                          <a:solidFill>
                            <a:srgbClr val="000000"/>
                          </a:solidFill>
                          <a:effectLst/>
                          <a:latin typeface="+mn-ea"/>
                          <a:ea typeface="+mn-ea"/>
                        </a:rPr>
                        <a:t>　　盈余公积金</a:t>
                      </a:r>
                      <a:endParaRPr lang="zh-CN" altLang="en-US" sz="1400" b="1" i="0" u="none" strike="noStrike" dirty="0">
                        <a:solidFill>
                          <a:srgbClr val="000000"/>
                        </a:solidFill>
                        <a:effectLst/>
                        <a:latin typeface="+mn-ea"/>
                        <a:ea typeface="+mn-ea"/>
                      </a:endParaRPr>
                    </a:p>
                  </a:txBody>
                  <a:tcPr marL="0" marR="0" marT="0" marB="0" anchor="ctr">
                    <a:solidFill>
                      <a:srgbClr val="FFFF00"/>
                    </a:solidFill>
                  </a:tcPr>
                </a:tc>
                <a:tc>
                  <a:txBody>
                    <a:bodyPr/>
                    <a:lstStyle/>
                    <a:p>
                      <a:pPr algn="r" fontAlgn="ctr"/>
                      <a:r>
                        <a:rPr lang="en-US" altLang="zh-CN" sz="1400" b="1" u="none" strike="noStrike">
                          <a:solidFill>
                            <a:srgbClr val="000000"/>
                          </a:solidFill>
                          <a:effectLst/>
                          <a:latin typeface="+mn-ea"/>
                          <a:ea typeface="+mn-ea"/>
                        </a:rPr>
                        <a:t>536.82</a:t>
                      </a:r>
                      <a:endParaRPr lang="en-US" altLang="zh-CN" sz="1400" b="1" i="0" u="none" strike="noStrike">
                        <a:solidFill>
                          <a:srgbClr val="000000"/>
                        </a:solidFill>
                        <a:effectLst/>
                        <a:latin typeface="+mn-ea"/>
                        <a:ea typeface="+mn-ea"/>
                      </a:endParaRPr>
                    </a:p>
                  </a:txBody>
                  <a:tcPr marL="0" marR="0" marT="0" marB="0" anchor="ctr"/>
                </a:tc>
              </a:tr>
              <a:tr h="213340">
                <a:tc>
                  <a:txBody>
                    <a:bodyPr/>
                    <a:lstStyle/>
                    <a:p>
                      <a:pPr algn="l" fontAlgn="ctr"/>
                      <a:endParaRPr lang="zh-CN" altLang="en-US" sz="1400" b="1" i="0" u="none" strike="noStrike" dirty="0">
                        <a:solidFill>
                          <a:srgbClr val="000000"/>
                        </a:solidFill>
                        <a:effectLst/>
                        <a:latin typeface="+mn-ea"/>
                        <a:ea typeface="+mn-ea"/>
                      </a:endParaRPr>
                    </a:p>
                  </a:txBody>
                  <a:tcPr marL="0" marR="0" marT="0" marB="0" anchor="ctr"/>
                </a:tc>
                <a:tc>
                  <a:txBody>
                    <a:bodyPr/>
                    <a:lstStyle/>
                    <a:p>
                      <a:pPr algn="l" fontAlgn="ctr"/>
                      <a:endParaRPr lang="zh-CN" altLang="en-US" sz="1400" b="1" i="0" u="none" strike="noStrike">
                        <a:solidFill>
                          <a:srgbClr val="000000"/>
                        </a:solidFill>
                        <a:effectLst/>
                        <a:latin typeface="+mn-ea"/>
                        <a:ea typeface="+mn-ea"/>
                      </a:endParaRPr>
                    </a:p>
                  </a:txBody>
                  <a:tcPr marL="0" marR="0" marT="0" marB="0" anchor="ctr"/>
                </a:tc>
                <a:tc>
                  <a:txBody>
                    <a:bodyPr/>
                    <a:lstStyle/>
                    <a:p>
                      <a:pPr algn="l" fontAlgn="ctr"/>
                      <a:r>
                        <a:rPr lang="zh-CN" altLang="en-US" sz="1400" b="1" u="none" strike="noStrike" dirty="0">
                          <a:solidFill>
                            <a:srgbClr val="000000"/>
                          </a:solidFill>
                          <a:effectLst/>
                          <a:latin typeface="+mn-ea"/>
                          <a:ea typeface="+mn-ea"/>
                        </a:rPr>
                        <a:t>　　未分配利润</a:t>
                      </a:r>
                      <a:endParaRPr lang="zh-CN" altLang="en-US" sz="1400" b="1" i="0" u="none" strike="noStrike" dirty="0">
                        <a:solidFill>
                          <a:srgbClr val="000000"/>
                        </a:solidFill>
                        <a:effectLst/>
                        <a:latin typeface="+mn-ea"/>
                        <a:ea typeface="+mn-ea"/>
                      </a:endParaRPr>
                    </a:p>
                  </a:txBody>
                  <a:tcPr marL="0" marR="0" marT="0" marB="0" anchor="ctr">
                    <a:solidFill>
                      <a:srgbClr val="FFFF00"/>
                    </a:solidFill>
                  </a:tcPr>
                </a:tc>
                <a:tc>
                  <a:txBody>
                    <a:bodyPr/>
                    <a:lstStyle/>
                    <a:p>
                      <a:pPr algn="r" fontAlgn="ctr"/>
                      <a:r>
                        <a:rPr lang="en-US" altLang="zh-CN" sz="1400" b="1" u="none" strike="noStrike">
                          <a:solidFill>
                            <a:srgbClr val="000000"/>
                          </a:solidFill>
                          <a:effectLst/>
                          <a:latin typeface="+mn-ea"/>
                          <a:ea typeface="+mn-ea"/>
                        </a:rPr>
                        <a:t>2743.61</a:t>
                      </a:r>
                      <a:endParaRPr lang="en-US" altLang="zh-CN" sz="1400" b="1" i="0" u="none" strike="noStrike">
                        <a:solidFill>
                          <a:srgbClr val="000000"/>
                        </a:solidFill>
                        <a:effectLst/>
                        <a:latin typeface="+mn-ea"/>
                        <a:ea typeface="+mn-ea"/>
                      </a:endParaRPr>
                    </a:p>
                  </a:txBody>
                  <a:tcPr marL="0" marR="0" marT="0" marB="0" anchor="ctr"/>
                </a:tc>
              </a:tr>
              <a:tr h="213340">
                <a:tc>
                  <a:txBody>
                    <a:bodyPr/>
                    <a:lstStyle/>
                    <a:p>
                      <a:pPr algn="l" fontAlgn="ctr"/>
                      <a:endParaRPr lang="zh-CN" altLang="en-US" sz="1400" b="1" i="0" u="none" strike="noStrike">
                        <a:solidFill>
                          <a:srgbClr val="000000"/>
                        </a:solidFill>
                        <a:effectLst/>
                        <a:latin typeface="+mn-ea"/>
                        <a:ea typeface="+mn-ea"/>
                      </a:endParaRPr>
                    </a:p>
                  </a:txBody>
                  <a:tcPr marL="0" marR="0" marT="0" marB="0" anchor="ctr"/>
                </a:tc>
                <a:tc>
                  <a:txBody>
                    <a:bodyPr/>
                    <a:lstStyle/>
                    <a:p>
                      <a:pPr algn="l" fontAlgn="ctr"/>
                      <a:endParaRPr lang="zh-CN" altLang="en-US" sz="1400" b="1" i="0" u="none" strike="noStrike">
                        <a:solidFill>
                          <a:srgbClr val="000000"/>
                        </a:solidFill>
                        <a:effectLst/>
                        <a:latin typeface="+mn-ea"/>
                        <a:ea typeface="+mn-ea"/>
                      </a:endParaRPr>
                    </a:p>
                  </a:txBody>
                  <a:tcPr marL="0" marR="0" marT="0" marB="0" anchor="ctr"/>
                </a:tc>
                <a:tc>
                  <a:txBody>
                    <a:bodyPr/>
                    <a:lstStyle/>
                    <a:p>
                      <a:pPr algn="l" fontAlgn="ctr"/>
                      <a:r>
                        <a:rPr lang="zh-CN" altLang="en-US" sz="1400" b="1" u="none" strike="noStrike">
                          <a:solidFill>
                            <a:srgbClr val="000000"/>
                          </a:solidFill>
                          <a:effectLst/>
                          <a:latin typeface="+mn-ea"/>
                          <a:ea typeface="+mn-ea"/>
                        </a:rPr>
                        <a:t>　　一般风险准备</a:t>
                      </a:r>
                      <a:endParaRPr lang="zh-CN" altLang="en-US" sz="1400" b="1" i="0" u="none" strike="noStrike">
                        <a:solidFill>
                          <a:srgbClr val="000000"/>
                        </a:solidFill>
                        <a:effectLst/>
                        <a:latin typeface="+mn-ea"/>
                        <a:ea typeface="+mn-ea"/>
                      </a:endParaRPr>
                    </a:p>
                  </a:txBody>
                  <a:tcPr marL="0" marR="0" marT="0" marB="0" anchor="ctr"/>
                </a:tc>
                <a:tc>
                  <a:txBody>
                    <a:bodyPr/>
                    <a:lstStyle/>
                    <a:p>
                      <a:pPr algn="r" fontAlgn="ctr"/>
                      <a:r>
                        <a:rPr lang="en-US" altLang="zh-CN" sz="1400" b="1" u="none" strike="noStrike">
                          <a:solidFill>
                            <a:srgbClr val="000000"/>
                          </a:solidFill>
                          <a:effectLst/>
                          <a:latin typeface="+mn-ea"/>
                          <a:ea typeface="+mn-ea"/>
                        </a:rPr>
                        <a:t>785.42</a:t>
                      </a:r>
                      <a:endParaRPr lang="en-US" altLang="zh-CN" sz="1400" b="1" i="0" u="none" strike="noStrike">
                        <a:solidFill>
                          <a:srgbClr val="000000"/>
                        </a:solidFill>
                        <a:effectLst/>
                        <a:latin typeface="+mn-ea"/>
                        <a:ea typeface="+mn-ea"/>
                      </a:endParaRPr>
                    </a:p>
                  </a:txBody>
                  <a:tcPr marL="0" marR="0" marT="0" marB="0" anchor="ctr"/>
                </a:tc>
              </a:tr>
              <a:tr h="213340">
                <a:tc>
                  <a:txBody>
                    <a:bodyPr/>
                    <a:lstStyle/>
                    <a:p>
                      <a:pPr algn="l" fontAlgn="ctr"/>
                      <a:endParaRPr lang="zh-CN" altLang="en-US" sz="1400" b="1" i="0" u="none" strike="noStrike">
                        <a:solidFill>
                          <a:srgbClr val="000000"/>
                        </a:solidFill>
                        <a:effectLst/>
                        <a:latin typeface="+mn-ea"/>
                        <a:ea typeface="+mn-ea"/>
                      </a:endParaRPr>
                    </a:p>
                  </a:txBody>
                  <a:tcPr marL="0" marR="0" marT="0" marB="0" anchor="ctr"/>
                </a:tc>
                <a:tc>
                  <a:txBody>
                    <a:bodyPr/>
                    <a:lstStyle/>
                    <a:p>
                      <a:pPr algn="l" fontAlgn="ctr"/>
                      <a:endParaRPr lang="zh-CN" altLang="en-US" sz="1400" b="1" i="0" u="none" strike="noStrike">
                        <a:solidFill>
                          <a:srgbClr val="000000"/>
                        </a:solidFill>
                        <a:effectLst/>
                        <a:latin typeface="+mn-ea"/>
                        <a:ea typeface="+mn-ea"/>
                      </a:endParaRPr>
                    </a:p>
                  </a:txBody>
                  <a:tcPr marL="0" marR="0" marT="0" marB="0" anchor="ctr"/>
                </a:tc>
                <a:tc>
                  <a:txBody>
                    <a:bodyPr/>
                    <a:lstStyle/>
                    <a:p>
                      <a:pPr algn="l" fontAlgn="ctr"/>
                      <a:r>
                        <a:rPr lang="zh-CN" altLang="en-US" sz="1400" b="1" u="none" strike="noStrike">
                          <a:solidFill>
                            <a:srgbClr val="000000"/>
                          </a:solidFill>
                          <a:effectLst/>
                          <a:latin typeface="+mn-ea"/>
                          <a:ea typeface="+mn-ea"/>
                        </a:rPr>
                        <a:t>　　归属于母公司所有者权益合计</a:t>
                      </a:r>
                      <a:endParaRPr lang="zh-CN" altLang="en-US" sz="1400" b="1" i="0" u="none" strike="noStrike">
                        <a:solidFill>
                          <a:srgbClr val="000000"/>
                        </a:solidFill>
                        <a:effectLst/>
                        <a:latin typeface="+mn-ea"/>
                        <a:ea typeface="+mn-ea"/>
                      </a:endParaRPr>
                    </a:p>
                  </a:txBody>
                  <a:tcPr marL="0" marR="0" marT="0" marB="0" anchor="ctr"/>
                </a:tc>
                <a:tc>
                  <a:txBody>
                    <a:bodyPr/>
                    <a:lstStyle/>
                    <a:p>
                      <a:pPr algn="r" fontAlgn="ctr"/>
                      <a:r>
                        <a:rPr lang="en-US" altLang="zh-CN" sz="1400" b="1" u="none" strike="noStrike">
                          <a:solidFill>
                            <a:srgbClr val="000000"/>
                          </a:solidFill>
                          <a:effectLst/>
                          <a:latin typeface="+mn-ea"/>
                          <a:ea typeface="+mn-ea"/>
                        </a:rPr>
                        <a:t>5401.18</a:t>
                      </a:r>
                      <a:endParaRPr lang="en-US" altLang="zh-CN" sz="1400" b="1" i="0" u="none" strike="noStrike">
                        <a:solidFill>
                          <a:srgbClr val="000000"/>
                        </a:solidFill>
                        <a:effectLst/>
                        <a:latin typeface="+mn-ea"/>
                        <a:ea typeface="+mn-ea"/>
                      </a:endParaRPr>
                    </a:p>
                  </a:txBody>
                  <a:tcPr marL="0" marR="0" marT="0" marB="0" anchor="ctr"/>
                </a:tc>
              </a:tr>
              <a:tr h="213340">
                <a:tc>
                  <a:txBody>
                    <a:bodyPr/>
                    <a:lstStyle/>
                    <a:p>
                      <a:pPr algn="l" fontAlgn="ctr"/>
                      <a:endParaRPr lang="zh-CN" altLang="en-US" sz="1400" b="1" i="0" u="none" strike="noStrike">
                        <a:solidFill>
                          <a:srgbClr val="000000"/>
                        </a:solidFill>
                        <a:effectLst/>
                        <a:latin typeface="+mn-ea"/>
                        <a:ea typeface="+mn-ea"/>
                      </a:endParaRPr>
                    </a:p>
                  </a:txBody>
                  <a:tcPr marL="0" marR="0" marT="0" marB="0" anchor="ctr"/>
                </a:tc>
                <a:tc>
                  <a:txBody>
                    <a:bodyPr/>
                    <a:lstStyle/>
                    <a:p>
                      <a:pPr algn="l" fontAlgn="ctr"/>
                      <a:endParaRPr lang="zh-CN" altLang="en-US" sz="1400" b="1" i="0" u="none" strike="noStrike">
                        <a:solidFill>
                          <a:srgbClr val="000000"/>
                        </a:solidFill>
                        <a:effectLst/>
                        <a:latin typeface="+mn-ea"/>
                        <a:ea typeface="+mn-ea"/>
                      </a:endParaRPr>
                    </a:p>
                  </a:txBody>
                  <a:tcPr marL="0" marR="0" marT="0" marB="0" anchor="ctr"/>
                </a:tc>
                <a:tc>
                  <a:txBody>
                    <a:bodyPr/>
                    <a:lstStyle/>
                    <a:p>
                      <a:pPr algn="l" fontAlgn="ctr"/>
                      <a:r>
                        <a:rPr lang="zh-CN" altLang="en-US" sz="1400" b="1" u="none" strike="noStrike">
                          <a:solidFill>
                            <a:srgbClr val="000000"/>
                          </a:solidFill>
                          <a:effectLst/>
                          <a:latin typeface="+mn-ea"/>
                          <a:ea typeface="+mn-ea"/>
                        </a:rPr>
                        <a:t>　　少数股东权益</a:t>
                      </a:r>
                      <a:endParaRPr lang="zh-CN" altLang="en-US" sz="1400" b="1" i="0" u="none" strike="noStrike">
                        <a:solidFill>
                          <a:srgbClr val="000000"/>
                        </a:solidFill>
                        <a:effectLst/>
                        <a:latin typeface="+mn-ea"/>
                        <a:ea typeface="+mn-ea"/>
                      </a:endParaRPr>
                    </a:p>
                  </a:txBody>
                  <a:tcPr marL="0" marR="0" marT="0" marB="0" anchor="ctr"/>
                </a:tc>
                <a:tc>
                  <a:txBody>
                    <a:bodyPr/>
                    <a:lstStyle/>
                    <a:p>
                      <a:pPr algn="r" fontAlgn="ctr"/>
                      <a:r>
                        <a:rPr lang="en-US" altLang="zh-CN" sz="1400" b="1" u="none" strike="noStrike">
                          <a:solidFill>
                            <a:srgbClr val="000000"/>
                          </a:solidFill>
                          <a:effectLst/>
                          <a:latin typeface="+mn-ea"/>
                          <a:ea typeface="+mn-ea"/>
                        </a:rPr>
                        <a:t>34.87</a:t>
                      </a:r>
                      <a:endParaRPr lang="en-US" altLang="zh-CN" sz="1400" b="1" i="0" u="none" strike="noStrike">
                        <a:solidFill>
                          <a:srgbClr val="000000"/>
                        </a:solidFill>
                        <a:effectLst/>
                        <a:latin typeface="+mn-ea"/>
                        <a:ea typeface="+mn-ea"/>
                      </a:endParaRPr>
                    </a:p>
                  </a:txBody>
                  <a:tcPr marL="0" marR="0" marT="0" marB="0" anchor="ctr"/>
                </a:tc>
              </a:tr>
              <a:tr h="213340">
                <a:tc>
                  <a:txBody>
                    <a:bodyPr/>
                    <a:lstStyle/>
                    <a:p>
                      <a:pPr algn="l" fontAlgn="ctr"/>
                      <a:endParaRPr lang="zh-CN" altLang="en-US" sz="1400" b="1" i="0" u="none" strike="noStrike">
                        <a:solidFill>
                          <a:srgbClr val="000000"/>
                        </a:solidFill>
                        <a:effectLst/>
                        <a:latin typeface="+mn-ea"/>
                        <a:ea typeface="+mn-ea"/>
                      </a:endParaRPr>
                    </a:p>
                  </a:txBody>
                  <a:tcPr marL="0" marR="0" marT="0" marB="0" anchor="ctr"/>
                </a:tc>
                <a:tc>
                  <a:txBody>
                    <a:bodyPr/>
                    <a:lstStyle/>
                    <a:p>
                      <a:pPr algn="l" fontAlgn="ctr"/>
                      <a:endParaRPr lang="zh-CN" altLang="en-US" sz="1400" b="1" i="0" u="none" strike="noStrike">
                        <a:solidFill>
                          <a:srgbClr val="000000"/>
                        </a:solidFill>
                        <a:effectLst/>
                        <a:latin typeface="+mn-ea"/>
                        <a:ea typeface="+mn-ea"/>
                      </a:endParaRPr>
                    </a:p>
                  </a:txBody>
                  <a:tcPr marL="0" marR="0" marT="0" marB="0" anchor="ctr"/>
                </a:tc>
                <a:tc>
                  <a:txBody>
                    <a:bodyPr/>
                    <a:lstStyle/>
                    <a:p>
                      <a:pPr algn="l" fontAlgn="ctr"/>
                      <a:r>
                        <a:rPr lang="zh-CN" altLang="en-US" sz="1400" b="1" u="none" strike="noStrike">
                          <a:solidFill>
                            <a:srgbClr val="000000"/>
                          </a:solidFill>
                          <a:effectLst/>
                          <a:latin typeface="+mn-ea"/>
                          <a:ea typeface="+mn-ea"/>
                        </a:rPr>
                        <a:t>　　所有者权益合计</a:t>
                      </a:r>
                      <a:endParaRPr lang="zh-CN" altLang="en-US" sz="1400" b="1" i="0" u="none" strike="noStrike">
                        <a:solidFill>
                          <a:srgbClr val="000000"/>
                        </a:solidFill>
                        <a:effectLst/>
                        <a:latin typeface="+mn-ea"/>
                        <a:ea typeface="+mn-ea"/>
                      </a:endParaRPr>
                    </a:p>
                  </a:txBody>
                  <a:tcPr marL="0" marR="0" marT="0" marB="0" anchor="ctr"/>
                </a:tc>
                <a:tc>
                  <a:txBody>
                    <a:bodyPr/>
                    <a:lstStyle/>
                    <a:p>
                      <a:pPr algn="r" fontAlgn="ctr"/>
                      <a:r>
                        <a:rPr lang="en-US" altLang="zh-CN" sz="1400" b="1" u="none" strike="noStrike">
                          <a:solidFill>
                            <a:srgbClr val="000000"/>
                          </a:solidFill>
                          <a:effectLst/>
                          <a:latin typeface="+mn-ea"/>
                          <a:ea typeface="+mn-ea"/>
                        </a:rPr>
                        <a:t>5436.05</a:t>
                      </a:r>
                      <a:endParaRPr lang="en-US" altLang="zh-CN" sz="1400" b="1" i="0" u="none" strike="noStrike">
                        <a:solidFill>
                          <a:srgbClr val="000000"/>
                        </a:solidFill>
                        <a:effectLst/>
                        <a:latin typeface="+mn-ea"/>
                        <a:ea typeface="+mn-ea"/>
                      </a:endParaRPr>
                    </a:p>
                  </a:txBody>
                  <a:tcPr marL="0" marR="0" marT="0" marB="0" anchor="ctr"/>
                </a:tc>
              </a:tr>
              <a:tr h="213340">
                <a:tc>
                  <a:txBody>
                    <a:bodyPr/>
                    <a:lstStyle/>
                    <a:p>
                      <a:pPr algn="l" fontAlgn="ctr"/>
                      <a:r>
                        <a:rPr lang="zh-CN" altLang="en-US" sz="1400" b="1" u="none" strike="noStrike" dirty="0">
                          <a:solidFill>
                            <a:srgbClr val="000000"/>
                          </a:solidFill>
                          <a:effectLst/>
                          <a:latin typeface="+mn-ea"/>
                          <a:ea typeface="+mn-ea"/>
                        </a:rPr>
                        <a:t>资产总计</a:t>
                      </a:r>
                      <a:endParaRPr lang="zh-CN" altLang="en-US" sz="1400" b="1" i="0" u="none" strike="noStrike" dirty="0">
                        <a:solidFill>
                          <a:srgbClr val="000000"/>
                        </a:solidFill>
                        <a:effectLst/>
                        <a:latin typeface="+mn-ea"/>
                        <a:ea typeface="+mn-ea"/>
                      </a:endParaRPr>
                    </a:p>
                  </a:txBody>
                  <a:tcPr marL="0" marR="0" marT="0" marB="0" anchor="ctr">
                    <a:solidFill>
                      <a:srgbClr val="FFFF00"/>
                    </a:solidFill>
                  </a:tcPr>
                </a:tc>
                <a:tc>
                  <a:txBody>
                    <a:bodyPr/>
                    <a:lstStyle/>
                    <a:p>
                      <a:pPr algn="r" fontAlgn="ctr"/>
                      <a:r>
                        <a:rPr lang="en-US" altLang="zh-CN" sz="1400" b="1" u="none" strike="noStrike" dirty="0">
                          <a:solidFill>
                            <a:srgbClr val="000000"/>
                          </a:solidFill>
                          <a:effectLst/>
                          <a:latin typeface="+mn-ea"/>
                          <a:ea typeface="+mn-ea"/>
                        </a:rPr>
                        <a:t>67457.29 </a:t>
                      </a:r>
                      <a:endParaRPr lang="en-US" altLang="zh-CN" sz="1400" b="1" i="0" u="none" strike="noStrike" dirty="0">
                        <a:solidFill>
                          <a:srgbClr val="000000"/>
                        </a:solidFill>
                        <a:effectLst/>
                        <a:latin typeface="+mn-ea"/>
                        <a:ea typeface="+mn-ea"/>
                      </a:endParaRPr>
                    </a:p>
                  </a:txBody>
                  <a:tcPr marL="0" marR="0" marT="0" marB="0" anchor="ctr">
                    <a:solidFill>
                      <a:srgbClr val="FFFF00"/>
                    </a:solidFill>
                  </a:tcPr>
                </a:tc>
                <a:tc>
                  <a:txBody>
                    <a:bodyPr/>
                    <a:lstStyle/>
                    <a:p>
                      <a:pPr algn="l" fontAlgn="ctr"/>
                      <a:r>
                        <a:rPr lang="zh-CN" altLang="en-US" sz="1400" b="1" u="none" strike="noStrike">
                          <a:solidFill>
                            <a:srgbClr val="000000"/>
                          </a:solidFill>
                          <a:effectLst/>
                          <a:latin typeface="+mn-ea"/>
                          <a:ea typeface="+mn-ea"/>
                        </a:rPr>
                        <a:t>负债及股东权益总计</a:t>
                      </a:r>
                      <a:endParaRPr lang="zh-CN" altLang="en-US" sz="1400" b="1" i="0" u="none" strike="noStrike">
                        <a:solidFill>
                          <a:srgbClr val="000000"/>
                        </a:solidFill>
                        <a:effectLst/>
                        <a:latin typeface="+mn-ea"/>
                        <a:ea typeface="+mn-ea"/>
                      </a:endParaRPr>
                    </a:p>
                  </a:txBody>
                  <a:tcPr marL="0" marR="0" marT="0" marB="0" anchor="ctr">
                    <a:solidFill>
                      <a:srgbClr val="FFFF00"/>
                    </a:solidFill>
                  </a:tcPr>
                </a:tc>
                <a:tc>
                  <a:txBody>
                    <a:bodyPr/>
                    <a:lstStyle/>
                    <a:p>
                      <a:pPr algn="r" fontAlgn="ctr"/>
                      <a:r>
                        <a:rPr lang="en-US" altLang="zh-CN" sz="1400" b="1" u="none" strike="noStrike" dirty="0">
                          <a:solidFill>
                            <a:srgbClr val="000000"/>
                          </a:solidFill>
                          <a:effectLst/>
                          <a:latin typeface="+mn-ea"/>
                          <a:ea typeface="+mn-ea"/>
                        </a:rPr>
                        <a:t>67457.29</a:t>
                      </a:r>
                      <a:endParaRPr lang="en-US" altLang="zh-CN" sz="1400" b="1" i="0" u="none" strike="noStrike" dirty="0">
                        <a:solidFill>
                          <a:srgbClr val="000000"/>
                        </a:solidFill>
                        <a:effectLst/>
                        <a:latin typeface="+mn-ea"/>
                        <a:ea typeface="+mn-ea"/>
                      </a:endParaRPr>
                    </a:p>
                  </a:txBody>
                  <a:tcPr marL="0" marR="0" marT="0" marB="0" anchor="ctr">
                    <a:solidFill>
                      <a:srgbClr val="FFFF00"/>
                    </a:solidFill>
                  </a:tcPr>
                </a:tc>
              </a:tr>
            </a:tbl>
          </a:graphicData>
        </a:graphic>
      </p:graphicFrame>
      <p:sp>
        <p:nvSpPr>
          <p:cNvPr id="40100" name="文本框 2"/>
          <p:cNvSpPr txBox="1">
            <a:spLocks noChangeArrowheads="1"/>
          </p:cNvSpPr>
          <p:nvPr/>
        </p:nvSpPr>
        <p:spPr bwMode="auto">
          <a:xfrm>
            <a:off x="0" y="2624138"/>
            <a:ext cx="151288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itchFamily="2" charset="-122"/>
              </a:defRPr>
            </a:lvl1pPr>
            <a:lvl2pPr marL="742950" indent="-285750">
              <a:defRPr kumimoji="1" sz="2400">
                <a:solidFill>
                  <a:schemeClr val="tx1"/>
                </a:solidFill>
                <a:latin typeface="Times New Roman" panose="02020603050405020304" pitchFamily="18" charset="0"/>
                <a:ea typeface="宋体" pitchFamily="2" charset="-122"/>
              </a:defRPr>
            </a:lvl2pPr>
            <a:lvl3pPr marL="1143000" indent="-228600">
              <a:defRPr kumimoji="1" sz="2400">
                <a:solidFill>
                  <a:schemeClr val="tx1"/>
                </a:solidFill>
                <a:latin typeface="Times New Roman" panose="02020603050405020304" pitchFamily="18" charset="0"/>
                <a:ea typeface="宋体" pitchFamily="2" charset="-122"/>
              </a:defRPr>
            </a:lvl3pPr>
            <a:lvl4pPr marL="1600200" indent="-228600">
              <a:defRPr kumimoji="1" sz="2400">
                <a:solidFill>
                  <a:schemeClr val="tx1"/>
                </a:solidFill>
                <a:latin typeface="Times New Roman" panose="02020603050405020304" pitchFamily="18" charset="0"/>
                <a:ea typeface="宋体" pitchFamily="2" charset="-122"/>
              </a:defRPr>
            </a:lvl4pPr>
            <a:lvl5pPr marL="2057400" indent="-228600">
              <a:defRPr kumimoji="1"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9pPr>
          </a:lstStyle>
          <a:p>
            <a:r>
              <a:rPr lang="zh-CN" altLang="en-US" b="1">
                <a:solidFill>
                  <a:srgbClr val="000000"/>
                </a:solidFill>
                <a:latin typeface="黑体" panose="02010609060101010101" pitchFamily="49" charset="-122"/>
                <a:ea typeface="黑体" panose="02010609060101010101" pitchFamily="49" charset="-122"/>
              </a:rPr>
              <a:t>招商银行</a:t>
            </a:r>
            <a:endParaRPr lang="en-US" altLang="zh-CN" b="1">
              <a:solidFill>
                <a:srgbClr val="000000"/>
              </a:solidFill>
              <a:latin typeface="黑体" panose="02010609060101010101" pitchFamily="49" charset="-122"/>
              <a:ea typeface="黑体" panose="02010609060101010101" pitchFamily="49" charset="-122"/>
            </a:endParaRPr>
          </a:p>
          <a:p>
            <a:pPr algn="ctr"/>
            <a:r>
              <a:rPr lang="en-US" altLang="zh-CN" b="1">
                <a:solidFill>
                  <a:srgbClr val="000000"/>
                </a:solidFill>
                <a:latin typeface="黑体" panose="02010609060101010101" pitchFamily="49" charset="-122"/>
                <a:ea typeface="黑体" panose="02010609060101010101" pitchFamily="49" charset="-122"/>
              </a:rPr>
              <a:t>2018</a:t>
            </a:r>
            <a:endParaRPr lang="zh-CN" altLang="en-US" b="1">
              <a:solidFill>
                <a:srgbClr val="000000"/>
              </a:solidFill>
              <a:latin typeface="黑体" panose="02010609060101010101" pitchFamily="49" charset="-122"/>
              <a:ea typeface="黑体" panose="02010609060101010101" pitchFamily="49" charset="-122"/>
            </a:endParaRPr>
          </a:p>
        </p:txBody>
      </p:sp>
      <p:sp>
        <p:nvSpPr>
          <p:cNvPr id="40101" name="文本框 3"/>
          <p:cNvSpPr txBox="1">
            <a:spLocks noChangeArrowheads="1"/>
          </p:cNvSpPr>
          <p:nvPr/>
        </p:nvSpPr>
        <p:spPr bwMode="auto">
          <a:xfrm>
            <a:off x="11112500" y="3254375"/>
            <a:ext cx="10795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itchFamily="2" charset="-122"/>
              </a:defRPr>
            </a:lvl1pPr>
            <a:lvl2pPr marL="742950" indent="-285750">
              <a:defRPr kumimoji="1" sz="2400">
                <a:solidFill>
                  <a:schemeClr val="tx1"/>
                </a:solidFill>
                <a:latin typeface="Times New Roman" panose="02020603050405020304" pitchFamily="18" charset="0"/>
                <a:ea typeface="宋体" pitchFamily="2" charset="-122"/>
              </a:defRPr>
            </a:lvl2pPr>
            <a:lvl3pPr marL="1143000" indent="-228600">
              <a:defRPr kumimoji="1" sz="2400">
                <a:solidFill>
                  <a:schemeClr val="tx1"/>
                </a:solidFill>
                <a:latin typeface="Times New Roman" panose="02020603050405020304" pitchFamily="18" charset="0"/>
                <a:ea typeface="宋体" pitchFamily="2" charset="-122"/>
              </a:defRPr>
            </a:lvl3pPr>
            <a:lvl4pPr marL="1600200" indent="-228600">
              <a:defRPr kumimoji="1" sz="2400">
                <a:solidFill>
                  <a:schemeClr val="tx1"/>
                </a:solidFill>
                <a:latin typeface="Times New Roman" panose="02020603050405020304" pitchFamily="18" charset="0"/>
                <a:ea typeface="宋体" pitchFamily="2" charset="-122"/>
              </a:defRPr>
            </a:lvl4pPr>
            <a:lvl5pPr marL="2057400" indent="-228600">
              <a:defRPr kumimoji="1"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9pPr>
          </a:lstStyle>
          <a:p>
            <a:r>
              <a:rPr lang="en-US" altLang="zh-CN" sz="1600" b="1">
                <a:solidFill>
                  <a:srgbClr val="FF0000"/>
                </a:solidFill>
              </a:rPr>
              <a:t>91.94%</a:t>
            </a:r>
            <a:endParaRPr lang="zh-CN" altLang="en-US" sz="1600" b="1">
              <a:solidFill>
                <a:srgbClr val="FF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1828800" y="0"/>
            <a:ext cx="8534400" cy="914400"/>
          </a:xfrm>
        </p:spPr>
        <p:txBody>
          <a:bodyPr/>
          <a:lstStyle/>
          <a:p>
            <a:pPr eaLnBrk="1" hangingPunct="1"/>
            <a:r>
              <a:rPr lang="zh-CN" altLang="en-US"/>
              <a:t>  </a:t>
            </a:r>
            <a:endParaRPr lang="zh-CN" altLang="en-US"/>
          </a:p>
        </p:txBody>
      </p:sp>
      <p:sp>
        <p:nvSpPr>
          <p:cNvPr id="4" name="矩形 3"/>
          <p:cNvSpPr/>
          <p:nvPr/>
        </p:nvSpPr>
        <p:spPr>
          <a:xfrm>
            <a:off x="2807933" y="368982"/>
            <a:ext cx="404630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4000" b="1" i="0" u="none" strike="noStrike" kern="1200" cap="none" spc="0" normalizeH="0" baseline="0" noProof="0" dirty="0">
                <a:ln>
                  <a:noFill/>
                </a:ln>
                <a:solidFill>
                  <a:srgbClr val="0C0406"/>
                </a:solidFill>
                <a:effectLst/>
                <a:uLnTx/>
                <a:uFillTx/>
                <a:latin typeface="黑体" panose="02010609060101010101" pitchFamily="49" charset="-122"/>
                <a:ea typeface="黑体" panose="02010609060101010101" pitchFamily="49" charset="-122"/>
                <a:cs typeface="+mn-cs"/>
              </a:rPr>
              <a:t> 第六节  库存股</a:t>
            </a:r>
            <a:endParaRPr kumimoji="1" lang="zh-CN" altLang="en-US" sz="4000" b="1" i="0" u="none" strike="noStrike" kern="1200" cap="none" spc="0" normalizeH="0" baseline="0" noProof="0" dirty="0">
              <a:ln>
                <a:noFill/>
              </a:ln>
              <a:solidFill>
                <a:srgbClr val="0C0406"/>
              </a:solidFill>
              <a:effectLst/>
              <a:uLnTx/>
              <a:uFillTx/>
              <a:latin typeface="黑体" panose="02010609060101010101" pitchFamily="49" charset="-122"/>
              <a:ea typeface="黑体" panose="02010609060101010101" pitchFamily="49" charset="-122"/>
              <a:cs typeface="+mn-cs"/>
            </a:endParaRPr>
          </a:p>
        </p:txBody>
      </p:sp>
      <p:sp>
        <p:nvSpPr>
          <p:cNvPr id="2" name="矩形 1"/>
          <p:cNvSpPr/>
          <p:nvPr/>
        </p:nvSpPr>
        <p:spPr>
          <a:xfrm>
            <a:off x="335360" y="1445850"/>
            <a:ext cx="10945216" cy="3539430"/>
          </a:xfrm>
          <a:prstGeom prst="rect">
            <a:avLst/>
          </a:prstGeom>
        </p:spPr>
        <p:txBody>
          <a:bodyPr wrap="square">
            <a:spAutoFit/>
          </a:bodyPr>
          <a:lstStyle/>
          <a:p>
            <a:r>
              <a:rPr lang="zh-CN" altLang="en-US" sz="2800" dirty="0">
                <a:solidFill>
                  <a:srgbClr val="000000"/>
                </a:solidFill>
                <a:latin typeface="黑体" panose="02010609060101010101" pitchFamily="49" charset="-122"/>
                <a:ea typeface="黑体" panose="02010609060101010101" pitchFamily="49" charset="-122"/>
              </a:rPr>
              <a:t>库存股（</a:t>
            </a:r>
            <a:r>
              <a:rPr lang="en-US" altLang="zh-CN" sz="2800" dirty="0">
                <a:solidFill>
                  <a:srgbClr val="000000"/>
                </a:solidFill>
                <a:latin typeface="黑体" panose="02010609060101010101" pitchFamily="49" charset="-122"/>
                <a:ea typeface="黑体" panose="02010609060101010101" pitchFamily="49" charset="-122"/>
              </a:rPr>
              <a:t>treasury stock</a:t>
            </a:r>
            <a:r>
              <a:rPr lang="zh-CN" altLang="en-US" sz="2800" dirty="0">
                <a:solidFill>
                  <a:srgbClr val="000000"/>
                </a:solidFill>
                <a:latin typeface="黑体" panose="02010609060101010101" pitchFamily="49" charset="-122"/>
                <a:ea typeface="黑体" panose="02010609060101010101" pitchFamily="49" charset="-122"/>
              </a:rPr>
              <a:t>）是指股份有限公司</a:t>
            </a:r>
            <a:r>
              <a:rPr lang="zh-CN" altLang="en-US" sz="2800" dirty="0">
                <a:solidFill>
                  <a:srgbClr val="0000CC"/>
                </a:solidFill>
                <a:latin typeface="黑体" panose="02010609060101010101" pitchFamily="49" charset="-122"/>
                <a:ea typeface="黑体" panose="02010609060101010101" pitchFamily="49" charset="-122"/>
              </a:rPr>
              <a:t>暂时持有的本公司已发行的股份</a:t>
            </a:r>
            <a:r>
              <a:rPr lang="zh-CN" altLang="en-US" sz="2800" dirty="0">
                <a:solidFill>
                  <a:srgbClr val="000000"/>
                </a:solidFill>
                <a:latin typeface="黑体" panose="02010609060101010101" pitchFamily="49" charset="-122"/>
                <a:ea typeface="黑体" panose="02010609060101010101" pitchFamily="49" charset="-122"/>
              </a:rPr>
              <a:t>。这些股份一般是通过收购方式获得的。</a:t>
            </a:r>
            <a:endParaRPr lang="en-US" altLang="zh-CN" sz="2800" dirty="0">
              <a:solidFill>
                <a:srgbClr val="000000"/>
              </a:solidFill>
              <a:latin typeface="黑体" panose="02010609060101010101" pitchFamily="49" charset="-122"/>
              <a:ea typeface="黑体" panose="02010609060101010101" pitchFamily="49" charset="-122"/>
            </a:endParaRPr>
          </a:p>
          <a:p>
            <a:r>
              <a:rPr lang="en-US" altLang="zh-CN" sz="2800" dirty="0">
                <a:solidFill>
                  <a:srgbClr val="000000"/>
                </a:solidFill>
                <a:latin typeface="黑体" panose="02010609060101010101" pitchFamily="49" charset="-122"/>
                <a:ea typeface="黑体" panose="02010609060101010101" pitchFamily="49" charset="-122"/>
              </a:rPr>
              <a:t>  </a:t>
            </a:r>
            <a:r>
              <a:rPr lang="zh-CN" altLang="en-US" sz="2800" dirty="0">
                <a:solidFill>
                  <a:srgbClr val="000000"/>
                </a:solidFill>
                <a:latin typeface="黑体" panose="02010609060101010101" pitchFamily="49" charset="-122"/>
                <a:ea typeface="黑体" panose="02010609060101010101" pitchFamily="49" charset="-122"/>
              </a:rPr>
              <a:t>股份有限公司设置“</a:t>
            </a:r>
            <a:r>
              <a:rPr lang="zh-CN" altLang="en-US" sz="2800" dirty="0">
                <a:solidFill>
                  <a:srgbClr val="0000CC"/>
                </a:solidFill>
                <a:latin typeface="黑体" panose="02010609060101010101" pitchFamily="49" charset="-122"/>
                <a:ea typeface="黑体" panose="02010609060101010101" pitchFamily="49" charset="-122"/>
              </a:rPr>
              <a:t>库存股</a:t>
            </a:r>
            <a:r>
              <a:rPr lang="zh-CN" altLang="en-US" sz="2800" dirty="0">
                <a:solidFill>
                  <a:srgbClr val="000000"/>
                </a:solidFill>
                <a:latin typeface="黑体" panose="02010609060101010101" pitchFamily="49" charset="-122"/>
                <a:ea typeface="黑体" panose="02010609060101010101" pitchFamily="49" charset="-122"/>
              </a:rPr>
              <a:t>”科目对公司收购本公司股份的业务进行会计处理。</a:t>
            </a:r>
            <a:endParaRPr lang="en-US" altLang="zh-CN" sz="2800" dirty="0">
              <a:solidFill>
                <a:srgbClr val="000000"/>
              </a:solidFill>
              <a:latin typeface="黑体" panose="02010609060101010101" pitchFamily="49" charset="-122"/>
              <a:ea typeface="黑体" panose="02010609060101010101" pitchFamily="49" charset="-122"/>
            </a:endParaRPr>
          </a:p>
          <a:p>
            <a:r>
              <a:rPr lang="zh-CN" altLang="en-US" sz="2800" dirty="0">
                <a:solidFill>
                  <a:srgbClr val="000000"/>
                </a:solidFill>
                <a:latin typeface="黑体" panose="02010609060101010101" pitchFamily="49" charset="-122"/>
                <a:ea typeface="黑体" panose="02010609060101010101" pitchFamily="49" charset="-122"/>
              </a:rPr>
              <a:t>  该科目的期末借方余额，反映的是收购后尚未处理的本公司股份价格。</a:t>
            </a:r>
            <a:endParaRPr lang="en-US" altLang="zh-CN" sz="2800" dirty="0">
              <a:solidFill>
                <a:srgbClr val="000000"/>
              </a:solidFill>
              <a:latin typeface="黑体" panose="02010609060101010101" pitchFamily="49" charset="-122"/>
              <a:ea typeface="黑体" panose="02010609060101010101" pitchFamily="49" charset="-122"/>
            </a:endParaRPr>
          </a:p>
          <a:p>
            <a:r>
              <a:rPr lang="en-US" altLang="zh-CN" sz="2800" dirty="0">
                <a:solidFill>
                  <a:srgbClr val="000000"/>
                </a:solidFill>
                <a:latin typeface="黑体" panose="02010609060101010101" pitchFamily="49" charset="-122"/>
                <a:ea typeface="黑体" panose="02010609060101010101" pitchFamily="49" charset="-122"/>
              </a:rPr>
              <a:t>  </a:t>
            </a:r>
            <a:r>
              <a:rPr lang="zh-CN" altLang="en-US" sz="2800" dirty="0">
                <a:solidFill>
                  <a:srgbClr val="000000"/>
                </a:solidFill>
                <a:latin typeface="黑体" panose="02010609060101010101" pitchFamily="49" charset="-122"/>
                <a:ea typeface="黑体" panose="02010609060101010101" pitchFamily="49" charset="-122"/>
              </a:rPr>
              <a:t>在资产负债表上，</a:t>
            </a:r>
            <a:r>
              <a:rPr lang="zh-CN" altLang="en-US" sz="2800" dirty="0">
                <a:solidFill>
                  <a:srgbClr val="0000CC"/>
                </a:solidFill>
                <a:latin typeface="黑体" panose="02010609060101010101" pitchFamily="49" charset="-122"/>
                <a:ea typeface="黑体" panose="02010609060101010101" pitchFamily="49" charset="-122"/>
              </a:rPr>
              <a:t>“库存股”项目作为股东权益中的备抵项目</a:t>
            </a:r>
            <a:r>
              <a:rPr lang="zh-CN" altLang="en-US" sz="2800" dirty="0">
                <a:solidFill>
                  <a:srgbClr val="000000"/>
                </a:solidFill>
                <a:latin typeface="黑体" panose="02010609060101010101" pitchFamily="49" charset="-122"/>
                <a:ea typeface="黑体" panose="02010609060101010101" pitchFamily="49" charset="-122"/>
              </a:rPr>
              <a:t>，列报在 “资本公积”项目之后。</a:t>
            </a:r>
            <a:endParaRPr lang="zh-CN" altLang="en-US" sz="2800" dirty="0">
              <a:solidFill>
                <a:srgbClr val="000000"/>
              </a:solidFill>
              <a:latin typeface="黑体" panose="02010609060101010101" pitchFamily="49" charset="-122"/>
              <a:ea typeface="黑体" panose="02010609060101010101" pitchFamily="49" charset="-122"/>
            </a:endParaRPr>
          </a:p>
        </p:txBody>
      </p:sp>
    </p:spTree>
  </p:cSld>
  <p:clrMapOvr>
    <a:masterClrMapping/>
  </p:clrMapOvr>
  <p:transition>
    <p:wipe dir="d"/>
  </p:transition>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407368" y="620688"/>
            <a:ext cx="11161240" cy="2332946"/>
          </a:xfrm>
          <a:prstGeom prst="rect">
            <a:avLst/>
          </a:prstGeom>
        </p:spPr>
        <p:txBody>
          <a:bodyPr wrap="square">
            <a:spAutoFit/>
          </a:bodyPr>
          <a:lstStyle/>
          <a:p>
            <a:pPr lvl="0" eaLnBrk="1" hangingPunct="1">
              <a:spcBef>
                <a:spcPct val="20000"/>
              </a:spcBef>
              <a:buClr>
                <a:srgbClr val="339966"/>
              </a:buClr>
              <a:buSzPct val="70000"/>
            </a:pPr>
            <a:r>
              <a:rPr kumimoji="0" lang="zh-CN" altLang="en-US" sz="2800" b="1" i="0" u="none" strike="noStrike" kern="0" cap="none" spc="0" normalizeH="0" baseline="0" noProof="0" dirty="0">
                <a:ln>
                  <a:noFill/>
                </a:ln>
                <a:solidFill>
                  <a:srgbClr val="0000CC"/>
                </a:solidFill>
                <a:effectLst/>
                <a:uLnTx/>
                <a:uFillTx/>
                <a:latin typeface="Arial" panose="020B0604020202020204"/>
                <a:ea typeface="黑体" panose="02010609060101010101" pitchFamily="49" charset="-122"/>
                <a:cs typeface="+mn-cs"/>
              </a:rPr>
              <a:t>收购本公司股份时的会计处理</a:t>
            </a:r>
            <a:endParaRPr kumimoji="0" lang="en-US" altLang="zh-CN" sz="2800" b="1" i="0" u="none" strike="noStrike" kern="0" cap="none" spc="0" normalizeH="0" baseline="0" noProof="0" dirty="0">
              <a:ln>
                <a:noFill/>
              </a:ln>
              <a:solidFill>
                <a:srgbClr val="0000CC"/>
              </a:solidFill>
              <a:effectLst/>
              <a:uLnTx/>
              <a:uFillTx/>
              <a:latin typeface="Arial" panose="020B0604020202020204"/>
              <a:ea typeface="黑体" panose="02010609060101010101" pitchFamily="49" charset="-122"/>
              <a:cs typeface="+mn-cs"/>
            </a:endParaRPr>
          </a:p>
          <a:p>
            <a:pPr lvl="0" eaLnBrk="1" hangingPunct="1">
              <a:spcBef>
                <a:spcPct val="20000"/>
              </a:spcBef>
              <a:buClr>
                <a:srgbClr val="339966"/>
              </a:buClr>
              <a:buSzPct val="70000"/>
            </a:pPr>
            <a:r>
              <a:rPr kumimoji="0" lang="en-US" altLang="zh-CN" sz="2800" b="1" kern="0" dirty="0">
                <a:solidFill>
                  <a:srgbClr val="003366"/>
                </a:solidFill>
                <a:latin typeface="Arial" panose="020B0604020202020204"/>
              </a:rPr>
              <a:t> </a:t>
            </a:r>
            <a:r>
              <a:rPr kumimoji="0" lang="zh-CN" altLang="en-US" sz="2800" b="1" kern="0" dirty="0">
                <a:solidFill>
                  <a:srgbClr val="003366"/>
                </a:solidFill>
                <a:latin typeface="Arial" panose="020B0604020202020204"/>
              </a:rPr>
              <a:t>为减少</a:t>
            </a:r>
            <a:r>
              <a:rPr kumimoji="0" lang="zh-CN" altLang="en-US" sz="2800" b="1" i="0" u="none" strike="noStrike" kern="0" cap="none" spc="0" normalizeH="0" baseline="0" noProof="0" dirty="0">
                <a:ln>
                  <a:noFill/>
                </a:ln>
                <a:solidFill>
                  <a:srgbClr val="003366"/>
                </a:solidFill>
                <a:effectLst/>
                <a:uLnTx/>
                <a:uFillTx/>
                <a:latin typeface="Arial" panose="020B0604020202020204"/>
                <a:cs typeface="+mn-cs"/>
              </a:rPr>
              <a:t>公司注册资本、或将股份奖励给本公司职工或者股东对股东大会作出的公司合并、分立决议持异议要求公司收购其股份等原因而收购本公司股份时，应按实际支付的金额，借记“库存股”科目，贷记“银行存款”等科目。</a:t>
            </a:r>
            <a:endParaRPr kumimoji="0" lang="zh-CN" altLang="en-US" sz="2800" b="1" i="0" u="none" strike="noStrike" kern="0" cap="none" spc="0" normalizeH="0" baseline="0" noProof="0" dirty="0">
              <a:ln>
                <a:noFill/>
              </a:ln>
              <a:solidFill>
                <a:srgbClr val="003366"/>
              </a:solidFill>
              <a:effectLst/>
              <a:uLnTx/>
              <a:uFillTx/>
              <a:latin typeface="Arial" panose="020B0604020202020204"/>
              <a:cs typeface="+mn-cs"/>
            </a:endParaRPr>
          </a:p>
        </p:txBody>
      </p:sp>
      <p:graphicFrame>
        <p:nvGraphicFramePr>
          <p:cNvPr id="5" name="Group 4"/>
          <p:cNvGraphicFramePr>
            <a:graphicFrameLocks noGrp="1"/>
          </p:cNvGraphicFramePr>
          <p:nvPr/>
        </p:nvGraphicFramePr>
        <p:xfrm>
          <a:off x="911424" y="3933056"/>
          <a:ext cx="10047764" cy="1032384"/>
        </p:xfrm>
        <a:graphic>
          <a:graphicData uri="http://schemas.openxmlformats.org/drawingml/2006/table">
            <a:tbl>
              <a:tblPr/>
              <a:tblGrid>
                <a:gridCol w="10047764"/>
              </a:tblGrid>
              <a:tr h="912812">
                <a:tc>
                  <a:txBody>
                    <a:bodyPr/>
                    <a:lstStyle>
                      <a:lvl1pPr marL="0" algn="l" defTabSz="914400" rtl="0" eaLnBrk="1" latinLnBrk="0" hangingPunct="1">
                        <a:defRPr sz="1800" kern="1200">
                          <a:solidFill>
                            <a:schemeClr val="tx1"/>
                          </a:solidFill>
                          <a:latin typeface="Arial" panose="020B0604020202020204"/>
                          <a:ea typeface="楷体_GB2312"/>
                        </a:defRPr>
                      </a:lvl1pPr>
                      <a:lvl2pPr marL="457200" algn="l" defTabSz="914400" rtl="0" eaLnBrk="1" latinLnBrk="0" hangingPunct="1">
                        <a:defRPr sz="1800" kern="1200">
                          <a:solidFill>
                            <a:schemeClr val="tx1"/>
                          </a:solidFill>
                          <a:latin typeface="Arial" panose="020B0604020202020204"/>
                          <a:ea typeface="楷体_GB2312"/>
                        </a:defRPr>
                      </a:lvl2pPr>
                      <a:lvl3pPr marL="914400" algn="l" defTabSz="914400" rtl="0" eaLnBrk="1" latinLnBrk="0" hangingPunct="1">
                        <a:defRPr sz="1800" kern="1200">
                          <a:solidFill>
                            <a:schemeClr val="tx1"/>
                          </a:solidFill>
                          <a:latin typeface="Arial" panose="020B0604020202020204"/>
                          <a:ea typeface="楷体_GB2312"/>
                        </a:defRPr>
                      </a:lvl3pPr>
                      <a:lvl4pPr marL="1371600" algn="l" defTabSz="914400" rtl="0" eaLnBrk="1" latinLnBrk="0" hangingPunct="1">
                        <a:defRPr sz="1800" kern="1200">
                          <a:solidFill>
                            <a:schemeClr val="tx1"/>
                          </a:solidFill>
                          <a:latin typeface="Arial" panose="020B0604020202020204"/>
                          <a:ea typeface="楷体_GB2312"/>
                        </a:defRPr>
                      </a:lvl4pPr>
                      <a:lvl5pPr marL="1828800" algn="l" defTabSz="914400" rtl="0" eaLnBrk="1" latinLnBrk="0" hangingPunct="1">
                        <a:defRPr sz="1800" kern="1200">
                          <a:solidFill>
                            <a:schemeClr val="tx1"/>
                          </a:solidFill>
                          <a:latin typeface="Arial" panose="020B0604020202020204"/>
                          <a:ea typeface="楷体_GB2312"/>
                        </a:defRPr>
                      </a:lvl5pPr>
                      <a:lvl6pPr marL="2286000" algn="l" defTabSz="914400" rtl="0" eaLnBrk="1" latinLnBrk="0" hangingPunct="1">
                        <a:defRPr sz="1800" kern="1200">
                          <a:solidFill>
                            <a:schemeClr val="tx1"/>
                          </a:solidFill>
                          <a:latin typeface="Arial" panose="020B0604020202020204"/>
                          <a:ea typeface="楷体_GB2312"/>
                        </a:defRPr>
                      </a:lvl6pPr>
                      <a:lvl7pPr marL="2743200" algn="l" defTabSz="914400" rtl="0" eaLnBrk="1" latinLnBrk="0" hangingPunct="1">
                        <a:defRPr sz="1800" kern="1200">
                          <a:solidFill>
                            <a:schemeClr val="tx1"/>
                          </a:solidFill>
                          <a:latin typeface="Arial" panose="020B0604020202020204"/>
                          <a:ea typeface="楷体_GB2312"/>
                        </a:defRPr>
                      </a:lvl7pPr>
                      <a:lvl8pPr marL="3200400" algn="l" defTabSz="914400" rtl="0" eaLnBrk="1" latinLnBrk="0" hangingPunct="1">
                        <a:defRPr sz="1800" kern="1200">
                          <a:solidFill>
                            <a:schemeClr val="tx1"/>
                          </a:solidFill>
                          <a:latin typeface="Arial" panose="020B0604020202020204"/>
                          <a:ea typeface="楷体_GB2312"/>
                        </a:defRPr>
                      </a:lvl8pPr>
                      <a:lvl9pPr marL="3657600" algn="l" defTabSz="914400" rtl="0" eaLnBrk="1" latinLnBrk="0" hangingPunct="1">
                        <a:defRPr sz="1800" kern="1200">
                          <a:solidFill>
                            <a:schemeClr val="tx1"/>
                          </a:solidFill>
                          <a:latin typeface="Arial" panose="020B0604020202020204"/>
                          <a:ea typeface="楷体_GB231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800" b="1" i="0" u="none" strike="noStrike" cap="none" normalizeH="0" baseline="0" dirty="0">
                          <a:ln>
                            <a:noFill/>
                          </a:ln>
                          <a:solidFill>
                            <a:srgbClr val="003366"/>
                          </a:solidFill>
                          <a:effectLst/>
                          <a:latin typeface="Arial" panose="020B0604020202020204" pitchFamily="34" charset="0"/>
                          <a:ea typeface="楷体" panose="02010609060101010101" pitchFamily="49" charset="-122"/>
                        </a:rPr>
                        <a:t>        </a:t>
                      </a:r>
                      <a:r>
                        <a:rPr kumimoji="0" lang="zh-CN" altLang="en-US" sz="2800" b="1" i="0" u="none" strike="noStrike" cap="none" normalizeH="0" baseline="0" dirty="0">
                          <a:ln>
                            <a:noFill/>
                          </a:ln>
                          <a:solidFill>
                            <a:srgbClr val="000000"/>
                          </a:solidFill>
                          <a:effectLst/>
                          <a:latin typeface="仿宋" pitchFamily="49" charset="-122"/>
                          <a:ea typeface="仿宋" pitchFamily="49" charset="-122"/>
                        </a:rPr>
                        <a:t>借：库存股          ［按实际支付的金额］</a:t>
                      </a:r>
                      <a:endParaRPr kumimoji="0" lang="zh-CN" altLang="en-US" sz="2800" b="1" i="0" u="none" strike="noStrike" cap="none" normalizeH="0" baseline="0" dirty="0">
                        <a:ln>
                          <a:noFill/>
                        </a:ln>
                        <a:solidFill>
                          <a:srgbClr val="000000"/>
                        </a:solidFill>
                        <a:effectLst/>
                        <a:latin typeface="仿宋" pitchFamily="49" charset="-122"/>
                        <a:ea typeface="仿宋" pitchFamily="49"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2800" b="1" i="0" u="none" strike="noStrike" cap="none" normalizeH="0" baseline="0" dirty="0">
                          <a:ln>
                            <a:noFill/>
                          </a:ln>
                          <a:solidFill>
                            <a:srgbClr val="000000"/>
                          </a:solidFill>
                          <a:effectLst/>
                          <a:latin typeface="仿宋" pitchFamily="49" charset="-122"/>
                          <a:ea typeface="仿宋" pitchFamily="49" charset="-122"/>
                        </a:rPr>
                        <a:t>       贷：银行存款             ［按实际支付的金额］</a:t>
                      </a:r>
                      <a:endParaRPr kumimoji="0" lang="zh-CN" altLang="en-US" sz="2800" b="1" i="0" u="none" strike="noStrike" cap="none" normalizeH="0" baseline="0" dirty="0">
                        <a:ln>
                          <a:noFill/>
                        </a:ln>
                        <a:solidFill>
                          <a:srgbClr val="000000"/>
                        </a:solidFill>
                        <a:effectLst/>
                        <a:latin typeface="仿宋" pitchFamily="49" charset="-122"/>
                        <a:ea typeface="仿宋" pitchFamily="49" charset="-122"/>
                      </a:endParaRPr>
                    </a:p>
                  </a:txBody>
                  <a:tcPr marL="90000" marR="90000" marT="46800" marB="46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pattFill prst="ltHorz">
                      <a:fgClr>
                        <a:srgbClr val="FFFFFF"/>
                      </a:fgClr>
                      <a:bgClr>
                        <a:srgbClr val="CCFFFF"/>
                      </a:bgClr>
                    </a:patt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551384" y="188640"/>
            <a:ext cx="3270447" cy="52322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kern="0" dirty="0">
                <a:solidFill>
                  <a:srgbClr val="0000CC"/>
                </a:solidFill>
                <a:latin typeface="Arial" panose="020B0604020202020204"/>
                <a:ea typeface="黑体" panose="02010609060101010101" pitchFamily="49" charset="-122"/>
              </a:rPr>
              <a:t>1</a:t>
            </a:r>
            <a:r>
              <a:rPr kumimoji="0" lang="zh-CN" altLang="en-US" sz="2800" b="1" kern="0" dirty="0">
                <a:solidFill>
                  <a:srgbClr val="0000CC"/>
                </a:solidFill>
                <a:latin typeface="Arial" panose="020B0604020202020204"/>
                <a:ea typeface="黑体" panose="02010609060101010101" pitchFamily="49" charset="-122"/>
              </a:rPr>
              <a:t>注销库存股的情形</a:t>
            </a:r>
            <a:endParaRPr kumimoji="0" lang="zh-CN" altLang="en-US" sz="2800" b="1" kern="0" dirty="0">
              <a:solidFill>
                <a:srgbClr val="0000CC"/>
              </a:solidFill>
              <a:latin typeface="Arial" panose="020B0604020202020204"/>
              <a:ea typeface="黑体" panose="02010609060101010101" pitchFamily="49" charset="-122"/>
            </a:endParaRPr>
          </a:p>
        </p:txBody>
      </p:sp>
      <p:sp>
        <p:nvSpPr>
          <p:cNvPr id="5" name="Rectangle 3"/>
          <p:cNvSpPr txBox="1">
            <a:spLocks noChangeArrowheads="1"/>
          </p:cNvSpPr>
          <p:nvPr/>
        </p:nvSpPr>
        <p:spPr bwMode="auto">
          <a:xfrm>
            <a:off x="407368" y="711860"/>
            <a:ext cx="11353600" cy="562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fontAlgn="base">
              <a:spcBef>
                <a:spcPct val="20000"/>
              </a:spcBef>
              <a:spcAft>
                <a:spcPct val="0"/>
              </a:spcAft>
              <a:buClr>
                <a:schemeClr val="hlink"/>
              </a:buClr>
              <a:buSzPct val="70000"/>
              <a:buFont typeface="Wingdings" panose="05000000000000000000" pitchFamily="2" charset="2"/>
              <a:buChar char="v"/>
              <a:defRPr sz="2400" b="1">
                <a:solidFill>
                  <a:srgbClr val="003366"/>
                </a:solidFill>
                <a:latin typeface="+mn-lt"/>
                <a:ea typeface="+mn-ea"/>
                <a:cs typeface="+mn-cs"/>
              </a:defRPr>
            </a:lvl1pPr>
            <a:lvl2pPr marL="742950" indent="-285750" algn="l" rtl="0" fontAlgn="base">
              <a:spcBef>
                <a:spcPct val="20000"/>
              </a:spcBef>
              <a:spcAft>
                <a:spcPct val="0"/>
              </a:spcAft>
              <a:buClr>
                <a:schemeClr val="accent1"/>
              </a:buClr>
              <a:buSzPct val="70000"/>
              <a:buFont typeface="Wingdings" panose="05000000000000000000" pitchFamily="2" charset="2"/>
              <a:buChar char="─"/>
              <a:defRPr sz="2400" b="1">
                <a:solidFill>
                  <a:srgbClr val="003366"/>
                </a:solidFill>
                <a:latin typeface="+mn-lt"/>
                <a:ea typeface="+mn-ea"/>
              </a:defRPr>
            </a:lvl2pPr>
            <a:lvl3pPr marL="1143000" indent="-228600" algn="l" rtl="0" fontAlgn="base">
              <a:spcBef>
                <a:spcPct val="20000"/>
              </a:spcBef>
              <a:spcAft>
                <a:spcPct val="0"/>
              </a:spcAft>
              <a:buClr>
                <a:schemeClr val="tx1"/>
              </a:buClr>
              <a:buFont typeface="Wingdings" panose="05000000000000000000" pitchFamily="2" charset="2"/>
              <a:buChar char="•"/>
              <a:defRPr sz="2400" b="1">
                <a:solidFill>
                  <a:srgbClr val="003366"/>
                </a:solidFill>
                <a:latin typeface="+mn-lt"/>
                <a:ea typeface="+mn-ea"/>
              </a:defRPr>
            </a:lvl3pPr>
            <a:lvl4pPr marL="1600200" indent="-228600" algn="l" rtl="0" fontAlgn="base">
              <a:spcBef>
                <a:spcPct val="20000"/>
              </a:spcBef>
              <a:spcAft>
                <a:spcPct val="0"/>
              </a:spcAft>
              <a:buFont typeface="Wingdings" panose="05000000000000000000" pitchFamily="2" charset="2"/>
              <a:buChar char="–"/>
              <a:defRPr sz="2400" b="1">
                <a:solidFill>
                  <a:srgbClr val="003366"/>
                </a:solidFill>
                <a:latin typeface="+mn-lt"/>
                <a:ea typeface="+mn-ea"/>
              </a:defRPr>
            </a:lvl4pPr>
            <a:lvl5pPr marL="2057400" indent="-228600" algn="l" rtl="0" fontAlgn="base">
              <a:spcBef>
                <a:spcPct val="20000"/>
              </a:spcBef>
              <a:spcAft>
                <a:spcPct val="0"/>
              </a:spcAft>
              <a:buFont typeface="Wingdings" panose="05000000000000000000" pitchFamily="2" charset="2"/>
              <a:buChar char="»"/>
              <a:defRPr sz="2400" b="1">
                <a:solidFill>
                  <a:srgbClr val="003366"/>
                </a:solidFill>
                <a:latin typeface="+mn-lt"/>
                <a:ea typeface="+mn-ea"/>
              </a:defRPr>
            </a:lvl5pPr>
            <a:lvl6pPr marL="2514600" indent="-228600" algn="l" rtl="0" fontAlgn="base">
              <a:spcBef>
                <a:spcPct val="20000"/>
              </a:spcBef>
              <a:spcAft>
                <a:spcPct val="0"/>
              </a:spcAft>
              <a:buFont typeface="Wingdings" panose="05000000000000000000" pitchFamily="2" charset="2"/>
              <a:buChar char="»"/>
              <a:defRPr sz="2400" b="1">
                <a:solidFill>
                  <a:srgbClr val="003366"/>
                </a:solidFill>
                <a:latin typeface="+mn-lt"/>
                <a:ea typeface="+mn-ea"/>
              </a:defRPr>
            </a:lvl6pPr>
            <a:lvl7pPr marL="2971800" indent="-228600" algn="l" rtl="0" fontAlgn="base">
              <a:spcBef>
                <a:spcPct val="20000"/>
              </a:spcBef>
              <a:spcAft>
                <a:spcPct val="0"/>
              </a:spcAft>
              <a:buFont typeface="Wingdings" panose="05000000000000000000" pitchFamily="2" charset="2"/>
              <a:buChar char="»"/>
              <a:defRPr sz="2400" b="1">
                <a:solidFill>
                  <a:srgbClr val="003366"/>
                </a:solidFill>
                <a:latin typeface="+mn-lt"/>
                <a:ea typeface="+mn-ea"/>
              </a:defRPr>
            </a:lvl7pPr>
            <a:lvl8pPr marL="3429000" indent="-228600" algn="l" rtl="0" fontAlgn="base">
              <a:spcBef>
                <a:spcPct val="20000"/>
              </a:spcBef>
              <a:spcAft>
                <a:spcPct val="0"/>
              </a:spcAft>
              <a:buFont typeface="Wingdings" panose="05000000000000000000" pitchFamily="2" charset="2"/>
              <a:buChar char="»"/>
              <a:defRPr sz="2400" b="1">
                <a:solidFill>
                  <a:srgbClr val="003366"/>
                </a:solidFill>
                <a:latin typeface="+mn-lt"/>
                <a:ea typeface="+mn-ea"/>
              </a:defRPr>
            </a:lvl8pPr>
            <a:lvl9pPr marL="3886200" indent="-228600" algn="l" rtl="0" fontAlgn="base">
              <a:spcBef>
                <a:spcPct val="20000"/>
              </a:spcBef>
              <a:spcAft>
                <a:spcPct val="0"/>
              </a:spcAft>
              <a:buFont typeface="Wingdings" panose="05000000000000000000" pitchFamily="2" charset="2"/>
              <a:buChar char="»"/>
              <a:defRPr sz="2400" b="1">
                <a:solidFill>
                  <a:srgbClr val="003366"/>
                </a:solidFill>
                <a:latin typeface="+mn-lt"/>
                <a:ea typeface="+mn-ea"/>
              </a:defRPr>
            </a:lvl9pPr>
          </a:lstStyle>
          <a:p>
            <a:pPr eaLnBrk="1" hangingPunct="1"/>
            <a:r>
              <a:rPr kumimoji="0" lang="en-US" altLang="zh-CN" sz="2000" kern="0" dirty="0">
                <a:solidFill>
                  <a:srgbClr val="000000"/>
                </a:solidFill>
                <a:ea typeface="仿宋" pitchFamily="49" charset="-122"/>
              </a:rPr>
              <a:t>【</a:t>
            </a:r>
            <a:r>
              <a:rPr kumimoji="0" lang="zh-CN" altLang="en-US" sz="2000" kern="0" dirty="0">
                <a:solidFill>
                  <a:srgbClr val="000000"/>
                </a:solidFill>
                <a:ea typeface="仿宋" pitchFamily="49" charset="-122"/>
              </a:rPr>
              <a:t>例</a:t>
            </a:r>
            <a:r>
              <a:rPr kumimoji="0" lang="en-US" altLang="zh-CN" sz="2000" kern="0" dirty="0">
                <a:solidFill>
                  <a:srgbClr val="000000"/>
                </a:solidFill>
                <a:ea typeface="仿宋" pitchFamily="49" charset="-122"/>
              </a:rPr>
              <a:t>10—15】</a:t>
            </a:r>
            <a:r>
              <a:rPr kumimoji="0" lang="zh-CN" altLang="en-US" sz="2000" kern="0" dirty="0">
                <a:solidFill>
                  <a:srgbClr val="000000"/>
                </a:solidFill>
                <a:ea typeface="仿宋" pitchFamily="49" charset="-122"/>
              </a:rPr>
              <a:t>某股份有限公司为减少公司注册资本，依法收购了本公司面值为</a:t>
            </a:r>
            <a:r>
              <a:rPr kumimoji="0" lang="en-US" altLang="zh-CN" sz="2000" kern="0" dirty="0">
                <a:solidFill>
                  <a:srgbClr val="000000"/>
                </a:solidFill>
                <a:ea typeface="仿宋" pitchFamily="49" charset="-122"/>
              </a:rPr>
              <a:t>1</a:t>
            </a:r>
            <a:r>
              <a:rPr kumimoji="0" lang="zh-CN" altLang="en-US" sz="2000" kern="0" dirty="0">
                <a:solidFill>
                  <a:srgbClr val="000000"/>
                </a:solidFill>
                <a:ea typeface="仿宋" pitchFamily="49" charset="-122"/>
              </a:rPr>
              <a:t>元的普通股股票</a:t>
            </a:r>
            <a:r>
              <a:rPr kumimoji="0" lang="en-US" altLang="zh-CN" sz="2000" kern="0" dirty="0">
                <a:solidFill>
                  <a:srgbClr val="000000"/>
                </a:solidFill>
                <a:ea typeface="仿宋" pitchFamily="49" charset="-122"/>
              </a:rPr>
              <a:t>1000</a:t>
            </a:r>
            <a:r>
              <a:rPr kumimoji="0" lang="zh-CN" altLang="en-US" sz="2000" kern="0" dirty="0">
                <a:solidFill>
                  <a:srgbClr val="000000"/>
                </a:solidFill>
                <a:ea typeface="仿宋" pitchFamily="49" charset="-122"/>
              </a:rPr>
              <a:t>万股。该股票的发行价格为</a:t>
            </a:r>
            <a:r>
              <a:rPr kumimoji="0" lang="en-US" altLang="zh-CN" sz="2000" kern="0" dirty="0">
                <a:solidFill>
                  <a:srgbClr val="000000"/>
                </a:solidFill>
                <a:ea typeface="仿宋" pitchFamily="49" charset="-122"/>
              </a:rPr>
              <a:t>1.2</a:t>
            </a:r>
            <a:r>
              <a:rPr kumimoji="0" lang="zh-CN" altLang="en-US" sz="2000" kern="0" dirty="0">
                <a:solidFill>
                  <a:srgbClr val="000000"/>
                </a:solidFill>
                <a:ea typeface="仿宋" pitchFamily="49" charset="-122"/>
              </a:rPr>
              <a:t>元。假定不考虑发行股票的手续费及佣金，发行价格与面值之差一律记入“资本公积</a:t>
            </a:r>
            <a:r>
              <a:rPr kumimoji="0" lang="en-US" altLang="zh-CN" sz="2000" kern="0" dirty="0">
                <a:solidFill>
                  <a:srgbClr val="000000"/>
                </a:solidFill>
                <a:ea typeface="仿宋" pitchFamily="49" charset="-122"/>
              </a:rPr>
              <a:t>——</a:t>
            </a:r>
            <a:r>
              <a:rPr kumimoji="0" lang="zh-CN" altLang="en-US" sz="2000" kern="0" dirty="0">
                <a:solidFill>
                  <a:srgbClr val="000000"/>
                </a:solidFill>
                <a:ea typeface="仿宋" pitchFamily="49" charset="-122"/>
              </a:rPr>
              <a:t>股本溢价”科目。收回股票的实际代价为每股</a:t>
            </a:r>
            <a:r>
              <a:rPr kumimoji="0" lang="en-US" altLang="zh-CN" sz="2000" kern="0" dirty="0">
                <a:solidFill>
                  <a:srgbClr val="000000"/>
                </a:solidFill>
                <a:ea typeface="仿宋" pitchFamily="49" charset="-122"/>
              </a:rPr>
              <a:t>1.3</a:t>
            </a:r>
            <a:r>
              <a:rPr kumimoji="0" lang="zh-CN" altLang="en-US" sz="2000" kern="0" dirty="0">
                <a:solidFill>
                  <a:srgbClr val="000000"/>
                </a:solidFill>
                <a:ea typeface="仿宋" pitchFamily="49" charset="-122"/>
              </a:rPr>
              <a:t>元。假定其盈余公积余额为</a:t>
            </a:r>
            <a:r>
              <a:rPr kumimoji="0" lang="en-US" altLang="zh-CN" sz="2000" kern="0" dirty="0">
                <a:solidFill>
                  <a:srgbClr val="000000"/>
                </a:solidFill>
                <a:ea typeface="仿宋" pitchFamily="49" charset="-122"/>
              </a:rPr>
              <a:t>6</a:t>
            </a:r>
            <a:r>
              <a:rPr kumimoji="0" lang="zh-CN" altLang="en-US" sz="2000" kern="0" dirty="0">
                <a:solidFill>
                  <a:srgbClr val="000000"/>
                </a:solidFill>
                <a:ea typeface="仿宋" pitchFamily="49" charset="-122"/>
              </a:rPr>
              <a:t>亿元。会计分录如下：</a:t>
            </a:r>
            <a:endParaRPr kumimoji="0" lang="zh-CN" altLang="en-US" sz="2000" kern="0" dirty="0">
              <a:solidFill>
                <a:srgbClr val="000000"/>
              </a:solidFill>
              <a:ea typeface="仿宋" pitchFamily="49" charset="-122"/>
            </a:endParaRPr>
          </a:p>
          <a:p>
            <a:pPr eaLnBrk="1" hangingPunct="1">
              <a:buFont typeface="Wingdings" panose="05000000000000000000" pitchFamily="2" charset="2"/>
              <a:buNone/>
            </a:pPr>
            <a:r>
              <a:rPr kumimoji="0" lang="zh-CN" altLang="en-US" sz="2000" kern="0" dirty="0">
                <a:solidFill>
                  <a:srgbClr val="000000"/>
                </a:solidFill>
                <a:ea typeface="仿宋" pitchFamily="49" charset="-122"/>
              </a:rPr>
              <a:t>         （</a:t>
            </a:r>
            <a:r>
              <a:rPr kumimoji="0" lang="en-US" altLang="zh-CN" sz="2000" kern="0" dirty="0">
                <a:solidFill>
                  <a:srgbClr val="000000"/>
                </a:solidFill>
                <a:ea typeface="仿宋" pitchFamily="49" charset="-122"/>
              </a:rPr>
              <a:t>1</a:t>
            </a:r>
            <a:r>
              <a:rPr kumimoji="0" lang="zh-CN" altLang="en-US" sz="2000" kern="0" dirty="0">
                <a:solidFill>
                  <a:srgbClr val="000000"/>
                </a:solidFill>
                <a:ea typeface="仿宋" pitchFamily="49" charset="-122"/>
              </a:rPr>
              <a:t>）收购本公司股份时：</a:t>
            </a:r>
            <a:endParaRPr kumimoji="0" lang="zh-CN" altLang="en-US" sz="2000" kern="0" dirty="0">
              <a:solidFill>
                <a:srgbClr val="000000"/>
              </a:solidFill>
              <a:ea typeface="仿宋" pitchFamily="49" charset="-122"/>
            </a:endParaRPr>
          </a:p>
          <a:p>
            <a:pPr eaLnBrk="1" hangingPunct="1">
              <a:buFont typeface="Wingdings" panose="05000000000000000000" pitchFamily="2" charset="2"/>
              <a:buNone/>
            </a:pPr>
            <a:r>
              <a:rPr kumimoji="0" lang="zh-CN" altLang="en-US" sz="2000" kern="0" dirty="0">
                <a:solidFill>
                  <a:srgbClr val="000000"/>
                </a:solidFill>
                <a:ea typeface="仿宋" pitchFamily="49" charset="-122"/>
              </a:rPr>
              <a:t>             借：库存股                         </a:t>
            </a:r>
            <a:r>
              <a:rPr kumimoji="0" lang="en-US" altLang="zh-CN" sz="2000" kern="0" dirty="0">
                <a:solidFill>
                  <a:srgbClr val="000000"/>
                </a:solidFill>
                <a:ea typeface="仿宋" pitchFamily="49" charset="-122"/>
              </a:rPr>
              <a:t>13 000 000</a:t>
            </a:r>
            <a:endParaRPr kumimoji="0" lang="en-US" altLang="zh-CN" sz="2000" kern="0" dirty="0">
              <a:solidFill>
                <a:srgbClr val="000000"/>
              </a:solidFill>
              <a:ea typeface="仿宋" pitchFamily="49" charset="-122"/>
            </a:endParaRPr>
          </a:p>
          <a:p>
            <a:pPr eaLnBrk="1" hangingPunct="1">
              <a:buFont typeface="Wingdings" panose="05000000000000000000" pitchFamily="2" charset="2"/>
              <a:buNone/>
            </a:pPr>
            <a:r>
              <a:rPr kumimoji="0" lang="en-US" altLang="zh-CN" sz="2000" kern="0" dirty="0">
                <a:solidFill>
                  <a:srgbClr val="000000"/>
                </a:solidFill>
                <a:ea typeface="仿宋" pitchFamily="49" charset="-122"/>
              </a:rPr>
              <a:t>                 </a:t>
            </a:r>
            <a:r>
              <a:rPr kumimoji="0" lang="zh-CN" altLang="en-US" sz="2000" kern="0" dirty="0">
                <a:solidFill>
                  <a:srgbClr val="000000"/>
                </a:solidFill>
                <a:ea typeface="仿宋" pitchFamily="49" charset="-122"/>
              </a:rPr>
              <a:t>贷：银行存款                        </a:t>
            </a:r>
            <a:r>
              <a:rPr kumimoji="0" lang="en-US" altLang="zh-CN" sz="2000" kern="0" dirty="0">
                <a:solidFill>
                  <a:srgbClr val="000000"/>
                </a:solidFill>
                <a:ea typeface="仿宋" pitchFamily="49" charset="-122"/>
              </a:rPr>
              <a:t>13 000 000</a:t>
            </a:r>
            <a:endParaRPr kumimoji="0" lang="en-US" altLang="zh-CN" sz="2000" kern="0" dirty="0">
              <a:solidFill>
                <a:srgbClr val="000000"/>
              </a:solidFill>
              <a:ea typeface="仿宋" pitchFamily="49" charset="-122"/>
            </a:endParaRPr>
          </a:p>
          <a:p>
            <a:pPr eaLnBrk="1" hangingPunct="1">
              <a:buFont typeface="Wingdings" panose="05000000000000000000" pitchFamily="2" charset="2"/>
              <a:buNone/>
            </a:pPr>
            <a:r>
              <a:rPr kumimoji="0" lang="en-US" altLang="zh-CN" sz="2000" kern="0" dirty="0">
                <a:solidFill>
                  <a:srgbClr val="000000"/>
                </a:solidFill>
                <a:ea typeface="仿宋" pitchFamily="49" charset="-122"/>
              </a:rPr>
              <a:t>         </a:t>
            </a:r>
            <a:r>
              <a:rPr kumimoji="0" lang="zh-CN" altLang="en-US" sz="2000" kern="0" dirty="0">
                <a:solidFill>
                  <a:srgbClr val="000000"/>
                </a:solidFill>
                <a:ea typeface="仿宋" pitchFamily="49" charset="-122"/>
              </a:rPr>
              <a:t>（</a:t>
            </a:r>
            <a:r>
              <a:rPr kumimoji="0" lang="en-US" altLang="zh-CN" sz="2000" kern="0" dirty="0">
                <a:solidFill>
                  <a:srgbClr val="000000"/>
                </a:solidFill>
                <a:ea typeface="仿宋" pitchFamily="49" charset="-122"/>
              </a:rPr>
              <a:t>2</a:t>
            </a:r>
            <a:r>
              <a:rPr kumimoji="0" lang="zh-CN" altLang="en-US" sz="2000" kern="0" dirty="0">
                <a:solidFill>
                  <a:srgbClr val="000000"/>
                </a:solidFill>
                <a:ea typeface="仿宋" pitchFamily="49" charset="-122"/>
              </a:rPr>
              <a:t>）注销已收购的本公司股份时：</a:t>
            </a:r>
            <a:endParaRPr kumimoji="0" lang="zh-CN" altLang="en-US" sz="2000" kern="0" dirty="0">
              <a:solidFill>
                <a:srgbClr val="000000"/>
              </a:solidFill>
              <a:ea typeface="仿宋" pitchFamily="49" charset="-122"/>
            </a:endParaRPr>
          </a:p>
          <a:p>
            <a:pPr eaLnBrk="1" hangingPunct="1">
              <a:buFont typeface="Wingdings" panose="05000000000000000000" pitchFamily="2" charset="2"/>
              <a:buNone/>
            </a:pPr>
            <a:r>
              <a:rPr kumimoji="0" lang="zh-CN" altLang="en-US" sz="2000" kern="0" dirty="0">
                <a:solidFill>
                  <a:srgbClr val="000000"/>
                </a:solidFill>
                <a:ea typeface="仿宋" pitchFamily="49" charset="-122"/>
              </a:rPr>
              <a:t>             库存股面值＝</a:t>
            </a:r>
            <a:r>
              <a:rPr kumimoji="0" lang="en-US" altLang="zh-CN" sz="2000" kern="0" dirty="0">
                <a:solidFill>
                  <a:srgbClr val="000000"/>
                </a:solidFill>
                <a:ea typeface="仿宋" pitchFamily="49" charset="-122"/>
              </a:rPr>
              <a:t>1×10000000</a:t>
            </a:r>
            <a:r>
              <a:rPr kumimoji="0" lang="zh-CN" altLang="en-US" sz="2000" kern="0" dirty="0">
                <a:solidFill>
                  <a:srgbClr val="000000"/>
                </a:solidFill>
                <a:ea typeface="仿宋" pitchFamily="49" charset="-122"/>
              </a:rPr>
              <a:t>＝</a:t>
            </a:r>
            <a:r>
              <a:rPr kumimoji="0" lang="en-US" altLang="zh-CN" sz="2000" kern="0" dirty="0">
                <a:solidFill>
                  <a:srgbClr val="000000"/>
                </a:solidFill>
                <a:ea typeface="仿宋" pitchFamily="49" charset="-122"/>
              </a:rPr>
              <a:t>10 000 000</a:t>
            </a:r>
            <a:r>
              <a:rPr kumimoji="0" lang="zh-CN" altLang="en-US" sz="2000" kern="0" dirty="0">
                <a:solidFill>
                  <a:srgbClr val="000000"/>
                </a:solidFill>
                <a:ea typeface="仿宋" pitchFamily="49" charset="-122"/>
              </a:rPr>
              <a:t>（元）</a:t>
            </a:r>
            <a:endParaRPr kumimoji="0" lang="zh-CN" altLang="en-US" sz="2000" kern="0" dirty="0">
              <a:solidFill>
                <a:srgbClr val="000000"/>
              </a:solidFill>
              <a:ea typeface="仿宋" pitchFamily="49" charset="-122"/>
            </a:endParaRPr>
          </a:p>
          <a:p>
            <a:pPr eaLnBrk="1" hangingPunct="1">
              <a:buFont typeface="Wingdings" panose="05000000000000000000" pitchFamily="2" charset="2"/>
              <a:buNone/>
            </a:pPr>
            <a:r>
              <a:rPr kumimoji="0" lang="zh-CN" altLang="en-US" sz="2000" kern="0" dirty="0">
                <a:solidFill>
                  <a:srgbClr val="000000"/>
                </a:solidFill>
                <a:ea typeface="仿宋" pitchFamily="49" charset="-122"/>
              </a:rPr>
              <a:t>             冲销发行时的股本溢价＝</a:t>
            </a:r>
            <a:r>
              <a:rPr kumimoji="0" lang="en-US" altLang="zh-CN" sz="2000" kern="0" dirty="0">
                <a:solidFill>
                  <a:srgbClr val="000000"/>
                </a:solidFill>
                <a:ea typeface="仿宋" pitchFamily="49" charset="-122"/>
              </a:rPr>
              <a:t>0.2×10000000</a:t>
            </a:r>
            <a:r>
              <a:rPr kumimoji="0" lang="zh-CN" altLang="en-US" sz="2000" kern="0" dirty="0">
                <a:solidFill>
                  <a:srgbClr val="000000"/>
                </a:solidFill>
                <a:ea typeface="仿宋" pitchFamily="49" charset="-122"/>
              </a:rPr>
              <a:t>＝</a:t>
            </a:r>
            <a:r>
              <a:rPr kumimoji="0" lang="en-US" altLang="zh-CN" sz="2000" kern="0" dirty="0">
                <a:solidFill>
                  <a:srgbClr val="000000"/>
                </a:solidFill>
                <a:ea typeface="仿宋" pitchFamily="49" charset="-122"/>
              </a:rPr>
              <a:t>2 000 000</a:t>
            </a:r>
            <a:r>
              <a:rPr kumimoji="0" lang="zh-CN" altLang="en-US" sz="2000" kern="0" dirty="0">
                <a:solidFill>
                  <a:srgbClr val="000000"/>
                </a:solidFill>
                <a:ea typeface="仿宋" pitchFamily="49" charset="-122"/>
              </a:rPr>
              <a:t>（元）</a:t>
            </a:r>
            <a:endParaRPr kumimoji="0" lang="zh-CN" altLang="en-US" sz="2000" kern="0" dirty="0">
              <a:solidFill>
                <a:srgbClr val="000000"/>
              </a:solidFill>
              <a:ea typeface="仿宋" pitchFamily="49" charset="-122"/>
            </a:endParaRPr>
          </a:p>
          <a:p>
            <a:pPr eaLnBrk="1" hangingPunct="1">
              <a:buFont typeface="Wingdings" panose="05000000000000000000" pitchFamily="2" charset="2"/>
              <a:buNone/>
            </a:pPr>
            <a:r>
              <a:rPr kumimoji="0" lang="zh-CN" altLang="en-US" sz="2000" kern="0" dirty="0">
                <a:solidFill>
                  <a:srgbClr val="000000"/>
                </a:solidFill>
                <a:ea typeface="仿宋" pitchFamily="49" charset="-122"/>
              </a:rPr>
              <a:t>             冲销盈余公积＝（</a:t>
            </a:r>
            <a:r>
              <a:rPr kumimoji="0" lang="en-US" altLang="zh-CN" sz="2000" kern="0" dirty="0">
                <a:solidFill>
                  <a:srgbClr val="000000"/>
                </a:solidFill>
                <a:ea typeface="仿宋" pitchFamily="49" charset="-122"/>
              </a:rPr>
              <a:t>1.3</a:t>
            </a:r>
            <a:r>
              <a:rPr kumimoji="0" lang="zh-CN" altLang="en-US" sz="2000" kern="0" dirty="0">
                <a:solidFill>
                  <a:srgbClr val="000000"/>
                </a:solidFill>
                <a:ea typeface="仿宋" pitchFamily="49" charset="-122"/>
              </a:rPr>
              <a:t>－</a:t>
            </a:r>
            <a:r>
              <a:rPr kumimoji="0" lang="en-US" altLang="zh-CN" sz="2000" kern="0" dirty="0">
                <a:solidFill>
                  <a:srgbClr val="000000"/>
                </a:solidFill>
                <a:ea typeface="仿宋" pitchFamily="49" charset="-122"/>
              </a:rPr>
              <a:t>1</a:t>
            </a:r>
            <a:r>
              <a:rPr kumimoji="0" lang="zh-CN" altLang="en-US" sz="2000" kern="0" dirty="0">
                <a:solidFill>
                  <a:srgbClr val="000000"/>
                </a:solidFill>
                <a:ea typeface="仿宋" pitchFamily="49" charset="-122"/>
              </a:rPr>
              <a:t>）</a:t>
            </a:r>
            <a:r>
              <a:rPr kumimoji="0" lang="en-US" altLang="zh-CN" sz="2000" kern="0" dirty="0">
                <a:solidFill>
                  <a:srgbClr val="000000"/>
                </a:solidFill>
                <a:ea typeface="仿宋" pitchFamily="49" charset="-122"/>
              </a:rPr>
              <a:t>×10000000</a:t>
            </a:r>
            <a:r>
              <a:rPr kumimoji="0" lang="zh-CN" altLang="en-US" sz="2000" kern="0" dirty="0">
                <a:solidFill>
                  <a:srgbClr val="000000"/>
                </a:solidFill>
                <a:ea typeface="仿宋" pitchFamily="49" charset="-122"/>
              </a:rPr>
              <a:t>－</a:t>
            </a:r>
            <a:r>
              <a:rPr kumimoji="0" lang="en-US" altLang="zh-CN" sz="2000" kern="0" dirty="0">
                <a:solidFill>
                  <a:srgbClr val="000000"/>
                </a:solidFill>
                <a:ea typeface="仿宋" pitchFamily="49" charset="-122"/>
              </a:rPr>
              <a:t>2 000 000</a:t>
            </a:r>
            <a:r>
              <a:rPr kumimoji="0" lang="zh-CN" altLang="en-US" sz="2000" kern="0" dirty="0">
                <a:solidFill>
                  <a:srgbClr val="000000"/>
                </a:solidFill>
                <a:ea typeface="仿宋" pitchFamily="49" charset="-122"/>
              </a:rPr>
              <a:t>＝</a:t>
            </a:r>
            <a:r>
              <a:rPr kumimoji="0" lang="en-US" altLang="zh-CN" sz="2000" kern="0" dirty="0">
                <a:solidFill>
                  <a:srgbClr val="000000"/>
                </a:solidFill>
                <a:ea typeface="仿宋" pitchFamily="49" charset="-122"/>
              </a:rPr>
              <a:t>100000</a:t>
            </a:r>
            <a:r>
              <a:rPr kumimoji="0" lang="zh-CN" altLang="en-US" sz="2000" kern="0" dirty="0">
                <a:solidFill>
                  <a:srgbClr val="000000"/>
                </a:solidFill>
                <a:ea typeface="仿宋" pitchFamily="49" charset="-122"/>
              </a:rPr>
              <a:t>（元）</a:t>
            </a:r>
            <a:endParaRPr kumimoji="0" lang="zh-CN" altLang="en-US" sz="2000" kern="0" dirty="0">
              <a:solidFill>
                <a:srgbClr val="000000"/>
              </a:solidFill>
              <a:ea typeface="仿宋" pitchFamily="49" charset="-122"/>
            </a:endParaRPr>
          </a:p>
          <a:p>
            <a:pPr eaLnBrk="1" hangingPunct="1">
              <a:buFont typeface="Wingdings" panose="05000000000000000000" pitchFamily="2" charset="2"/>
              <a:buNone/>
            </a:pPr>
            <a:r>
              <a:rPr kumimoji="0" lang="zh-CN" altLang="en-US" sz="2000" kern="0" dirty="0">
                <a:solidFill>
                  <a:srgbClr val="000000"/>
                </a:solidFill>
                <a:ea typeface="仿宋" pitchFamily="49" charset="-122"/>
              </a:rPr>
              <a:t>             借：股本                              </a:t>
            </a:r>
            <a:r>
              <a:rPr kumimoji="0" lang="en-US" altLang="zh-CN" sz="2000" kern="0" dirty="0">
                <a:solidFill>
                  <a:srgbClr val="000000"/>
                </a:solidFill>
                <a:ea typeface="仿宋" pitchFamily="49" charset="-122"/>
              </a:rPr>
              <a:t>10 000 000</a:t>
            </a:r>
            <a:endParaRPr kumimoji="0" lang="en-US" altLang="zh-CN" sz="2000" kern="0" dirty="0">
              <a:solidFill>
                <a:srgbClr val="000000"/>
              </a:solidFill>
              <a:ea typeface="仿宋" pitchFamily="49" charset="-122"/>
            </a:endParaRPr>
          </a:p>
          <a:p>
            <a:pPr eaLnBrk="1" hangingPunct="1">
              <a:buFont typeface="Wingdings" panose="05000000000000000000" pitchFamily="2" charset="2"/>
              <a:buNone/>
            </a:pPr>
            <a:r>
              <a:rPr kumimoji="0" lang="en-US" altLang="zh-CN" sz="2000" kern="0" dirty="0">
                <a:solidFill>
                  <a:srgbClr val="000000"/>
                </a:solidFill>
                <a:ea typeface="仿宋" pitchFamily="49" charset="-122"/>
              </a:rPr>
              <a:t>                    </a:t>
            </a:r>
            <a:r>
              <a:rPr kumimoji="0" lang="zh-CN" altLang="en-US" sz="2000" kern="0" dirty="0">
                <a:solidFill>
                  <a:srgbClr val="000000"/>
                </a:solidFill>
                <a:ea typeface="仿宋" pitchFamily="49" charset="-122"/>
              </a:rPr>
              <a:t>资本公积</a:t>
            </a:r>
            <a:r>
              <a:rPr kumimoji="0" lang="en-US" altLang="zh-CN" sz="2000" kern="0" dirty="0">
                <a:solidFill>
                  <a:srgbClr val="000000"/>
                </a:solidFill>
                <a:ea typeface="仿宋" pitchFamily="49" charset="-122"/>
              </a:rPr>
              <a:t>——</a:t>
            </a:r>
            <a:r>
              <a:rPr kumimoji="0" lang="zh-CN" altLang="en-US" sz="2000" kern="0" dirty="0">
                <a:solidFill>
                  <a:srgbClr val="000000"/>
                </a:solidFill>
                <a:ea typeface="仿宋" pitchFamily="49" charset="-122"/>
              </a:rPr>
              <a:t>股本溢价    </a:t>
            </a:r>
            <a:r>
              <a:rPr kumimoji="0" lang="en-US" altLang="zh-CN" sz="2000" kern="0" dirty="0">
                <a:solidFill>
                  <a:srgbClr val="000000"/>
                </a:solidFill>
                <a:ea typeface="仿宋" pitchFamily="49" charset="-122"/>
              </a:rPr>
              <a:t>2 000 000</a:t>
            </a:r>
            <a:endParaRPr kumimoji="0" lang="en-US" altLang="zh-CN" sz="2000" kern="0" dirty="0">
              <a:solidFill>
                <a:srgbClr val="000000"/>
              </a:solidFill>
              <a:ea typeface="仿宋" pitchFamily="49" charset="-122"/>
            </a:endParaRPr>
          </a:p>
          <a:p>
            <a:pPr eaLnBrk="1" hangingPunct="1">
              <a:buFont typeface="Wingdings" panose="05000000000000000000" pitchFamily="2" charset="2"/>
              <a:buNone/>
            </a:pPr>
            <a:r>
              <a:rPr kumimoji="0" lang="en-US" altLang="zh-CN" sz="2000" kern="0" dirty="0">
                <a:solidFill>
                  <a:srgbClr val="000000"/>
                </a:solidFill>
                <a:ea typeface="仿宋" pitchFamily="49" charset="-122"/>
              </a:rPr>
              <a:t>                    </a:t>
            </a:r>
            <a:r>
              <a:rPr kumimoji="0" lang="zh-CN" altLang="en-US" sz="2000" kern="0" dirty="0">
                <a:solidFill>
                  <a:srgbClr val="000000"/>
                </a:solidFill>
                <a:ea typeface="仿宋" pitchFamily="49" charset="-122"/>
              </a:rPr>
              <a:t>盈余公积                          </a:t>
            </a:r>
            <a:r>
              <a:rPr kumimoji="0" lang="en-US" altLang="zh-CN" sz="2000" kern="0" dirty="0">
                <a:solidFill>
                  <a:srgbClr val="000000"/>
                </a:solidFill>
                <a:ea typeface="仿宋" pitchFamily="49" charset="-122"/>
              </a:rPr>
              <a:t>1 000 000 </a:t>
            </a:r>
            <a:endParaRPr kumimoji="0" lang="en-US" altLang="zh-CN" sz="2000" kern="0" dirty="0">
              <a:solidFill>
                <a:srgbClr val="000000"/>
              </a:solidFill>
              <a:ea typeface="仿宋" pitchFamily="49" charset="-122"/>
            </a:endParaRPr>
          </a:p>
          <a:p>
            <a:pPr eaLnBrk="1" hangingPunct="1">
              <a:buFont typeface="Wingdings" panose="05000000000000000000" pitchFamily="2" charset="2"/>
              <a:buNone/>
            </a:pPr>
            <a:r>
              <a:rPr kumimoji="0" lang="en-US" altLang="zh-CN" sz="2000" kern="0" dirty="0">
                <a:solidFill>
                  <a:srgbClr val="000000"/>
                </a:solidFill>
                <a:ea typeface="仿宋" pitchFamily="49" charset="-122"/>
              </a:rPr>
              <a:t>                    </a:t>
            </a:r>
            <a:r>
              <a:rPr kumimoji="0" lang="zh-CN" altLang="en-US" sz="2000" kern="0" dirty="0">
                <a:solidFill>
                  <a:srgbClr val="000000"/>
                </a:solidFill>
                <a:ea typeface="仿宋" pitchFamily="49" charset="-122"/>
              </a:rPr>
              <a:t>贷：库存股                           </a:t>
            </a:r>
            <a:r>
              <a:rPr kumimoji="0" lang="en-US" altLang="zh-CN" sz="2000" kern="0" dirty="0">
                <a:solidFill>
                  <a:srgbClr val="000000"/>
                </a:solidFill>
                <a:ea typeface="仿宋" pitchFamily="49" charset="-122"/>
              </a:rPr>
              <a:t>13 000 000</a:t>
            </a:r>
            <a:endParaRPr kumimoji="0" lang="en-US" altLang="zh-CN" sz="2000" kern="0" dirty="0">
              <a:solidFill>
                <a:srgbClr val="000000"/>
              </a:solidFill>
              <a:ea typeface="仿宋"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dissolv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dissolv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dissolv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dissolv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dissolve">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dissolve">
                                      <p:cBhvr>
                                        <p:cTn id="47" dur="500"/>
                                        <p:tgtEl>
                                          <p:spTgt spid="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dissolve">
                                      <p:cBhvr>
                                        <p:cTn id="52" dur="500"/>
                                        <p:tgtEl>
                                          <p:spTgt spid="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5">
                                            <p:txEl>
                                              <p:pRg st="10" end="10"/>
                                            </p:txEl>
                                          </p:spTgt>
                                        </p:tgtEl>
                                        <p:attrNameLst>
                                          <p:attrName>style.visibility</p:attrName>
                                        </p:attrNameLst>
                                      </p:cBhvr>
                                      <p:to>
                                        <p:strVal val="visible"/>
                                      </p:to>
                                    </p:set>
                                    <p:animEffect transition="in" filter="dissolve">
                                      <p:cBhvr>
                                        <p:cTn id="57" dur="500"/>
                                        <p:tgtEl>
                                          <p:spTgt spid="5">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5">
                                            <p:txEl>
                                              <p:pRg st="11" end="11"/>
                                            </p:txEl>
                                          </p:spTgt>
                                        </p:tgtEl>
                                        <p:attrNameLst>
                                          <p:attrName>style.visibility</p:attrName>
                                        </p:attrNameLst>
                                      </p:cBhvr>
                                      <p:to>
                                        <p:strVal val="visible"/>
                                      </p:to>
                                    </p:set>
                                    <p:animEffect transition="in" filter="dissolve">
                                      <p:cBhvr>
                                        <p:cTn id="62"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623392" y="404664"/>
            <a:ext cx="5166799"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rgbClr val="0000CC"/>
                </a:solidFill>
                <a:effectLst/>
                <a:uLnTx/>
                <a:uFillTx/>
                <a:latin typeface="Arial" panose="020B0604020202020204"/>
                <a:ea typeface="黑体" panose="02010609060101010101" pitchFamily="49" charset="-122"/>
              </a:rPr>
              <a:t>2. </a:t>
            </a:r>
            <a:r>
              <a:rPr kumimoji="0" lang="zh-CN" altLang="en-US" b="1" i="0" u="none" strike="noStrike" kern="0" cap="none" spc="0" normalizeH="0" baseline="0" noProof="0" dirty="0">
                <a:ln>
                  <a:noFill/>
                </a:ln>
                <a:solidFill>
                  <a:srgbClr val="0000CC"/>
                </a:solidFill>
                <a:effectLst/>
                <a:uLnTx/>
                <a:uFillTx/>
                <a:latin typeface="Arial" panose="020B0604020202020204"/>
                <a:ea typeface="黑体" panose="02010609060101010101" pitchFamily="49" charset="-122"/>
              </a:rPr>
              <a:t>将库存股奖励给本公司职工的情形</a:t>
            </a:r>
            <a:endParaRPr kumimoji="0" lang="zh-CN" altLang="en-US" b="0" i="0" u="none" strike="noStrike" kern="0" cap="none" spc="0" normalizeH="0" baseline="0" noProof="0" dirty="0">
              <a:ln>
                <a:noFill/>
              </a:ln>
              <a:solidFill>
                <a:sysClr val="windowText" lastClr="000000"/>
              </a:solidFill>
              <a:effectLst/>
              <a:uLnTx/>
              <a:uFillTx/>
            </a:endParaRPr>
          </a:p>
        </p:txBody>
      </p:sp>
      <p:sp>
        <p:nvSpPr>
          <p:cNvPr id="5" name="矩形 4"/>
          <p:cNvSpPr/>
          <p:nvPr/>
        </p:nvSpPr>
        <p:spPr>
          <a:xfrm>
            <a:off x="605615" y="1124744"/>
            <a:ext cx="10369152" cy="4967514"/>
          </a:xfrm>
          <a:prstGeom prst="rect">
            <a:avLst/>
          </a:prstGeom>
        </p:spPr>
        <p:txBody>
          <a:bodyPr wrap="square">
            <a:spAutoFit/>
          </a:bodyPr>
          <a:lstStyle/>
          <a:p>
            <a:pPr marL="342900" lvl="0" indent="-342900" eaLnBrk="1" hangingPunct="1">
              <a:spcBef>
                <a:spcPct val="20000"/>
              </a:spcBef>
              <a:buClr>
                <a:srgbClr val="339966"/>
              </a:buClr>
              <a:buSzPct val="70000"/>
              <a:buFont typeface="Wingdings" panose="05000000000000000000" pitchFamily="2" charset="2"/>
              <a:buChar char="v"/>
            </a:pPr>
            <a:r>
              <a:rPr kumimoji="0" lang="en-US" altLang="zh-CN"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a:t>
            </a:r>
            <a:r>
              <a:rPr kumimoji="0" lang="zh-CN" altLang="en-US"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例</a:t>
            </a:r>
            <a:r>
              <a:rPr kumimoji="0" lang="en-US" altLang="zh-CN"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10—16】</a:t>
            </a:r>
            <a:r>
              <a:rPr kumimoji="0" lang="zh-CN" altLang="en-US"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某股份公司为了激励核心研发人员，决定奖励在英文刊物上发表文章若干篇的“劳动模范”每人</a:t>
            </a:r>
            <a:r>
              <a:rPr kumimoji="0" lang="en-US" altLang="zh-CN"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100</a:t>
            </a:r>
            <a:r>
              <a:rPr kumimoji="0" lang="zh-CN" altLang="en-US"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万股本公司的股票。所有会议文集、检索索引、收费出版物、电子出版物都计算在内，每篇文章的阅读人数不少于</a:t>
            </a:r>
            <a:r>
              <a:rPr kumimoji="0" lang="en-US" altLang="zh-CN"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1</a:t>
            </a:r>
            <a:r>
              <a:rPr kumimoji="0" lang="zh-CN" altLang="en-US"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人（包括作者本人在内）即可得奖。几个月后，有</a:t>
            </a:r>
            <a:r>
              <a:rPr kumimoji="0" lang="en-US" altLang="zh-CN"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9</a:t>
            </a:r>
            <a:r>
              <a:rPr kumimoji="0" lang="zh-CN" altLang="en-US"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位“劳动模范”达到了标准。该公司以每股</a:t>
            </a:r>
            <a:r>
              <a:rPr kumimoji="0" lang="en-US" altLang="zh-CN"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2</a:t>
            </a:r>
            <a:r>
              <a:rPr kumimoji="0" lang="zh-CN" altLang="en-US"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元的价格收购了本公司股份</a:t>
            </a:r>
            <a:r>
              <a:rPr kumimoji="0" lang="en-US" altLang="zh-CN"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900</a:t>
            </a:r>
            <a:r>
              <a:rPr kumimoji="0" lang="zh-CN" altLang="en-US"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万股，并立即奖励给了这些“劳动模范”。</a:t>
            </a:r>
            <a:endParaRPr kumimoji="0" lang="zh-CN" altLang="en-US" b="1" i="0" u="none" strike="noStrike" kern="0" cap="none" spc="0" normalizeH="0" baseline="0" noProof="0" dirty="0">
              <a:ln>
                <a:noFill/>
              </a:ln>
              <a:solidFill>
                <a:srgbClr val="000000"/>
              </a:solidFill>
              <a:effectLst/>
              <a:uLnTx/>
              <a:uFillTx/>
              <a:latin typeface="Arial" panose="020B0604020202020204"/>
              <a:ea typeface="仿宋" pitchFamily="49" charset="-122"/>
              <a:cs typeface="+mn-cs"/>
            </a:endParaRPr>
          </a:p>
          <a:p>
            <a:pPr marL="342900" lvl="0" indent="-342900" eaLnBrk="1" hangingPunct="1">
              <a:spcBef>
                <a:spcPct val="20000"/>
              </a:spcBef>
              <a:buClr>
                <a:srgbClr val="339966"/>
              </a:buClr>
              <a:buSzPct val="70000"/>
            </a:pPr>
            <a:r>
              <a:rPr kumimoji="0" lang="zh-CN" altLang="en-US"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          （</a:t>
            </a:r>
            <a:r>
              <a:rPr kumimoji="0" lang="en-US" altLang="zh-CN"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1</a:t>
            </a:r>
            <a:r>
              <a:rPr kumimoji="0" lang="zh-CN" altLang="en-US"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）收购本公司股份时：</a:t>
            </a:r>
            <a:endParaRPr kumimoji="0" lang="zh-CN" altLang="en-US" b="1" i="0" u="none" strike="noStrike" kern="0" cap="none" spc="0" normalizeH="0" baseline="0" noProof="0" dirty="0">
              <a:ln>
                <a:noFill/>
              </a:ln>
              <a:solidFill>
                <a:srgbClr val="000000"/>
              </a:solidFill>
              <a:effectLst/>
              <a:uLnTx/>
              <a:uFillTx/>
              <a:latin typeface="Arial" panose="020B0604020202020204"/>
              <a:ea typeface="仿宋" pitchFamily="49" charset="-122"/>
              <a:cs typeface="+mn-cs"/>
            </a:endParaRPr>
          </a:p>
          <a:p>
            <a:pPr marL="342900" lvl="0" indent="-342900" eaLnBrk="1" hangingPunct="1">
              <a:spcBef>
                <a:spcPct val="20000"/>
              </a:spcBef>
              <a:buClr>
                <a:srgbClr val="339966"/>
              </a:buClr>
              <a:buSzPct val="70000"/>
            </a:pPr>
            <a:r>
              <a:rPr kumimoji="0" lang="zh-CN" altLang="en-US"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             借：库存股                                   </a:t>
            </a:r>
            <a:r>
              <a:rPr kumimoji="0" lang="en-US" altLang="zh-CN"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18 000 000</a:t>
            </a:r>
            <a:endParaRPr kumimoji="0" lang="en-US" altLang="zh-CN" b="1" i="0" u="none" strike="noStrike" kern="0" cap="none" spc="0" normalizeH="0" baseline="0" noProof="0" dirty="0">
              <a:ln>
                <a:noFill/>
              </a:ln>
              <a:solidFill>
                <a:srgbClr val="000000"/>
              </a:solidFill>
              <a:effectLst/>
              <a:uLnTx/>
              <a:uFillTx/>
              <a:latin typeface="Arial" panose="020B0604020202020204"/>
              <a:ea typeface="仿宋" pitchFamily="49" charset="-122"/>
              <a:cs typeface="+mn-cs"/>
            </a:endParaRPr>
          </a:p>
          <a:p>
            <a:pPr marL="342900" lvl="0" indent="-342900" eaLnBrk="1" hangingPunct="1">
              <a:spcBef>
                <a:spcPct val="20000"/>
              </a:spcBef>
              <a:buClr>
                <a:srgbClr val="339966"/>
              </a:buClr>
              <a:buSzPct val="70000"/>
            </a:pPr>
            <a:r>
              <a:rPr kumimoji="0" lang="en-US" altLang="zh-CN"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                 </a:t>
            </a:r>
            <a:r>
              <a:rPr kumimoji="0" lang="zh-CN" altLang="en-US"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贷：银行存款                                  </a:t>
            </a:r>
            <a:r>
              <a:rPr kumimoji="0" lang="en-US" altLang="zh-CN"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18 000 000</a:t>
            </a:r>
            <a:endParaRPr kumimoji="0" lang="en-US" altLang="zh-CN" b="1" i="0" u="none" strike="noStrike" kern="0" cap="none" spc="0" normalizeH="0" baseline="0" noProof="0" dirty="0">
              <a:ln>
                <a:noFill/>
              </a:ln>
              <a:solidFill>
                <a:srgbClr val="000000"/>
              </a:solidFill>
              <a:effectLst/>
              <a:uLnTx/>
              <a:uFillTx/>
              <a:latin typeface="Arial" panose="020B0604020202020204"/>
              <a:ea typeface="仿宋" pitchFamily="49" charset="-122"/>
              <a:cs typeface="+mn-cs"/>
            </a:endParaRPr>
          </a:p>
          <a:p>
            <a:pPr marL="342900" lvl="0" indent="-342900" eaLnBrk="1" hangingPunct="1">
              <a:spcBef>
                <a:spcPct val="20000"/>
              </a:spcBef>
              <a:buClr>
                <a:srgbClr val="339966"/>
              </a:buClr>
              <a:buSzPct val="70000"/>
            </a:pPr>
            <a:r>
              <a:rPr kumimoji="0" lang="en-US" altLang="zh-CN"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          </a:t>
            </a:r>
            <a:r>
              <a:rPr kumimoji="0" lang="zh-CN" altLang="en-US"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a:t>
            </a:r>
            <a:r>
              <a:rPr kumimoji="0" lang="en-US" altLang="zh-CN"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2</a:t>
            </a:r>
            <a:r>
              <a:rPr kumimoji="0" lang="zh-CN" altLang="en-US"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）将收购的本公司股份奖励给职工时：</a:t>
            </a:r>
            <a:endParaRPr kumimoji="0" lang="zh-CN" altLang="en-US" b="1" i="0" u="none" strike="noStrike" kern="0" cap="none" spc="0" normalizeH="0" baseline="0" noProof="0" dirty="0">
              <a:ln>
                <a:noFill/>
              </a:ln>
              <a:solidFill>
                <a:srgbClr val="000000"/>
              </a:solidFill>
              <a:effectLst/>
              <a:uLnTx/>
              <a:uFillTx/>
              <a:latin typeface="Arial" panose="020B0604020202020204"/>
              <a:ea typeface="仿宋" pitchFamily="49" charset="-122"/>
              <a:cs typeface="+mn-cs"/>
            </a:endParaRPr>
          </a:p>
          <a:p>
            <a:pPr marL="342900" lvl="0" indent="-342900" eaLnBrk="1" hangingPunct="1">
              <a:spcBef>
                <a:spcPct val="20000"/>
              </a:spcBef>
              <a:buClr>
                <a:srgbClr val="339966"/>
              </a:buClr>
              <a:buSzPct val="70000"/>
            </a:pPr>
            <a:r>
              <a:rPr kumimoji="0" lang="zh-CN" altLang="en-US"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             借：</a:t>
            </a:r>
            <a:r>
              <a:rPr kumimoji="0" lang="zh-CN" altLang="en-US" b="1" i="0" u="none" strike="noStrike" kern="0" cap="none" spc="0" normalizeH="0" baseline="0" noProof="0" dirty="0">
                <a:ln>
                  <a:noFill/>
                </a:ln>
                <a:solidFill>
                  <a:srgbClr val="0000CC"/>
                </a:solidFill>
                <a:effectLst/>
                <a:uLnTx/>
                <a:uFillTx/>
                <a:latin typeface="Arial" panose="020B0604020202020204"/>
                <a:ea typeface="仿宋" pitchFamily="49" charset="-122"/>
                <a:cs typeface="+mn-cs"/>
              </a:rPr>
              <a:t>资本公积</a:t>
            </a:r>
            <a:r>
              <a:rPr kumimoji="0" lang="en-US" altLang="zh-CN" b="1" i="0" u="none" strike="noStrike" kern="0" cap="none" spc="0" normalizeH="0" baseline="0" noProof="0" dirty="0">
                <a:ln>
                  <a:noFill/>
                </a:ln>
                <a:solidFill>
                  <a:srgbClr val="0000CC"/>
                </a:solidFill>
                <a:effectLst/>
                <a:uLnTx/>
                <a:uFillTx/>
                <a:latin typeface="Arial" panose="020B0604020202020204"/>
                <a:ea typeface="仿宋" pitchFamily="49" charset="-122"/>
                <a:cs typeface="+mn-cs"/>
              </a:rPr>
              <a:t>——</a:t>
            </a:r>
            <a:r>
              <a:rPr kumimoji="0" lang="zh-CN" altLang="en-US" b="1" i="0" u="none" strike="noStrike" kern="0" cap="none" spc="0" normalizeH="0" baseline="0" noProof="0" dirty="0">
                <a:ln>
                  <a:noFill/>
                </a:ln>
                <a:solidFill>
                  <a:srgbClr val="0000CC"/>
                </a:solidFill>
                <a:effectLst/>
                <a:uLnTx/>
                <a:uFillTx/>
                <a:latin typeface="Arial" panose="020B0604020202020204"/>
                <a:ea typeface="仿宋" pitchFamily="49" charset="-122"/>
                <a:cs typeface="+mn-cs"/>
              </a:rPr>
              <a:t>其他资本公积  </a:t>
            </a:r>
            <a:r>
              <a:rPr kumimoji="0" lang="en-US" altLang="zh-CN"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18 000 000</a:t>
            </a:r>
            <a:endParaRPr kumimoji="0" lang="en-US" altLang="zh-CN" b="1" i="0" u="none" strike="noStrike" kern="0" cap="none" spc="0" normalizeH="0" baseline="0" noProof="0" dirty="0">
              <a:ln>
                <a:noFill/>
              </a:ln>
              <a:solidFill>
                <a:srgbClr val="000000"/>
              </a:solidFill>
              <a:effectLst/>
              <a:uLnTx/>
              <a:uFillTx/>
              <a:latin typeface="Arial" panose="020B0604020202020204"/>
              <a:ea typeface="仿宋" pitchFamily="49" charset="-122"/>
              <a:cs typeface="+mn-cs"/>
            </a:endParaRPr>
          </a:p>
          <a:p>
            <a:pPr marL="342900" lvl="0" indent="-342900" eaLnBrk="1" hangingPunct="1">
              <a:spcBef>
                <a:spcPct val="20000"/>
              </a:spcBef>
              <a:buClr>
                <a:srgbClr val="339966"/>
              </a:buClr>
              <a:buSzPct val="70000"/>
            </a:pPr>
            <a:r>
              <a:rPr kumimoji="0" lang="en-US" altLang="zh-CN"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                 </a:t>
            </a:r>
            <a:r>
              <a:rPr kumimoji="0" lang="zh-CN" altLang="en-US"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贷：库存股                                      </a:t>
            </a:r>
            <a:r>
              <a:rPr kumimoji="0" lang="en-US" altLang="zh-CN" b="1" i="0" u="none" strike="noStrike" kern="0" cap="none" spc="0" normalizeH="0" baseline="0" noProof="0" dirty="0">
                <a:ln>
                  <a:noFill/>
                </a:ln>
                <a:solidFill>
                  <a:srgbClr val="000000"/>
                </a:solidFill>
                <a:effectLst/>
                <a:uLnTx/>
                <a:uFillTx/>
                <a:latin typeface="Arial" panose="020B0604020202020204"/>
                <a:ea typeface="仿宋" pitchFamily="49" charset="-122"/>
                <a:cs typeface="+mn-cs"/>
              </a:rPr>
              <a:t>18 000 000</a:t>
            </a:r>
            <a:endParaRPr kumimoji="0" lang="en-US" altLang="zh-CN" b="1" i="0" u="none" strike="noStrike" kern="0" cap="none" spc="0" normalizeH="0" baseline="0" noProof="0" dirty="0">
              <a:ln>
                <a:noFill/>
              </a:ln>
              <a:solidFill>
                <a:srgbClr val="000000"/>
              </a:solidFill>
              <a:effectLst/>
              <a:uLnTx/>
              <a:uFillTx/>
              <a:latin typeface="Arial" panose="020B0604020202020204"/>
              <a:ea typeface="仿宋"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dissolv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dissolv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dissolv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dissolve">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551384" y="27856"/>
            <a:ext cx="3001143"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rgbClr val="0000CC"/>
                </a:solidFill>
                <a:effectLst/>
                <a:uLnTx/>
                <a:uFillTx/>
                <a:latin typeface="Arial" panose="020B0604020202020204"/>
                <a:ea typeface="黑体" panose="02010609060101010101" pitchFamily="49" charset="-122"/>
              </a:rPr>
              <a:t>3. </a:t>
            </a:r>
            <a:r>
              <a:rPr kumimoji="0" lang="zh-CN" altLang="en-US" b="1" i="0" u="none" strike="noStrike" kern="0" cap="none" spc="0" normalizeH="0" baseline="0" noProof="0" dirty="0">
                <a:ln>
                  <a:noFill/>
                </a:ln>
                <a:solidFill>
                  <a:srgbClr val="0000CC"/>
                </a:solidFill>
                <a:effectLst/>
                <a:uLnTx/>
                <a:uFillTx/>
                <a:latin typeface="Arial" panose="020B0604020202020204"/>
                <a:ea typeface="黑体" panose="02010609060101010101" pitchFamily="49" charset="-122"/>
              </a:rPr>
              <a:t>转让库存股的情形</a:t>
            </a:r>
            <a:endParaRPr kumimoji="0" lang="zh-CN" altLang="en-US" b="0" i="0" u="none" strike="noStrike" kern="0" cap="none" spc="0" normalizeH="0" baseline="0" noProof="0" dirty="0">
              <a:ln>
                <a:noFill/>
              </a:ln>
              <a:solidFill>
                <a:sysClr val="windowText" lastClr="000000"/>
              </a:solidFill>
              <a:effectLst/>
              <a:uLnTx/>
              <a:uFillTx/>
            </a:endParaRPr>
          </a:p>
        </p:txBody>
      </p:sp>
      <p:sp>
        <p:nvSpPr>
          <p:cNvPr id="5" name="Rectangle 3"/>
          <p:cNvSpPr txBox="1">
            <a:spLocks noChangeArrowheads="1"/>
          </p:cNvSpPr>
          <p:nvPr/>
        </p:nvSpPr>
        <p:spPr bwMode="auto">
          <a:xfrm>
            <a:off x="0" y="521197"/>
            <a:ext cx="11677699" cy="6336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fontAlgn="base">
              <a:spcBef>
                <a:spcPct val="20000"/>
              </a:spcBef>
              <a:spcAft>
                <a:spcPct val="0"/>
              </a:spcAft>
              <a:buClr>
                <a:schemeClr val="hlink"/>
              </a:buClr>
              <a:buSzPct val="70000"/>
              <a:buFont typeface="Wingdings" panose="05000000000000000000" pitchFamily="2" charset="2"/>
              <a:buChar char="v"/>
              <a:defRPr sz="2400" b="1">
                <a:solidFill>
                  <a:srgbClr val="003366"/>
                </a:solidFill>
                <a:latin typeface="+mn-lt"/>
                <a:ea typeface="+mn-ea"/>
                <a:cs typeface="+mn-cs"/>
              </a:defRPr>
            </a:lvl1pPr>
            <a:lvl2pPr marL="742950" indent="-285750" algn="l" rtl="0" fontAlgn="base">
              <a:spcBef>
                <a:spcPct val="20000"/>
              </a:spcBef>
              <a:spcAft>
                <a:spcPct val="0"/>
              </a:spcAft>
              <a:buClr>
                <a:schemeClr val="accent1"/>
              </a:buClr>
              <a:buSzPct val="70000"/>
              <a:buFont typeface="Wingdings" panose="05000000000000000000" pitchFamily="2" charset="2"/>
              <a:buChar char="─"/>
              <a:defRPr sz="2400" b="1">
                <a:solidFill>
                  <a:srgbClr val="003366"/>
                </a:solidFill>
                <a:latin typeface="+mn-lt"/>
                <a:ea typeface="+mn-ea"/>
              </a:defRPr>
            </a:lvl2pPr>
            <a:lvl3pPr marL="1143000" indent="-228600" algn="l" rtl="0" fontAlgn="base">
              <a:spcBef>
                <a:spcPct val="20000"/>
              </a:spcBef>
              <a:spcAft>
                <a:spcPct val="0"/>
              </a:spcAft>
              <a:buClr>
                <a:schemeClr val="tx1"/>
              </a:buClr>
              <a:buFont typeface="Wingdings" panose="05000000000000000000" pitchFamily="2" charset="2"/>
              <a:buChar char="•"/>
              <a:defRPr sz="2400" b="1">
                <a:solidFill>
                  <a:srgbClr val="003366"/>
                </a:solidFill>
                <a:latin typeface="+mn-lt"/>
                <a:ea typeface="+mn-ea"/>
              </a:defRPr>
            </a:lvl3pPr>
            <a:lvl4pPr marL="1600200" indent="-228600" algn="l" rtl="0" fontAlgn="base">
              <a:spcBef>
                <a:spcPct val="20000"/>
              </a:spcBef>
              <a:spcAft>
                <a:spcPct val="0"/>
              </a:spcAft>
              <a:buFont typeface="Wingdings" panose="05000000000000000000" pitchFamily="2" charset="2"/>
              <a:buChar char="–"/>
              <a:defRPr sz="2400" b="1">
                <a:solidFill>
                  <a:srgbClr val="003366"/>
                </a:solidFill>
                <a:latin typeface="+mn-lt"/>
                <a:ea typeface="+mn-ea"/>
              </a:defRPr>
            </a:lvl4pPr>
            <a:lvl5pPr marL="2057400" indent="-228600" algn="l" rtl="0" fontAlgn="base">
              <a:spcBef>
                <a:spcPct val="20000"/>
              </a:spcBef>
              <a:spcAft>
                <a:spcPct val="0"/>
              </a:spcAft>
              <a:buFont typeface="Wingdings" panose="05000000000000000000" pitchFamily="2" charset="2"/>
              <a:buChar char="»"/>
              <a:defRPr sz="2400" b="1">
                <a:solidFill>
                  <a:srgbClr val="003366"/>
                </a:solidFill>
                <a:latin typeface="+mn-lt"/>
                <a:ea typeface="+mn-ea"/>
              </a:defRPr>
            </a:lvl5pPr>
            <a:lvl6pPr marL="2514600" indent="-228600" algn="l" rtl="0" fontAlgn="base">
              <a:spcBef>
                <a:spcPct val="20000"/>
              </a:spcBef>
              <a:spcAft>
                <a:spcPct val="0"/>
              </a:spcAft>
              <a:buFont typeface="Wingdings" panose="05000000000000000000" pitchFamily="2" charset="2"/>
              <a:buChar char="»"/>
              <a:defRPr sz="2400" b="1">
                <a:solidFill>
                  <a:srgbClr val="003366"/>
                </a:solidFill>
                <a:latin typeface="+mn-lt"/>
                <a:ea typeface="+mn-ea"/>
              </a:defRPr>
            </a:lvl6pPr>
            <a:lvl7pPr marL="2971800" indent="-228600" algn="l" rtl="0" fontAlgn="base">
              <a:spcBef>
                <a:spcPct val="20000"/>
              </a:spcBef>
              <a:spcAft>
                <a:spcPct val="0"/>
              </a:spcAft>
              <a:buFont typeface="Wingdings" panose="05000000000000000000" pitchFamily="2" charset="2"/>
              <a:buChar char="»"/>
              <a:defRPr sz="2400" b="1">
                <a:solidFill>
                  <a:srgbClr val="003366"/>
                </a:solidFill>
                <a:latin typeface="+mn-lt"/>
                <a:ea typeface="+mn-ea"/>
              </a:defRPr>
            </a:lvl7pPr>
            <a:lvl8pPr marL="3429000" indent="-228600" algn="l" rtl="0" fontAlgn="base">
              <a:spcBef>
                <a:spcPct val="20000"/>
              </a:spcBef>
              <a:spcAft>
                <a:spcPct val="0"/>
              </a:spcAft>
              <a:buFont typeface="Wingdings" panose="05000000000000000000" pitchFamily="2" charset="2"/>
              <a:buChar char="»"/>
              <a:defRPr sz="2400" b="1">
                <a:solidFill>
                  <a:srgbClr val="003366"/>
                </a:solidFill>
                <a:latin typeface="+mn-lt"/>
                <a:ea typeface="+mn-ea"/>
              </a:defRPr>
            </a:lvl8pPr>
            <a:lvl9pPr marL="3886200" indent="-228600" algn="l" rtl="0" fontAlgn="base">
              <a:spcBef>
                <a:spcPct val="20000"/>
              </a:spcBef>
              <a:spcAft>
                <a:spcPct val="0"/>
              </a:spcAft>
              <a:buFont typeface="Wingdings" panose="05000000000000000000" pitchFamily="2" charset="2"/>
              <a:buChar char="»"/>
              <a:defRPr sz="2400" b="1">
                <a:solidFill>
                  <a:srgbClr val="003366"/>
                </a:solidFill>
                <a:latin typeface="+mn-lt"/>
                <a:ea typeface="+mn-ea"/>
              </a:defRPr>
            </a:lvl9pPr>
          </a:lstStyle>
          <a:p>
            <a:pPr eaLnBrk="1" hangingPunct="1"/>
            <a:r>
              <a:rPr kumimoji="0" lang="en-US" altLang="zh-CN" kern="0" dirty="0">
                <a:solidFill>
                  <a:srgbClr val="000000"/>
                </a:solidFill>
                <a:ea typeface="仿宋" pitchFamily="49" charset="-122"/>
              </a:rPr>
              <a:t>【</a:t>
            </a:r>
            <a:r>
              <a:rPr kumimoji="0" lang="zh-CN" altLang="en-US" kern="0" dirty="0">
                <a:solidFill>
                  <a:srgbClr val="000000"/>
                </a:solidFill>
                <a:ea typeface="仿宋" pitchFamily="49" charset="-122"/>
              </a:rPr>
              <a:t>例</a:t>
            </a:r>
            <a:r>
              <a:rPr kumimoji="0" lang="en-US" altLang="zh-CN" kern="0" dirty="0">
                <a:solidFill>
                  <a:srgbClr val="000000"/>
                </a:solidFill>
                <a:ea typeface="仿宋" pitchFamily="49" charset="-122"/>
              </a:rPr>
              <a:t>10—17】</a:t>
            </a:r>
            <a:r>
              <a:rPr kumimoji="0" lang="zh-CN" altLang="en-US" kern="0" dirty="0">
                <a:solidFill>
                  <a:srgbClr val="000000"/>
                </a:solidFill>
                <a:ea typeface="仿宋" pitchFamily="49" charset="-122"/>
              </a:rPr>
              <a:t>灰猫股份有限公司的大股东罗克因对股东大会作出的公司合并决议持异议，要求公司收购其股份。公司收购了罗克持有的本公司股份</a:t>
            </a:r>
            <a:r>
              <a:rPr kumimoji="0" lang="en-US" altLang="zh-CN" kern="0" dirty="0">
                <a:solidFill>
                  <a:srgbClr val="000000"/>
                </a:solidFill>
                <a:ea typeface="仿宋" pitchFamily="49" charset="-122"/>
              </a:rPr>
              <a:t>10</a:t>
            </a:r>
            <a:r>
              <a:rPr kumimoji="0" lang="zh-CN" altLang="en-US" kern="0" dirty="0">
                <a:solidFill>
                  <a:srgbClr val="000000"/>
                </a:solidFill>
                <a:ea typeface="仿宋" pitchFamily="49" charset="-122"/>
              </a:rPr>
              <a:t>万股，每股收购价格</a:t>
            </a:r>
            <a:r>
              <a:rPr kumimoji="0" lang="en-US" altLang="zh-CN" kern="0" dirty="0">
                <a:solidFill>
                  <a:srgbClr val="000000"/>
                </a:solidFill>
                <a:ea typeface="仿宋" pitchFamily="49" charset="-122"/>
              </a:rPr>
              <a:t>1.4</a:t>
            </a:r>
            <a:r>
              <a:rPr kumimoji="0" lang="zh-CN" altLang="en-US" kern="0" dirty="0">
                <a:solidFill>
                  <a:srgbClr val="000000"/>
                </a:solidFill>
                <a:ea typeface="仿宋" pitchFamily="49" charset="-122"/>
              </a:rPr>
              <a:t>元。本公司股票的每股面值为</a:t>
            </a:r>
            <a:r>
              <a:rPr kumimoji="0" lang="en-US" altLang="zh-CN" kern="0" dirty="0">
                <a:solidFill>
                  <a:srgbClr val="000000"/>
                </a:solidFill>
                <a:ea typeface="仿宋" pitchFamily="49" charset="-122"/>
              </a:rPr>
              <a:t>1</a:t>
            </a:r>
            <a:r>
              <a:rPr kumimoji="0" lang="zh-CN" altLang="en-US" kern="0" dirty="0">
                <a:solidFill>
                  <a:srgbClr val="000000"/>
                </a:solidFill>
                <a:ea typeface="仿宋" pitchFamily="49" charset="-122"/>
              </a:rPr>
              <a:t>元。税费等因素从略。</a:t>
            </a:r>
            <a:endParaRPr kumimoji="0" lang="zh-CN" altLang="en-US" kern="0" dirty="0">
              <a:solidFill>
                <a:srgbClr val="000000"/>
              </a:solidFill>
              <a:ea typeface="仿宋" pitchFamily="49" charset="-122"/>
            </a:endParaRPr>
          </a:p>
          <a:p>
            <a:pPr eaLnBrk="1" hangingPunct="1">
              <a:buFont typeface="Wingdings" panose="05000000000000000000" pitchFamily="2" charset="2"/>
              <a:buNone/>
            </a:pPr>
            <a:r>
              <a:rPr kumimoji="0" lang="zh-CN" altLang="en-US" kern="0" dirty="0">
                <a:solidFill>
                  <a:srgbClr val="000000"/>
                </a:solidFill>
                <a:ea typeface="仿宋" pitchFamily="49" charset="-122"/>
              </a:rPr>
              <a:t>        （</a:t>
            </a:r>
            <a:r>
              <a:rPr kumimoji="0" lang="en-US" altLang="zh-CN" kern="0" dirty="0">
                <a:solidFill>
                  <a:srgbClr val="000000"/>
                </a:solidFill>
                <a:ea typeface="仿宋" pitchFamily="49" charset="-122"/>
              </a:rPr>
              <a:t>1</a:t>
            </a:r>
            <a:r>
              <a:rPr kumimoji="0" lang="zh-CN" altLang="en-US" kern="0" dirty="0">
                <a:solidFill>
                  <a:srgbClr val="000000"/>
                </a:solidFill>
                <a:ea typeface="仿宋" pitchFamily="49" charset="-122"/>
              </a:rPr>
              <a:t>）收购本公司股份时：</a:t>
            </a:r>
            <a:endParaRPr kumimoji="0" lang="zh-CN" altLang="en-US" kern="0" dirty="0">
              <a:solidFill>
                <a:srgbClr val="000000"/>
              </a:solidFill>
              <a:ea typeface="仿宋" pitchFamily="49" charset="-122"/>
            </a:endParaRPr>
          </a:p>
          <a:p>
            <a:pPr eaLnBrk="1" hangingPunct="1">
              <a:buFont typeface="Wingdings" panose="05000000000000000000" pitchFamily="2" charset="2"/>
              <a:buNone/>
            </a:pPr>
            <a:r>
              <a:rPr kumimoji="0" lang="zh-CN" altLang="en-US" kern="0" dirty="0">
                <a:solidFill>
                  <a:srgbClr val="000000"/>
                </a:solidFill>
                <a:ea typeface="仿宋" pitchFamily="49" charset="-122"/>
              </a:rPr>
              <a:t>            借：库存股                            </a:t>
            </a:r>
            <a:r>
              <a:rPr kumimoji="0" lang="en-US" altLang="zh-CN" kern="0" dirty="0">
                <a:solidFill>
                  <a:srgbClr val="000000"/>
                </a:solidFill>
                <a:ea typeface="仿宋" pitchFamily="49" charset="-122"/>
              </a:rPr>
              <a:t>140 000 </a:t>
            </a:r>
            <a:endParaRPr kumimoji="0" lang="en-US" altLang="zh-CN" kern="0" dirty="0">
              <a:solidFill>
                <a:srgbClr val="000000"/>
              </a:solidFill>
              <a:ea typeface="仿宋" pitchFamily="49" charset="-122"/>
            </a:endParaRPr>
          </a:p>
          <a:p>
            <a:pPr eaLnBrk="1" hangingPunct="1">
              <a:buFont typeface="Wingdings" panose="05000000000000000000" pitchFamily="2" charset="2"/>
              <a:buNone/>
            </a:pPr>
            <a:r>
              <a:rPr kumimoji="0" lang="en-US" altLang="zh-CN" kern="0" dirty="0">
                <a:solidFill>
                  <a:srgbClr val="000000"/>
                </a:solidFill>
                <a:ea typeface="仿宋" pitchFamily="49" charset="-122"/>
              </a:rPr>
              <a:t>                </a:t>
            </a:r>
            <a:r>
              <a:rPr kumimoji="0" lang="zh-CN" altLang="en-US" kern="0" dirty="0">
                <a:solidFill>
                  <a:srgbClr val="000000"/>
                </a:solidFill>
                <a:ea typeface="仿宋" pitchFamily="49" charset="-122"/>
              </a:rPr>
              <a:t>贷：银行存款                           </a:t>
            </a:r>
            <a:r>
              <a:rPr kumimoji="0" lang="en-US" altLang="zh-CN" kern="0" dirty="0">
                <a:solidFill>
                  <a:srgbClr val="000000"/>
                </a:solidFill>
                <a:ea typeface="仿宋" pitchFamily="49" charset="-122"/>
              </a:rPr>
              <a:t>140 000</a:t>
            </a:r>
            <a:endParaRPr kumimoji="0" lang="en-US" altLang="zh-CN" kern="0" dirty="0">
              <a:solidFill>
                <a:srgbClr val="000000"/>
              </a:solidFill>
              <a:ea typeface="仿宋" pitchFamily="49" charset="-122"/>
            </a:endParaRPr>
          </a:p>
          <a:p>
            <a:pPr eaLnBrk="1" hangingPunct="1">
              <a:buFont typeface="Wingdings" panose="05000000000000000000" pitchFamily="2" charset="2"/>
              <a:buNone/>
            </a:pPr>
            <a:r>
              <a:rPr kumimoji="0" lang="en-US" altLang="zh-CN" kern="0" dirty="0">
                <a:solidFill>
                  <a:srgbClr val="000000"/>
                </a:solidFill>
                <a:ea typeface="仿宋" pitchFamily="49" charset="-122"/>
              </a:rPr>
              <a:t>        </a:t>
            </a:r>
            <a:r>
              <a:rPr kumimoji="0" lang="zh-CN" altLang="en-US" kern="0" dirty="0">
                <a:solidFill>
                  <a:srgbClr val="000000"/>
                </a:solidFill>
                <a:ea typeface="仿宋" pitchFamily="49" charset="-122"/>
              </a:rPr>
              <a:t>（</a:t>
            </a:r>
            <a:r>
              <a:rPr kumimoji="0" lang="en-US" altLang="zh-CN" kern="0" dirty="0">
                <a:solidFill>
                  <a:srgbClr val="000000"/>
                </a:solidFill>
                <a:ea typeface="仿宋" pitchFamily="49" charset="-122"/>
              </a:rPr>
              <a:t>2</a:t>
            </a:r>
            <a:r>
              <a:rPr kumimoji="0" lang="zh-CN" altLang="en-US" kern="0" dirty="0">
                <a:solidFill>
                  <a:srgbClr val="000000"/>
                </a:solidFill>
                <a:ea typeface="仿宋" pitchFamily="49" charset="-122"/>
              </a:rPr>
              <a:t>）转让库存股</a:t>
            </a:r>
            <a:r>
              <a:rPr kumimoji="0" lang="en-US" altLang="zh-CN" kern="0" dirty="0">
                <a:solidFill>
                  <a:srgbClr val="000000"/>
                </a:solidFill>
                <a:ea typeface="仿宋" pitchFamily="49" charset="-122"/>
              </a:rPr>
              <a:t>6</a:t>
            </a:r>
            <a:r>
              <a:rPr kumimoji="0" lang="zh-CN" altLang="en-US" kern="0" dirty="0">
                <a:solidFill>
                  <a:srgbClr val="000000"/>
                </a:solidFill>
                <a:ea typeface="仿宋" pitchFamily="49" charset="-122"/>
              </a:rPr>
              <a:t>万股，每股售价</a:t>
            </a:r>
            <a:r>
              <a:rPr kumimoji="0" lang="en-US" altLang="zh-CN" kern="0" dirty="0">
                <a:solidFill>
                  <a:srgbClr val="000000"/>
                </a:solidFill>
                <a:ea typeface="仿宋" pitchFamily="49" charset="-122"/>
              </a:rPr>
              <a:t>1.5</a:t>
            </a:r>
            <a:r>
              <a:rPr kumimoji="0" lang="zh-CN" altLang="en-US" kern="0" dirty="0">
                <a:solidFill>
                  <a:srgbClr val="000000"/>
                </a:solidFill>
                <a:ea typeface="仿宋" pitchFamily="49" charset="-122"/>
              </a:rPr>
              <a:t>元，实收价款</a:t>
            </a:r>
            <a:r>
              <a:rPr kumimoji="0" lang="en-US" altLang="zh-CN" kern="0" dirty="0">
                <a:solidFill>
                  <a:srgbClr val="000000"/>
                </a:solidFill>
                <a:ea typeface="仿宋" pitchFamily="49" charset="-122"/>
              </a:rPr>
              <a:t>90 000</a:t>
            </a:r>
            <a:r>
              <a:rPr kumimoji="0" lang="zh-CN" altLang="en-US" kern="0" dirty="0">
                <a:solidFill>
                  <a:srgbClr val="000000"/>
                </a:solidFill>
                <a:ea typeface="仿宋" pitchFamily="49" charset="-122"/>
              </a:rPr>
              <a:t>元。</a:t>
            </a:r>
            <a:endParaRPr kumimoji="0" lang="zh-CN" altLang="en-US" kern="0" dirty="0">
              <a:solidFill>
                <a:srgbClr val="000000"/>
              </a:solidFill>
              <a:ea typeface="仿宋" pitchFamily="49" charset="-122"/>
            </a:endParaRPr>
          </a:p>
          <a:p>
            <a:pPr eaLnBrk="1" hangingPunct="1">
              <a:buFont typeface="Wingdings" panose="05000000000000000000" pitchFamily="2" charset="2"/>
              <a:buNone/>
            </a:pPr>
            <a:r>
              <a:rPr kumimoji="0" lang="zh-CN" altLang="en-US" kern="0" dirty="0">
                <a:solidFill>
                  <a:srgbClr val="000000"/>
                </a:solidFill>
                <a:ea typeface="仿宋" pitchFamily="49" charset="-122"/>
              </a:rPr>
              <a:t>            借：银行存款                          </a:t>
            </a:r>
            <a:r>
              <a:rPr kumimoji="0" lang="en-US" altLang="zh-CN" kern="0" dirty="0">
                <a:solidFill>
                  <a:srgbClr val="000000"/>
                </a:solidFill>
                <a:ea typeface="仿宋" pitchFamily="49" charset="-122"/>
              </a:rPr>
              <a:t>90 000</a:t>
            </a:r>
            <a:endParaRPr kumimoji="0" lang="en-US" altLang="zh-CN" kern="0" dirty="0">
              <a:solidFill>
                <a:srgbClr val="000000"/>
              </a:solidFill>
              <a:ea typeface="仿宋" pitchFamily="49" charset="-122"/>
            </a:endParaRPr>
          </a:p>
          <a:p>
            <a:pPr eaLnBrk="1" hangingPunct="1">
              <a:buFont typeface="Wingdings" panose="05000000000000000000" pitchFamily="2" charset="2"/>
              <a:buNone/>
            </a:pPr>
            <a:r>
              <a:rPr kumimoji="0" lang="en-US" altLang="zh-CN" kern="0" dirty="0">
                <a:solidFill>
                  <a:srgbClr val="000000"/>
                </a:solidFill>
                <a:ea typeface="仿宋" pitchFamily="49" charset="-122"/>
              </a:rPr>
              <a:t>                </a:t>
            </a:r>
            <a:r>
              <a:rPr kumimoji="0" lang="zh-CN" altLang="en-US" kern="0" dirty="0">
                <a:solidFill>
                  <a:srgbClr val="000000"/>
                </a:solidFill>
                <a:ea typeface="仿宋" pitchFamily="49" charset="-122"/>
              </a:rPr>
              <a:t>贷：库存股                                 </a:t>
            </a:r>
            <a:r>
              <a:rPr kumimoji="0" lang="en-US" altLang="zh-CN" kern="0" dirty="0">
                <a:solidFill>
                  <a:srgbClr val="000000"/>
                </a:solidFill>
                <a:ea typeface="仿宋" pitchFamily="49" charset="-122"/>
              </a:rPr>
              <a:t>84 000</a:t>
            </a:r>
            <a:endParaRPr kumimoji="0" lang="en-US" altLang="zh-CN" kern="0" dirty="0">
              <a:solidFill>
                <a:srgbClr val="000000"/>
              </a:solidFill>
              <a:ea typeface="仿宋" pitchFamily="49" charset="-122"/>
            </a:endParaRPr>
          </a:p>
          <a:p>
            <a:pPr eaLnBrk="1" hangingPunct="1">
              <a:buFont typeface="Wingdings" panose="05000000000000000000" pitchFamily="2" charset="2"/>
              <a:buNone/>
            </a:pPr>
            <a:r>
              <a:rPr kumimoji="0" lang="en-US" altLang="zh-CN" kern="0" dirty="0">
                <a:solidFill>
                  <a:srgbClr val="000000"/>
                </a:solidFill>
                <a:ea typeface="仿宋" pitchFamily="49" charset="-122"/>
              </a:rPr>
              <a:t>                       </a:t>
            </a:r>
            <a:r>
              <a:rPr kumimoji="0" lang="zh-CN" altLang="en-US" kern="0" dirty="0">
                <a:solidFill>
                  <a:srgbClr val="0000CC"/>
                </a:solidFill>
                <a:ea typeface="仿宋" pitchFamily="49" charset="-122"/>
              </a:rPr>
              <a:t>资本公积</a:t>
            </a:r>
            <a:r>
              <a:rPr kumimoji="0" lang="en-US" altLang="zh-CN" kern="0" dirty="0">
                <a:solidFill>
                  <a:srgbClr val="0000CC"/>
                </a:solidFill>
                <a:ea typeface="仿宋" pitchFamily="49" charset="-122"/>
              </a:rPr>
              <a:t>——</a:t>
            </a:r>
            <a:r>
              <a:rPr kumimoji="0" lang="zh-CN" altLang="en-US" kern="0" dirty="0">
                <a:solidFill>
                  <a:srgbClr val="0000CC"/>
                </a:solidFill>
                <a:ea typeface="仿宋" pitchFamily="49" charset="-122"/>
              </a:rPr>
              <a:t>股本溢价          </a:t>
            </a:r>
            <a:r>
              <a:rPr kumimoji="0" lang="en-US" altLang="zh-CN" kern="0" dirty="0">
                <a:solidFill>
                  <a:srgbClr val="0000CC"/>
                </a:solidFill>
                <a:ea typeface="仿宋" pitchFamily="49" charset="-122"/>
              </a:rPr>
              <a:t>6 000</a:t>
            </a:r>
            <a:endParaRPr kumimoji="0" lang="en-US" altLang="zh-CN" kern="0" dirty="0">
              <a:solidFill>
                <a:srgbClr val="0000CC"/>
              </a:solidFill>
              <a:ea typeface="仿宋" pitchFamily="49" charset="-122"/>
            </a:endParaRPr>
          </a:p>
          <a:p>
            <a:pPr eaLnBrk="1" hangingPunct="1">
              <a:buFont typeface="Wingdings" panose="05000000000000000000" pitchFamily="2" charset="2"/>
              <a:buNone/>
            </a:pPr>
            <a:r>
              <a:rPr kumimoji="0" lang="en-US" altLang="zh-CN" kern="0" dirty="0">
                <a:solidFill>
                  <a:srgbClr val="000000"/>
                </a:solidFill>
                <a:ea typeface="仿宋" pitchFamily="49" charset="-122"/>
              </a:rPr>
              <a:t>        </a:t>
            </a:r>
            <a:r>
              <a:rPr kumimoji="0" lang="zh-CN" altLang="en-US" kern="0" dirty="0">
                <a:solidFill>
                  <a:srgbClr val="000000"/>
                </a:solidFill>
                <a:ea typeface="仿宋" pitchFamily="49" charset="-122"/>
              </a:rPr>
              <a:t>（</a:t>
            </a:r>
            <a:r>
              <a:rPr kumimoji="0" lang="en-US" altLang="zh-CN" kern="0" dirty="0">
                <a:solidFill>
                  <a:srgbClr val="000000"/>
                </a:solidFill>
                <a:ea typeface="仿宋" pitchFamily="49" charset="-122"/>
              </a:rPr>
              <a:t>3</a:t>
            </a:r>
            <a:r>
              <a:rPr kumimoji="0" lang="zh-CN" altLang="en-US" kern="0" dirty="0">
                <a:solidFill>
                  <a:srgbClr val="000000"/>
                </a:solidFill>
                <a:ea typeface="仿宋" pitchFamily="49" charset="-122"/>
              </a:rPr>
              <a:t>）再度出售库存股</a:t>
            </a:r>
            <a:r>
              <a:rPr kumimoji="0" lang="en-US" altLang="zh-CN" kern="0" dirty="0">
                <a:solidFill>
                  <a:srgbClr val="000000"/>
                </a:solidFill>
                <a:ea typeface="仿宋" pitchFamily="49" charset="-122"/>
              </a:rPr>
              <a:t>4</a:t>
            </a:r>
            <a:r>
              <a:rPr kumimoji="0" lang="zh-CN" altLang="en-US" kern="0" dirty="0">
                <a:solidFill>
                  <a:srgbClr val="000000"/>
                </a:solidFill>
                <a:ea typeface="仿宋" pitchFamily="49" charset="-122"/>
              </a:rPr>
              <a:t>万股，每股售价</a:t>
            </a:r>
            <a:r>
              <a:rPr kumimoji="0" lang="en-US" altLang="zh-CN" kern="0" dirty="0">
                <a:solidFill>
                  <a:srgbClr val="000000"/>
                </a:solidFill>
                <a:ea typeface="仿宋" pitchFamily="49" charset="-122"/>
              </a:rPr>
              <a:t>1.3</a:t>
            </a:r>
            <a:r>
              <a:rPr kumimoji="0" lang="zh-CN" altLang="en-US" kern="0" dirty="0">
                <a:solidFill>
                  <a:srgbClr val="000000"/>
                </a:solidFill>
                <a:ea typeface="仿宋" pitchFamily="49" charset="-122"/>
              </a:rPr>
              <a:t>元，实收价款</a:t>
            </a:r>
            <a:r>
              <a:rPr kumimoji="0" lang="en-US" altLang="zh-CN" kern="0" dirty="0">
                <a:solidFill>
                  <a:srgbClr val="000000"/>
                </a:solidFill>
                <a:ea typeface="仿宋" pitchFamily="49" charset="-122"/>
              </a:rPr>
              <a:t>52 000</a:t>
            </a:r>
            <a:r>
              <a:rPr kumimoji="0" lang="zh-CN" altLang="en-US" kern="0" dirty="0">
                <a:solidFill>
                  <a:srgbClr val="000000"/>
                </a:solidFill>
                <a:ea typeface="仿宋" pitchFamily="49" charset="-122"/>
              </a:rPr>
              <a:t>元。</a:t>
            </a:r>
            <a:endParaRPr kumimoji="0" lang="zh-CN" altLang="en-US" kern="0" dirty="0">
              <a:solidFill>
                <a:srgbClr val="000000"/>
              </a:solidFill>
              <a:ea typeface="仿宋" pitchFamily="49" charset="-122"/>
            </a:endParaRPr>
          </a:p>
          <a:p>
            <a:pPr eaLnBrk="1" hangingPunct="1">
              <a:buFont typeface="Wingdings" panose="05000000000000000000" pitchFamily="2" charset="2"/>
              <a:buNone/>
            </a:pPr>
            <a:r>
              <a:rPr kumimoji="0" lang="zh-CN" altLang="en-US" kern="0" dirty="0">
                <a:solidFill>
                  <a:srgbClr val="000000"/>
                </a:solidFill>
                <a:ea typeface="仿宋" pitchFamily="49" charset="-122"/>
              </a:rPr>
              <a:t>            借：银行存款                          </a:t>
            </a:r>
            <a:r>
              <a:rPr kumimoji="0" lang="en-US" altLang="zh-CN" kern="0" dirty="0">
                <a:solidFill>
                  <a:srgbClr val="000000"/>
                </a:solidFill>
                <a:ea typeface="仿宋" pitchFamily="49" charset="-122"/>
              </a:rPr>
              <a:t>52 000</a:t>
            </a:r>
            <a:endParaRPr kumimoji="0" lang="en-US" altLang="zh-CN" kern="0" dirty="0">
              <a:solidFill>
                <a:srgbClr val="000000"/>
              </a:solidFill>
              <a:ea typeface="仿宋" pitchFamily="49" charset="-122"/>
            </a:endParaRPr>
          </a:p>
          <a:p>
            <a:pPr eaLnBrk="1" hangingPunct="1">
              <a:buFont typeface="Wingdings" panose="05000000000000000000" pitchFamily="2" charset="2"/>
              <a:buNone/>
            </a:pPr>
            <a:r>
              <a:rPr kumimoji="0" lang="en-US" altLang="zh-CN" kern="0" dirty="0">
                <a:solidFill>
                  <a:srgbClr val="000000"/>
                </a:solidFill>
                <a:ea typeface="仿宋" pitchFamily="49" charset="-122"/>
              </a:rPr>
              <a:t>                   </a:t>
            </a:r>
            <a:r>
              <a:rPr kumimoji="0" lang="zh-CN" altLang="en-US" kern="0" dirty="0">
                <a:solidFill>
                  <a:srgbClr val="0000CC"/>
                </a:solidFill>
                <a:ea typeface="仿宋" pitchFamily="49" charset="-122"/>
              </a:rPr>
              <a:t>资本公积</a:t>
            </a:r>
            <a:r>
              <a:rPr kumimoji="0" lang="en-US" altLang="zh-CN" kern="0" dirty="0">
                <a:solidFill>
                  <a:srgbClr val="0000CC"/>
                </a:solidFill>
                <a:ea typeface="仿宋" pitchFamily="49" charset="-122"/>
              </a:rPr>
              <a:t>——</a:t>
            </a:r>
            <a:r>
              <a:rPr kumimoji="0" lang="zh-CN" altLang="en-US" kern="0" dirty="0">
                <a:solidFill>
                  <a:srgbClr val="0000CC"/>
                </a:solidFill>
                <a:ea typeface="仿宋" pitchFamily="49" charset="-122"/>
              </a:rPr>
              <a:t>股本溢价      </a:t>
            </a:r>
            <a:r>
              <a:rPr kumimoji="0" lang="en-US" altLang="zh-CN" kern="0" dirty="0">
                <a:solidFill>
                  <a:srgbClr val="0000CC"/>
                </a:solidFill>
                <a:ea typeface="仿宋" pitchFamily="49" charset="-122"/>
              </a:rPr>
              <a:t>4 000</a:t>
            </a:r>
            <a:endParaRPr kumimoji="0" lang="en-US" altLang="zh-CN" kern="0" dirty="0">
              <a:solidFill>
                <a:srgbClr val="0000CC"/>
              </a:solidFill>
              <a:ea typeface="仿宋" pitchFamily="49" charset="-122"/>
            </a:endParaRPr>
          </a:p>
          <a:p>
            <a:pPr eaLnBrk="1" hangingPunct="1">
              <a:buFont typeface="Wingdings" panose="05000000000000000000" pitchFamily="2" charset="2"/>
              <a:buNone/>
            </a:pPr>
            <a:r>
              <a:rPr kumimoji="0" lang="en-US" altLang="zh-CN" kern="0" dirty="0">
                <a:solidFill>
                  <a:srgbClr val="000000"/>
                </a:solidFill>
                <a:ea typeface="仿宋" pitchFamily="49" charset="-122"/>
              </a:rPr>
              <a:t>                </a:t>
            </a:r>
            <a:r>
              <a:rPr kumimoji="0" lang="zh-CN" altLang="en-US" kern="0" dirty="0">
                <a:solidFill>
                  <a:srgbClr val="000000"/>
                </a:solidFill>
                <a:ea typeface="仿宋" pitchFamily="49" charset="-122"/>
              </a:rPr>
              <a:t>贷：库存股                                 </a:t>
            </a:r>
            <a:r>
              <a:rPr kumimoji="0" lang="en-US" altLang="zh-CN" kern="0" dirty="0">
                <a:solidFill>
                  <a:srgbClr val="000000"/>
                </a:solidFill>
                <a:ea typeface="仿宋" pitchFamily="49" charset="-122"/>
              </a:rPr>
              <a:t>56 000</a:t>
            </a:r>
            <a:endParaRPr kumimoji="0" lang="en-US" altLang="zh-CN" kern="0" dirty="0">
              <a:solidFill>
                <a:srgbClr val="000000"/>
              </a:solidFill>
              <a:ea typeface="仿宋"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dissolv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dissolv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dissolv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dissolv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dissolve">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dissolve">
                                      <p:cBhvr>
                                        <p:cTn id="47" dur="500"/>
                                        <p:tgtEl>
                                          <p:spTgt spid="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dissolve">
                                      <p:cBhvr>
                                        <p:cTn id="52" dur="500"/>
                                        <p:tgtEl>
                                          <p:spTgt spid="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5">
                                            <p:txEl>
                                              <p:pRg st="10" end="10"/>
                                            </p:txEl>
                                          </p:spTgt>
                                        </p:tgtEl>
                                        <p:attrNameLst>
                                          <p:attrName>style.visibility</p:attrName>
                                        </p:attrNameLst>
                                      </p:cBhvr>
                                      <p:to>
                                        <p:strVal val="visible"/>
                                      </p:to>
                                    </p:set>
                                    <p:animEffect transition="in" filter="dissolve">
                                      <p:cBhvr>
                                        <p:cTn id="57" dur="500"/>
                                        <p:tgtEl>
                                          <p:spTgt spid="5">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5">
                                            <p:txEl>
                                              <p:pRg st="11" end="11"/>
                                            </p:txEl>
                                          </p:spTgt>
                                        </p:tgtEl>
                                        <p:attrNameLst>
                                          <p:attrName>style.visibility</p:attrName>
                                        </p:attrNameLst>
                                      </p:cBhvr>
                                      <p:to>
                                        <p:strVal val="visible"/>
                                      </p:to>
                                    </p:set>
                                    <p:animEffect transition="in" filter="dissolve">
                                      <p:cBhvr>
                                        <p:cTn id="62"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986" name="Rectangle 4"/>
          <p:cNvSpPr>
            <a:spLocks noGrp="1" noChangeArrowheads="1"/>
          </p:cNvSpPr>
          <p:nvPr>
            <p:ph type="title" idx="4294967295"/>
          </p:nvPr>
        </p:nvSpPr>
        <p:spPr>
          <a:xfrm>
            <a:off x="3979863" y="377825"/>
            <a:ext cx="4768850" cy="423863"/>
          </a:xfrm>
          <a:noFill/>
        </p:spPr>
        <p:txBody>
          <a:bodyPr/>
          <a:lstStyle/>
          <a:p>
            <a:pPr eaLnBrk="1" hangingPunct="1"/>
            <a:r>
              <a:rPr lang="zh-CN" altLang="en-US" dirty="0">
                <a:solidFill>
                  <a:srgbClr val="0000FF"/>
                </a:solidFill>
                <a:latin typeface="Arial Black" panose="020B0A04020102020204" pitchFamily="34" charset="0"/>
                <a:ea typeface="黑体" panose="02010609060101010101" pitchFamily="49" charset="-122"/>
              </a:rPr>
              <a:t>所有者权益的会计核算小结</a:t>
            </a:r>
            <a:endParaRPr lang="zh-CN" altLang="en-US" dirty="0">
              <a:solidFill>
                <a:srgbClr val="0000FF"/>
              </a:solidFill>
              <a:latin typeface="Arial Black" panose="020B0A04020102020204" pitchFamily="34" charset="0"/>
              <a:ea typeface="黑体" panose="02010609060101010101" pitchFamily="49" charset="-122"/>
            </a:endParaRPr>
          </a:p>
        </p:txBody>
      </p:sp>
      <p:sp>
        <p:nvSpPr>
          <p:cNvPr id="56396" name="AutoShape 3"/>
          <p:cNvSpPr>
            <a:spLocks noChangeArrowheads="1"/>
          </p:cNvSpPr>
          <p:nvPr/>
        </p:nvSpPr>
        <p:spPr bwMode="auto">
          <a:xfrm>
            <a:off x="3773522" y="2981459"/>
            <a:ext cx="827484" cy="796528"/>
          </a:xfrm>
          <a:prstGeom prst="flowChartDocument">
            <a:avLst/>
          </a:prstGeom>
          <a:solidFill>
            <a:srgbClr val="66FFFF"/>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defTabSz="685800">
              <a:defRPr/>
            </a:pPr>
            <a:r>
              <a:rPr lang="zh-CN" altLang="en-US" sz="1500" b="1" dirty="0">
                <a:solidFill>
                  <a:srgbClr val="000000"/>
                </a:solidFill>
                <a:latin typeface="华文新魏" panose="02010800040101010101" pitchFamily="2" charset="-122"/>
                <a:ea typeface="华文新魏" panose="02010800040101010101" pitchFamily="2" charset="-122"/>
              </a:rPr>
              <a:t>资本公积</a:t>
            </a:r>
            <a:endParaRPr lang="zh-CN" altLang="en-US" sz="1500" b="1" dirty="0">
              <a:solidFill>
                <a:srgbClr val="000000"/>
              </a:solidFill>
              <a:latin typeface="华文新魏" panose="02010800040101010101" pitchFamily="2" charset="-122"/>
              <a:ea typeface="华文新魏" panose="02010800040101010101" pitchFamily="2" charset="-122"/>
            </a:endParaRPr>
          </a:p>
        </p:txBody>
      </p:sp>
      <p:sp>
        <p:nvSpPr>
          <p:cNvPr id="56397" name="AutoShape 4"/>
          <p:cNvSpPr>
            <a:spLocks noChangeArrowheads="1"/>
          </p:cNvSpPr>
          <p:nvPr/>
        </p:nvSpPr>
        <p:spPr bwMode="auto">
          <a:xfrm>
            <a:off x="1884001" y="2927880"/>
            <a:ext cx="827485" cy="796529"/>
          </a:xfrm>
          <a:prstGeom prst="flowChartDocument">
            <a:avLst/>
          </a:prstGeom>
          <a:solidFill>
            <a:srgbClr val="66FFFF"/>
          </a:solidFill>
          <a:ln w="9525">
            <a:solidFill>
              <a:srgbClr val="000000"/>
            </a:solidFill>
            <a:miter lim="800000"/>
          </a:ln>
          <a:effectLst>
            <a:innerShdw blurRad="63500" dist="50800" dir="13500000">
              <a:prstClr val="black">
                <a:alpha val="50000"/>
              </a:prstClr>
            </a:innerShdw>
          </a:effectLst>
        </p:spPr>
        <p:txBody>
          <a:bodyPr wrap="none" anchor="ctr"/>
          <a:lstStyle/>
          <a:p>
            <a:pPr algn="ctr" defTabSz="685800">
              <a:defRPr/>
            </a:pPr>
            <a:r>
              <a:rPr lang="zh-CN" altLang="en-US" sz="1500" b="1" dirty="0">
                <a:solidFill>
                  <a:srgbClr val="000000"/>
                </a:solidFill>
                <a:latin typeface="华文新魏" panose="02010800040101010101" pitchFamily="2" charset="-122"/>
                <a:ea typeface="华文新魏" panose="02010800040101010101" pitchFamily="2" charset="-122"/>
              </a:rPr>
              <a:t>实收资本</a:t>
            </a:r>
            <a:endParaRPr lang="zh-CN" altLang="en-US" sz="1500" b="1" dirty="0">
              <a:solidFill>
                <a:srgbClr val="000000"/>
              </a:solidFill>
              <a:latin typeface="华文新魏" panose="02010800040101010101" pitchFamily="2" charset="-122"/>
              <a:ea typeface="华文新魏" panose="02010800040101010101" pitchFamily="2" charset="-122"/>
            </a:endParaRPr>
          </a:p>
          <a:p>
            <a:pPr algn="ctr" defTabSz="685800">
              <a:defRPr/>
            </a:pPr>
            <a:r>
              <a:rPr lang="zh-CN" altLang="en-US" sz="1500" b="1" dirty="0">
                <a:solidFill>
                  <a:srgbClr val="000000"/>
                </a:solidFill>
                <a:latin typeface="华文新魏" panose="02010800040101010101" pitchFamily="2" charset="-122"/>
                <a:ea typeface="华文新魏" panose="02010800040101010101" pitchFamily="2" charset="-122"/>
              </a:rPr>
              <a:t>（股本）</a:t>
            </a:r>
            <a:endParaRPr lang="zh-CN" altLang="en-US" sz="1500" b="1" dirty="0">
              <a:solidFill>
                <a:srgbClr val="000000"/>
              </a:solidFill>
              <a:latin typeface="华文新魏" panose="02010800040101010101" pitchFamily="2" charset="-122"/>
              <a:ea typeface="华文新魏" panose="02010800040101010101" pitchFamily="2" charset="-122"/>
            </a:endParaRPr>
          </a:p>
        </p:txBody>
      </p:sp>
      <p:sp>
        <p:nvSpPr>
          <p:cNvPr id="56398" name="AutoShape 5"/>
          <p:cNvSpPr>
            <a:spLocks noChangeArrowheads="1"/>
          </p:cNvSpPr>
          <p:nvPr/>
        </p:nvSpPr>
        <p:spPr bwMode="auto">
          <a:xfrm>
            <a:off x="5448733" y="2981459"/>
            <a:ext cx="827485" cy="796528"/>
          </a:xfrm>
          <a:prstGeom prst="flowChartDocument">
            <a:avLst/>
          </a:prstGeom>
          <a:solidFill>
            <a:srgbClr val="66FF33"/>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defTabSz="685800">
              <a:defRPr/>
            </a:pPr>
            <a:r>
              <a:rPr lang="zh-CN" altLang="en-US" sz="1500" b="1">
                <a:solidFill>
                  <a:srgbClr val="000000"/>
                </a:solidFill>
                <a:latin typeface="华文新魏" panose="02010800040101010101" pitchFamily="2" charset="-122"/>
                <a:ea typeface="华文新魏" panose="02010800040101010101" pitchFamily="2" charset="-122"/>
              </a:rPr>
              <a:t>盈余公积</a:t>
            </a:r>
            <a:endParaRPr lang="zh-CN" altLang="en-US" sz="1500" b="1">
              <a:solidFill>
                <a:srgbClr val="000000"/>
              </a:solidFill>
              <a:latin typeface="华文新魏" panose="02010800040101010101" pitchFamily="2" charset="-122"/>
              <a:ea typeface="华文新魏" panose="02010800040101010101" pitchFamily="2" charset="-122"/>
            </a:endParaRPr>
          </a:p>
        </p:txBody>
      </p:sp>
      <p:sp>
        <p:nvSpPr>
          <p:cNvPr id="56399" name="AutoShape 6"/>
          <p:cNvSpPr>
            <a:spLocks noChangeArrowheads="1"/>
          </p:cNvSpPr>
          <p:nvPr/>
        </p:nvSpPr>
        <p:spPr bwMode="auto">
          <a:xfrm>
            <a:off x="6960825" y="2981459"/>
            <a:ext cx="972741" cy="796528"/>
          </a:xfrm>
          <a:prstGeom prst="flowChartDocument">
            <a:avLst/>
          </a:prstGeom>
          <a:solidFill>
            <a:srgbClr val="66FF33"/>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0" tIns="0" rIns="0" bIns="0" anchor="ctr"/>
          <a:lstStyle/>
          <a:p>
            <a:pPr algn="ctr" defTabSz="685800">
              <a:defRPr/>
            </a:pPr>
            <a:r>
              <a:rPr lang="zh-CN" altLang="en-US" sz="1500" b="1" dirty="0">
                <a:solidFill>
                  <a:srgbClr val="000000"/>
                </a:solidFill>
                <a:latin typeface="华文新魏" panose="02010800040101010101" pitchFamily="2" charset="-122"/>
                <a:ea typeface="华文新魏" panose="02010800040101010101" pitchFamily="2" charset="-122"/>
              </a:rPr>
              <a:t>未分配利润</a:t>
            </a:r>
            <a:endParaRPr lang="zh-CN" altLang="en-US" sz="1500" b="1" dirty="0">
              <a:solidFill>
                <a:srgbClr val="000000"/>
              </a:solidFill>
              <a:latin typeface="华文新魏" panose="02010800040101010101" pitchFamily="2" charset="-122"/>
              <a:ea typeface="华文新魏" panose="02010800040101010101" pitchFamily="2" charset="-122"/>
            </a:endParaRPr>
          </a:p>
        </p:txBody>
      </p:sp>
      <p:sp>
        <p:nvSpPr>
          <p:cNvPr id="109583" name="Rectangle 22"/>
          <p:cNvSpPr>
            <a:spLocks noChangeArrowheads="1"/>
          </p:cNvSpPr>
          <p:nvPr/>
        </p:nvSpPr>
        <p:spPr bwMode="auto">
          <a:xfrm>
            <a:off x="2046288" y="2319338"/>
            <a:ext cx="539750" cy="269875"/>
          </a:xfrm>
          <a:prstGeom prst="rect">
            <a:avLst/>
          </a:prstGeom>
          <a:solidFill>
            <a:srgbClr val="FFFF00"/>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27000" tIns="27000" rIns="27000" bIns="27000" anchor="ctr" anchorCtr="1"/>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defTabSz="685800" eaLnBrk="1" hangingPunct="1">
              <a:spcBef>
                <a:spcPct val="0"/>
              </a:spcBef>
              <a:buClrTx/>
              <a:buFont typeface="Wingdings" panose="05000000000000000000" pitchFamily="2" charset="2"/>
              <a:buNone/>
              <a:defRPr/>
            </a:pPr>
            <a:r>
              <a:rPr lang="zh-CN" altLang="en-US" sz="1350">
                <a:solidFill>
                  <a:srgbClr val="000000"/>
                </a:solidFill>
                <a:latin typeface="黑体" panose="02010609060101010101" pitchFamily="49" charset="-122"/>
                <a:ea typeface="黑体" panose="02010609060101010101" pitchFamily="49" charset="-122"/>
              </a:rPr>
              <a:t>增加</a:t>
            </a:r>
            <a:endParaRPr lang="zh-CN" altLang="en-US" sz="1350">
              <a:solidFill>
                <a:srgbClr val="000000"/>
              </a:solidFill>
              <a:latin typeface="黑体" panose="02010609060101010101" pitchFamily="49" charset="-122"/>
              <a:ea typeface="黑体" panose="02010609060101010101" pitchFamily="49" charset="-122"/>
            </a:endParaRPr>
          </a:p>
        </p:txBody>
      </p:sp>
      <p:sp>
        <p:nvSpPr>
          <p:cNvPr id="109584" name="Rectangle 22"/>
          <p:cNvSpPr>
            <a:spLocks noChangeArrowheads="1"/>
          </p:cNvSpPr>
          <p:nvPr/>
        </p:nvSpPr>
        <p:spPr bwMode="auto">
          <a:xfrm>
            <a:off x="1992313" y="4046538"/>
            <a:ext cx="539750" cy="269875"/>
          </a:xfrm>
          <a:prstGeom prst="rect">
            <a:avLst/>
          </a:prstGeom>
          <a:solidFill>
            <a:srgbClr val="FFFF00"/>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27000" tIns="27000" rIns="27000" bIns="27000" anchor="ctr" anchorCtr="1"/>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defTabSz="685800" eaLnBrk="1" hangingPunct="1">
              <a:spcBef>
                <a:spcPct val="0"/>
              </a:spcBef>
              <a:buClrTx/>
              <a:buFont typeface="Wingdings" panose="05000000000000000000" pitchFamily="2" charset="2"/>
              <a:buNone/>
              <a:defRPr/>
            </a:pPr>
            <a:r>
              <a:rPr lang="zh-CN" altLang="en-US" sz="1350">
                <a:solidFill>
                  <a:srgbClr val="000000"/>
                </a:solidFill>
                <a:latin typeface="黑体" panose="02010609060101010101" pitchFamily="49" charset="-122"/>
                <a:ea typeface="黑体" panose="02010609060101010101" pitchFamily="49" charset="-122"/>
              </a:rPr>
              <a:t>减少</a:t>
            </a:r>
            <a:endParaRPr lang="zh-CN" altLang="en-US" sz="1350">
              <a:solidFill>
                <a:srgbClr val="000000"/>
              </a:solidFill>
              <a:latin typeface="黑体" panose="02010609060101010101" pitchFamily="49" charset="-122"/>
              <a:ea typeface="黑体" panose="02010609060101010101" pitchFamily="49" charset="-122"/>
            </a:endParaRPr>
          </a:p>
        </p:txBody>
      </p:sp>
      <p:sp>
        <p:nvSpPr>
          <p:cNvPr id="42001" name="AutoShape 82"/>
          <p:cNvSpPr>
            <a:spLocks noChangeArrowheads="1"/>
          </p:cNvSpPr>
          <p:nvPr/>
        </p:nvSpPr>
        <p:spPr bwMode="auto">
          <a:xfrm>
            <a:off x="2208213" y="2697163"/>
            <a:ext cx="214312" cy="215900"/>
          </a:xfrm>
          <a:prstGeom prst="downArrow">
            <a:avLst>
              <a:gd name="adj1" fmla="val 50000"/>
              <a:gd name="adj2" fmla="val 25185"/>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685800">
              <a:spcBef>
                <a:spcPct val="20000"/>
              </a:spcBef>
              <a:buClr>
                <a:schemeClr val="hlink"/>
              </a:buClr>
              <a:buFont typeface="Wingdings" panose="05000000000000000000" pitchFamily="2" charset="2"/>
              <a:buChar char="v"/>
              <a:defRPr sz="2100" b="1">
                <a:solidFill>
                  <a:schemeClr val="tx1"/>
                </a:solidFill>
                <a:latin typeface="Verdana" panose="020B0604030504040204" pitchFamily="34" charset="0"/>
                <a:ea typeface="宋体" pitchFamily="2" charset="-122"/>
              </a:defRPr>
            </a:lvl1pPr>
            <a:lvl2pPr marL="742950" indent="-285750" defTabSz="685800">
              <a:spcBef>
                <a:spcPct val="20000"/>
              </a:spcBef>
              <a:buClr>
                <a:schemeClr val="accent1"/>
              </a:buClr>
              <a:buFont typeface="Wingdings" panose="05000000000000000000" pitchFamily="2" charset="2"/>
              <a:buChar char="§"/>
              <a:defRPr sz="2100">
                <a:solidFill>
                  <a:schemeClr val="tx1"/>
                </a:solidFill>
                <a:latin typeface="Arial" panose="020B0604020202020204" pitchFamily="34" charset="0"/>
                <a:ea typeface="宋体" pitchFamily="2" charset="-122"/>
              </a:defRPr>
            </a:lvl2pPr>
            <a:lvl3pPr marL="1143000" indent="-228600" defTabSz="685800">
              <a:spcBef>
                <a:spcPct val="20000"/>
              </a:spcBef>
              <a:buClr>
                <a:schemeClr val="tx1"/>
              </a:buClr>
              <a:buChar char="•"/>
              <a:defRPr>
                <a:solidFill>
                  <a:schemeClr val="tx1"/>
                </a:solidFill>
                <a:latin typeface="Arial" panose="020B0604020202020204" pitchFamily="34" charset="0"/>
                <a:ea typeface="宋体" pitchFamily="2" charset="-122"/>
              </a:defRPr>
            </a:lvl3pPr>
            <a:lvl4pPr marL="1600200" indent="-228600" defTabSz="685800">
              <a:spcBef>
                <a:spcPct val="20000"/>
              </a:spcBef>
              <a:buChar char="–"/>
              <a:defRPr sz="1500">
                <a:solidFill>
                  <a:schemeClr val="tx1"/>
                </a:solidFill>
                <a:latin typeface="Arial" panose="020B0604020202020204" pitchFamily="34" charset="0"/>
                <a:ea typeface="宋体" pitchFamily="2" charset="-122"/>
              </a:defRPr>
            </a:lvl4pPr>
            <a:lvl5pPr marL="2057400" indent="-228600" defTabSz="685800">
              <a:spcBef>
                <a:spcPct val="20000"/>
              </a:spcBef>
              <a:buChar char="»"/>
              <a:defRPr sz="1500">
                <a:solidFill>
                  <a:schemeClr val="tx1"/>
                </a:solidFill>
                <a:latin typeface="Arial" panose="020B0604020202020204" pitchFamily="34" charset="0"/>
                <a:ea typeface="宋体" pitchFamily="2" charset="-122"/>
              </a:defRPr>
            </a:lvl5pPr>
            <a:lvl6pPr marL="25146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6pPr>
            <a:lvl7pPr marL="29718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7pPr>
            <a:lvl8pPr marL="34290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8pPr>
            <a:lvl9pPr marL="38862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9pPr>
          </a:lstStyle>
          <a:p>
            <a:pPr eaLnBrk="1" hangingPunct="1">
              <a:spcBef>
                <a:spcPct val="0"/>
              </a:spcBef>
              <a:buClrTx/>
              <a:buFont typeface="Wingdings" panose="05000000000000000000" pitchFamily="2" charset="2"/>
              <a:buNone/>
            </a:pPr>
            <a:endParaRPr lang="zh-CN" altLang="en-US" sz="1800" b="0">
              <a:solidFill>
                <a:srgbClr val="00CCFF"/>
              </a:solidFill>
              <a:latin typeface="Times New Roman" panose="02020603050405020304" pitchFamily="18" charset="0"/>
            </a:endParaRPr>
          </a:p>
        </p:txBody>
      </p:sp>
      <p:sp>
        <p:nvSpPr>
          <p:cNvPr id="42002" name="AutoShape 83"/>
          <p:cNvSpPr>
            <a:spLocks noChangeArrowheads="1"/>
          </p:cNvSpPr>
          <p:nvPr/>
        </p:nvSpPr>
        <p:spPr bwMode="auto">
          <a:xfrm>
            <a:off x="2154238" y="3778250"/>
            <a:ext cx="215900" cy="215900"/>
          </a:xfrm>
          <a:prstGeom prst="downArrow">
            <a:avLst>
              <a:gd name="adj1" fmla="val 50000"/>
              <a:gd name="adj2" fmla="val 25000"/>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685800">
              <a:spcBef>
                <a:spcPct val="20000"/>
              </a:spcBef>
              <a:buClr>
                <a:schemeClr val="hlink"/>
              </a:buClr>
              <a:buFont typeface="Wingdings" panose="05000000000000000000" pitchFamily="2" charset="2"/>
              <a:buChar char="v"/>
              <a:defRPr sz="2100" b="1">
                <a:solidFill>
                  <a:schemeClr val="tx1"/>
                </a:solidFill>
                <a:latin typeface="Verdana" panose="020B0604030504040204" pitchFamily="34" charset="0"/>
                <a:ea typeface="宋体" pitchFamily="2" charset="-122"/>
              </a:defRPr>
            </a:lvl1pPr>
            <a:lvl2pPr marL="742950" indent="-285750" defTabSz="685800">
              <a:spcBef>
                <a:spcPct val="20000"/>
              </a:spcBef>
              <a:buClr>
                <a:schemeClr val="accent1"/>
              </a:buClr>
              <a:buFont typeface="Wingdings" panose="05000000000000000000" pitchFamily="2" charset="2"/>
              <a:buChar char="§"/>
              <a:defRPr sz="2100">
                <a:solidFill>
                  <a:schemeClr val="tx1"/>
                </a:solidFill>
                <a:latin typeface="Arial" panose="020B0604020202020204" pitchFamily="34" charset="0"/>
                <a:ea typeface="宋体" pitchFamily="2" charset="-122"/>
              </a:defRPr>
            </a:lvl2pPr>
            <a:lvl3pPr marL="1143000" indent="-228600" defTabSz="685800">
              <a:spcBef>
                <a:spcPct val="20000"/>
              </a:spcBef>
              <a:buClr>
                <a:schemeClr val="tx1"/>
              </a:buClr>
              <a:buChar char="•"/>
              <a:defRPr>
                <a:solidFill>
                  <a:schemeClr val="tx1"/>
                </a:solidFill>
                <a:latin typeface="Arial" panose="020B0604020202020204" pitchFamily="34" charset="0"/>
                <a:ea typeface="宋体" pitchFamily="2" charset="-122"/>
              </a:defRPr>
            </a:lvl3pPr>
            <a:lvl4pPr marL="1600200" indent="-228600" defTabSz="685800">
              <a:spcBef>
                <a:spcPct val="20000"/>
              </a:spcBef>
              <a:buChar char="–"/>
              <a:defRPr sz="1500">
                <a:solidFill>
                  <a:schemeClr val="tx1"/>
                </a:solidFill>
                <a:latin typeface="Arial" panose="020B0604020202020204" pitchFamily="34" charset="0"/>
                <a:ea typeface="宋体" pitchFamily="2" charset="-122"/>
              </a:defRPr>
            </a:lvl4pPr>
            <a:lvl5pPr marL="2057400" indent="-228600" defTabSz="685800">
              <a:spcBef>
                <a:spcPct val="20000"/>
              </a:spcBef>
              <a:buChar char="»"/>
              <a:defRPr sz="1500">
                <a:solidFill>
                  <a:schemeClr val="tx1"/>
                </a:solidFill>
                <a:latin typeface="Arial" panose="020B0604020202020204" pitchFamily="34" charset="0"/>
                <a:ea typeface="宋体" pitchFamily="2" charset="-122"/>
              </a:defRPr>
            </a:lvl5pPr>
            <a:lvl6pPr marL="25146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6pPr>
            <a:lvl7pPr marL="29718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7pPr>
            <a:lvl8pPr marL="34290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8pPr>
            <a:lvl9pPr marL="38862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9pPr>
          </a:lstStyle>
          <a:p>
            <a:pPr eaLnBrk="1" hangingPunct="1">
              <a:spcBef>
                <a:spcPct val="0"/>
              </a:spcBef>
              <a:buClrTx/>
              <a:buFont typeface="Wingdings" panose="05000000000000000000" pitchFamily="2" charset="2"/>
              <a:buNone/>
            </a:pPr>
            <a:endParaRPr lang="zh-CN" altLang="en-US" sz="1800" b="0">
              <a:solidFill>
                <a:srgbClr val="002A00"/>
              </a:solidFill>
              <a:latin typeface="Times New Roman" panose="02020603050405020304" pitchFamily="18" charset="0"/>
            </a:endParaRPr>
          </a:p>
        </p:txBody>
      </p:sp>
      <p:sp>
        <p:nvSpPr>
          <p:cNvPr id="109587" name="Text Box 84"/>
          <p:cNvSpPr txBox="1">
            <a:spLocks noChangeArrowheads="1"/>
          </p:cNvSpPr>
          <p:nvPr/>
        </p:nvSpPr>
        <p:spPr bwMode="auto">
          <a:xfrm>
            <a:off x="1722438" y="4637088"/>
            <a:ext cx="113347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defTabSz="685800" eaLnBrk="1" hangingPunct="1">
              <a:lnSpc>
                <a:spcPct val="95000"/>
              </a:lnSpc>
              <a:spcBef>
                <a:spcPct val="0"/>
              </a:spcBef>
              <a:buClrTx/>
              <a:buFont typeface="Wingdings" panose="05000000000000000000" pitchFamily="2" charset="2"/>
              <a:buNone/>
              <a:defRPr/>
            </a:pPr>
            <a:r>
              <a:rPr lang="zh-CN" altLang="en-US" sz="1350">
                <a:solidFill>
                  <a:srgbClr val="000000"/>
                </a:solidFill>
                <a:latin typeface="Times New Roman" panose="02020603050405020304" pitchFamily="18" charset="0"/>
                <a:ea typeface="楷体" panose="02010609060101010101" pitchFamily="49" charset="-122"/>
              </a:rPr>
              <a:t>撤资、</a:t>
            </a:r>
            <a:endParaRPr lang="zh-CN" altLang="en-US" sz="1350">
              <a:solidFill>
                <a:srgbClr val="000000"/>
              </a:solidFill>
              <a:latin typeface="Times New Roman" panose="02020603050405020304" pitchFamily="18" charset="0"/>
              <a:ea typeface="楷体" panose="02010609060101010101" pitchFamily="49" charset="-122"/>
            </a:endParaRPr>
          </a:p>
          <a:p>
            <a:pPr defTabSz="685800" eaLnBrk="1" hangingPunct="1">
              <a:lnSpc>
                <a:spcPct val="95000"/>
              </a:lnSpc>
              <a:spcBef>
                <a:spcPct val="0"/>
              </a:spcBef>
              <a:buClrTx/>
              <a:buFont typeface="Wingdings" panose="05000000000000000000" pitchFamily="2" charset="2"/>
              <a:buNone/>
              <a:defRPr/>
            </a:pPr>
            <a:r>
              <a:rPr lang="zh-CN" altLang="en-US" sz="1350">
                <a:solidFill>
                  <a:srgbClr val="000000"/>
                </a:solidFill>
                <a:latin typeface="Times New Roman" panose="02020603050405020304" pitchFamily="18" charset="0"/>
                <a:ea typeface="楷体" panose="02010609060101010101" pitchFamily="49" charset="-122"/>
              </a:rPr>
              <a:t>注销库存股</a:t>
            </a:r>
            <a:endParaRPr lang="zh-CN" altLang="en-US" sz="1350">
              <a:solidFill>
                <a:srgbClr val="000000"/>
              </a:solidFill>
              <a:latin typeface="Times New Roman" panose="02020603050405020304" pitchFamily="18" charset="0"/>
              <a:ea typeface="楷体" panose="02010609060101010101" pitchFamily="49" charset="-122"/>
            </a:endParaRPr>
          </a:p>
        </p:txBody>
      </p:sp>
      <p:sp>
        <p:nvSpPr>
          <p:cNvPr id="109588" name="Text Box 85"/>
          <p:cNvSpPr txBox="1">
            <a:spLocks noChangeArrowheads="1"/>
          </p:cNvSpPr>
          <p:nvPr/>
        </p:nvSpPr>
        <p:spPr bwMode="auto">
          <a:xfrm>
            <a:off x="1755775" y="1303338"/>
            <a:ext cx="11874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defTabSz="685800" eaLnBrk="1" hangingPunct="1">
              <a:spcBef>
                <a:spcPct val="50000"/>
              </a:spcBef>
              <a:buClrTx/>
              <a:buFont typeface="Wingdings" panose="05000000000000000000" pitchFamily="2" charset="2"/>
              <a:buNone/>
              <a:defRPr/>
            </a:pPr>
            <a:r>
              <a:rPr lang="zh-CN" altLang="en-US" sz="1350">
                <a:solidFill>
                  <a:srgbClr val="000000"/>
                </a:solidFill>
                <a:latin typeface="宋体" pitchFamily="2" charset="-122"/>
              </a:rPr>
              <a:t>现金出资、实物出资、无形资产出资</a:t>
            </a:r>
            <a:endParaRPr lang="zh-CN" altLang="en-US" sz="1350">
              <a:solidFill>
                <a:srgbClr val="000000"/>
              </a:solidFill>
              <a:latin typeface="宋体" pitchFamily="2" charset="-122"/>
            </a:endParaRPr>
          </a:p>
        </p:txBody>
      </p:sp>
      <p:sp>
        <p:nvSpPr>
          <p:cNvPr id="109589" name="Rectangle 22"/>
          <p:cNvSpPr>
            <a:spLocks noChangeArrowheads="1"/>
          </p:cNvSpPr>
          <p:nvPr/>
        </p:nvSpPr>
        <p:spPr bwMode="auto">
          <a:xfrm>
            <a:off x="3937000" y="2319338"/>
            <a:ext cx="539750" cy="269875"/>
          </a:xfrm>
          <a:prstGeom prst="rect">
            <a:avLst/>
          </a:prstGeom>
          <a:solidFill>
            <a:srgbClr val="FFFF00"/>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27000" tIns="27000" rIns="27000" bIns="27000" anchor="ctr" anchorCtr="1"/>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defTabSz="685800" eaLnBrk="1" hangingPunct="1">
              <a:spcBef>
                <a:spcPct val="0"/>
              </a:spcBef>
              <a:buClrTx/>
              <a:buFont typeface="Wingdings" panose="05000000000000000000" pitchFamily="2" charset="2"/>
              <a:buNone/>
              <a:defRPr/>
            </a:pPr>
            <a:r>
              <a:rPr lang="zh-CN" altLang="en-US" sz="1350">
                <a:solidFill>
                  <a:srgbClr val="000000"/>
                </a:solidFill>
                <a:latin typeface="黑体" panose="02010609060101010101" pitchFamily="49" charset="-122"/>
                <a:ea typeface="黑体" panose="02010609060101010101" pitchFamily="49" charset="-122"/>
              </a:rPr>
              <a:t>增加</a:t>
            </a:r>
            <a:endParaRPr lang="zh-CN" altLang="en-US" sz="1350">
              <a:solidFill>
                <a:srgbClr val="000000"/>
              </a:solidFill>
              <a:latin typeface="黑体" panose="02010609060101010101" pitchFamily="49" charset="-122"/>
              <a:ea typeface="黑体" panose="02010609060101010101" pitchFamily="49" charset="-122"/>
            </a:endParaRPr>
          </a:p>
        </p:txBody>
      </p:sp>
      <p:sp>
        <p:nvSpPr>
          <p:cNvPr id="109590" name="Rectangle 22"/>
          <p:cNvSpPr>
            <a:spLocks noChangeArrowheads="1"/>
          </p:cNvSpPr>
          <p:nvPr/>
        </p:nvSpPr>
        <p:spPr bwMode="auto">
          <a:xfrm>
            <a:off x="3883025" y="4046538"/>
            <a:ext cx="539750" cy="269875"/>
          </a:xfrm>
          <a:prstGeom prst="rect">
            <a:avLst/>
          </a:prstGeom>
          <a:solidFill>
            <a:srgbClr val="FFFF00"/>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27000" tIns="27000" rIns="27000" bIns="27000" anchor="ctr" anchorCtr="1"/>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defTabSz="685800" eaLnBrk="1" hangingPunct="1">
              <a:spcBef>
                <a:spcPct val="0"/>
              </a:spcBef>
              <a:buClrTx/>
              <a:buFont typeface="Wingdings" panose="05000000000000000000" pitchFamily="2" charset="2"/>
              <a:buNone/>
              <a:defRPr/>
            </a:pPr>
            <a:r>
              <a:rPr lang="zh-CN" altLang="en-US" sz="1350">
                <a:solidFill>
                  <a:srgbClr val="000000"/>
                </a:solidFill>
                <a:latin typeface="黑体" panose="02010609060101010101" pitchFamily="49" charset="-122"/>
                <a:ea typeface="黑体" panose="02010609060101010101" pitchFamily="49" charset="-122"/>
              </a:rPr>
              <a:t>减少</a:t>
            </a:r>
            <a:endParaRPr lang="zh-CN" altLang="en-US" sz="1350">
              <a:solidFill>
                <a:srgbClr val="000000"/>
              </a:solidFill>
              <a:latin typeface="黑体" panose="02010609060101010101" pitchFamily="49" charset="-122"/>
              <a:ea typeface="黑体" panose="02010609060101010101" pitchFamily="49" charset="-122"/>
            </a:endParaRPr>
          </a:p>
        </p:txBody>
      </p:sp>
      <p:sp>
        <p:nvSpPr>
          <p:cNvPr id="42007" name="AutoShape 88"/>
          <p:cNvSpPr>
            <a:spLocks noChangeArrowheads="1"/>
          </p:cNvSpPr>
          <p:nvPr/>
        </p:nvSpPr>
        <p:spPr bwMode="auto">
          <a:xfrm>
            <a:off x="4097338" y="2697163"/>
            <a:ext cx="215900" cy="215900"/>
          </a:xfrm>
          <a:prstGeom prst="downArrow">
            <a:avLst>
              <a:gd name="adj1" fmla="val 50000"/>
              <a:gd name="adj2" fmla="val 25000"/>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685800">
              <a:spcBef>
                <a:spcPct val="20000"/>
              </a:spcBef>
              <a:buClr>
                <a:schemeClr val="hlink"/>
              </a:buClr>
              <a:buFont typeface="Wingdings" panose="05000000000000000000" pitchFamily="2" charset="2"/>
              <a:buChar char="v"/>
              <a:defRPr sz="2100" b="1">
                <a:solidFill>
                  <a:schemeClr val="tx1"/>
                </a:solidFill>
                <a:latin typeface="Verdana" panose="020B0604030504040204" pitchFamily="34" charset="0"/>
                <a:ea typeface="宋体" pitchFamily="2" charset="-122"/>
              </a:defRPr>
            </a:lvl1pPr>
            <a:lvl2pPr marL="742950" indent="-285750" defTabSz="685800">
              <a:spcBef>
                <a:spcPct val="20000"/>
              </a:spcBef>
              <a:buClr>
                <a:schemeClr val="accent1"/>
              </a:buClr>
              <a:buFont typeface="Wingdings" panose="05000000000000000000" pitchFamily="2" charset="2"/>
              <a:buChar char="§"/>
              <a:defRPr sz="2100">
                <a:solidFill>
                  <a:schemeClr val="tx1"/>
                </a:solidFill>
                <a:latin typeface="Arial" panose="020B0604020202020204" pitchFamily="34" charset="0"/>
                <a:ea typeface="宋体" pitchFamily="2" charset="-122"/>
              </a:defRPr>
            </a:lvl2pPr>
            <a:lvl3pPr marL="1143000" indent="-228600" defTabSz="685800">
              <a:spcBef>
                <a:spcPct val="20000"/>
              </a:spcBef>
              <a:buClr>
                <a:schemeClr val="tx1"/>
              </a:buClr>
              <a:buChar char="•"/>
              <a:defRPr>
                <a:solidFill>
                  <a:schemeClr val="tx1"/>
                </a:solidFill>
                <a:latin typeface="Arial" panose="020B0604020202020204" pitchFamily="34" charset="0"/>
                <a:ea typeface="宋体" pitchFamily="2" charset="-122"/>
              </a:defRPr>
            </a:lvl3pPr>
            <a:lvl4pPr marL="1600200" indent="-228600" defTabSz="685800">
              <a:spcBef>
                <a:spcPct val="20000"/>
              </a:spcBef>
              <a:buChar char="–"/>
              <a:defRPr sz="1500">
                <a:solidFill>
                  <a:schemeClr val="tx1"/>
                </a:solidFill>
                <a:latin typeface="Arial" panose="020B0604020202020204" pitchFamily="34" charset="0"/>
                <a:ea typeface="宋体" pitchFamily="2" charset="-122"/>
              </a:defRPr>
            </a:lvl4pPr>
            <a:lvl5pPr marL="2057400" indent="-228600" defTabSz="685800">
              <a:spcBef>
                <a:spcPct val="20000"/>
              </a:spcBef>
              <a:buChar char="»"/>
              <a:defRPr sz="1500">
                <a:solidFill>
                  <a:schemeClr val="tx1"/>
                </a:solidFill>
                <a:latin typeface="Arial" panose="020B0604020202020204" pitchFamily="34" charset="0"/>
                <a:ea typeface="宋体" pitchFamily="2" charset="-122"/>
              </a:defRPr>
            </a:lvl5pPr>
            <a:lvl6pPr marL="25146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6pPr>
            <a:lvl7pPr marL="29718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7pPr>
            <a:lvl8pPr marL="34290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8pPr>
            <a:lvl9pPr marL="38862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9pPr>
          </a:lstStyle>
          <a:p>
            <a:pPr eaLnBrk="1" hangingPunct="1">
              <a:spcBef>
                <a:spcPct val="0"/>
              </a:spcBef>
              <a:buClrTx/>
              <a:buFont typeface="Wingdings" panose="05000000000000000000" pitchFamily="2" charset="2"/>
              <a:buNone/>
            </a:pPr>
            <a:endParaRPr lang="zh-CN" altLang="en-US" sz="1800" b="0">
              <a:solidFill>
                <a:srgbClr val="00CCFF"/>
              </a:solidFill>
              <a:latin typeface="Times New Roman" panose="02020603050405020304" pitchFamily="18" charset="0"/>
            </a:endParaRPr>
          </a:p>
        </p:txBody>
      </p:sp>
      <p:sp>
        <p:nvSpPr>
          <p:cNvPr id="42008" name="AutoShape 89"/>
          <p:cNvSpPr>
            <a:spLocks noChangeArrowheads="1"/>
          </p:cNvSpPr>
          <p:nvPr/>
        </p:nvSpPr>
        <p:spPr bwMode="auto">
          <a:xfrm>
            <a:off x="4044950" y="3778250"/>
            <a:ext cx="215900" cy="215900"/>
          </a:xfrm>
          <a:prstGeom prst="downArrow">
            <a:avLst>
              <a:gd name="adj1" fmla="val 50000"/>
              <a:gd name="adj2" fmla="val 25000"/>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685800">
              <a:spcBef>
                <a:spcPct val="20000"/>
              </a:spcBef>
              <a:buClr>
                <a:schemeClr val="hlink"/>
              </a:buClr>
              <a:buFont typeface="Wingdings" panose="05000000000000000000" pitchFamily="2" charset="2"/>
              <a:buChar char="v"/>
              <a:defRPr sz="2100" b="1">
                <a:solidFill>
                  <a:schemeClr val="tx1"/>
                </a:solidFill>
                <a:latin typeface="Verdana" panose="020B0604030504040204" pitchFamily="34" charset="0"/>
                <a:ea typeface="宋体" pitchFamily="2" charset="-122"/>
              </a:defRPr>
            </a:lvl1pPr>
            <a:lvl2pPr marL="742950" indent="-285750" defTabSz="685800">
              <a:spcBef>
                <a:spcPct val="20000"/>
              </a:spcBef>
              <a:buClr>
                <a:schemeClr val="accent1"/>
              </a:buClr>
              <a:buFont typeface="Wingdings" panose="05000000000000000000" pitchFamily="2" charset="2"/>
              <a:buChar char="§"/>
              <a:defRPr sz="2100">
                <a:solidFill>
                  <a:schemeClr val="tx1"/>
                </a:solidFill>
                <a:latin typeface="Arial" panose="020B0604020202020204" pitchFamily="34" charset="0"/>
                <a:ea typeface="宋体" pitchFamily="2" charset="-122"/>
              </a:defRPr>
            </a:lvl2pPr>
            <a:lvl3pPr marL="1143000" indent="-228600" defTabSz="685800">
              <a:spcBef>
                <a:spcPct val="20000"/>
              </a:spcBef>
              <a:buClr>
                <a:schemeClr val="tx1"/>
              </a:buClr>
              <a:buChar char="•"/>
              <a:defRPr>
                <a:solidFill>
                  <a:schemeClr val="tx1"/>
                </a:solidFill>
                <a:latin typeface="Arial" panose="020B0604020202020204" pitchFamily="34" charset="0"/>
                <a:ea typeface="宋体" pitchFamily="2" charset="-122"/>
              </a:defRPr>
            </a:lvl3pPr>
            <a:lvl4pPr marL="1600200" indent="-228600" defTabSz="685800">
              <a:spcBef>
                <a:spcPct val="20000"/>
              </a:spcBef>
              <a:buChar char="–"/>
              <a:defRPr sz="1500">
                <a:solidFill>
                  <a:schemeClr val="tx1"/>
                </a:solidFill>
                <a:latin typeface="Arial" panose="020B0604020202020204" pitchFamily="34" charset="0"/>
                <a:ea typeface="宋体" pitchFamily="2" charset="-122"/>
              </a:defRPr>
            </a:lvl4pPr>
            <a:lvl5pPr marL="2057400" indent="-228600" defTabSz="685800">
              <a:spcBef>
                <a:spcPct val="20000"/>
              </a:spcBef>
              <a:buChar char="»"/>
              <a:defRPr sz="1500">
                <a:solidFill>
                  <a:schemeClr val="tx1"/>
                </a:solidFill>
                <a:latin typeface="Arial" panose="020B0604020202020204" pitchFamily="34" charset="0"/>
                <a:ea typeface="宋体" pitchFamily="2" charset="-122"/>
              </a:defRPr>
            </a:lvl5pPr>
            <a:lvl6pPr marL="25146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6pPr>
            <a:lvl7pPr marL="29718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7pPr>
            <a:lvl8pPr marL="34290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8pPr>
            <a:lvl9pPr marL="38862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9pPr>
          </a:lstStyle>
          <a:p>
            <a:pPr eaLnBrk="1" hangingPunct="1">
              <a:spcBef>
                <a:spcPct val="0"/>
              </a:spcBef>
              <a:buClrTx/>
              <a:buFont typeface="Wingdings" panose="05000000000000000000" pitchFamily="2" charset="2"/>
              <a:buNone/>
            </a:pPr>
            <a:endParaRPr lang="zh-CN" altLang="en-US" sz="1800" b="0">
              <a:solidFill>
                <a:srgbClr val="002A00"/>
              </a:solidFill>
              <a:latin typeface="Times New Roman" panose="02020603050405020304" pitchFamily="18" charset="0"/>
            </a:endParaRPr>
          </a:p>
        </p:txBody>
      </p:sp>
      <p:sp>
        <p:nvSpPr>
          <p:cNvPr id="109593" name="Text Box 90"/>
          <p:cNvSpPr txBox="1">
            <a:spLocks noChangeArrowheads="1"/>
          </p:cNvSpPr>
          <p:nvPr/>
        </p:nvSpPr>
        <p:spPr bwMode="auto">
          <a:xfrm>
            <a:off x="3316288" y="4637088"/>
            <a:ext cx="1592262"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defTabSz="685800" eaLnBrk="1" hangingPunct="1">
              <a:spcBef>
                <a:spcPct val="50000"/>
              </a:spcBef>
              <a:buClrTx/>
              <a:buFont typeface="Wingdings" panose="05000000000000000000" pitchFamily="2" charset="2"/>
              <a:buNone/>
              <a:defRPr/>
            </a:pPr>
            <a:r>
              <a:rPr lang="zh-CN" altLang="en-US" sz="1350">
                <a:solidFill>
                  <a:srgbClr val="0000FF"/>
                </a:solidFill>
                <a:latin typeface="黑体" panose="02010609060101010101" pitchFamily="49" charset="-122"/>
                <a:ea typeface="黑体" panose="02010609060101010101" pitchFamily="49" charset="-122"/>
              </a:rPr>
              <a:t>资本公积转增资本</a:t>
            </a:r>
            <a:endParaRPr lang="zh-CN" altLang="en-US" sz="1350">
              <a:solidFill>
                <a:srgbClr val="0000FF"/>
              </a:solidFill>
              <a:latin typeface="黑体" panose="02010609060101010101" pitchFamily="49" charset="-122"/>
              <a:ea typeface="黑体" panose="02010609060101010101" pitchFamily="49" charset="-122"/>
            </a:endParaRPr>
          </a:p>
        </p:txBody>
      </p:sp>
      <p:sp>
        <p:nvSpPr>
          <p:cNvPr id="109594" name="Text Box 91"/>
          <p:cNvSpPr txBox="1">
            <a:spLocks noChangeArrowheads="1"/>
          </p:cNvSpPr>
          <p:nvPr/>
        </p:nvSpPr>
        <p:spPr bwMode="auto">
          <a:xfrm>
            <a:off x="3394075" y="1376363"/>
            <a:ext cx="1514475"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defTabSz="685800" eaLnBrk="1" hangingPunct="1">
              <a:spcBef>
                <a:spcPct val="50000"/>
              </a:spcBef>
              <a:buClrTx/>
              <a:buFont typeface="Wingdings" panose="05000000000000000000" pitchFamily="2" charset="2"/>
              <a:buNone/>
              <a:defRPr/>
            </a:pPr>
            <a:r>
              <a:rPr lang="zh-CN" altLang="en-US" sz="1350">
                <a:solidFill>
                  <a:srgbClr val="000000"/>
                </a:solidFill>
                <a:latin typeface="宋体" pitchFamily="2" charset="-122"/>
              </a:rPr>
              <a:t>资本（股本）溢价、其他资本公积增加等</a:t>
            </a:r>
            <a:endParaRPr lang="zh-CN" altLang="en-US" sz="1350">
              <a:solidFill>
                <a:srgbClr val="000000"/>
              </a:solidFill>
              <a:latin typeface="宋体" pitchFamily="2" charset="-122"/>
            </a:endParaRPr>
          </a:p>
        </p:txBody>
      </p:sp>
      <p:sp>
        <p:nvSpPr>
          <p:cNvPr id="109595" name="Rectangle 22"/>
          <p:cNvSpPr>
            <a:spLocks noChangeArrowheads="1"/>
          </p:cNvSpPr>
          <p:nvPr/>
        </p:nvSpPr>
        <p:spPr bwMode="auto">
          <a:xfrm>
            <a:off x="5611813" y="2319338"/>
            <a:ext cx="539750" cy="269875"/>
          </a:xfrm>
          <a:prstGeom prst="rect">
            <a:avLst/>
          </a:prstGeom>
          <a:solidFill>
            <a:srgbClr val="FFFF00"/>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27000" tIns="27000" rIns="27000" bIns="27000" anchor="ctr" anchorCtr="1"/>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defTabSz="685800" eaLnBrk="1" hangingPunct="1">
              <a:spcBef>
                <a:spcPct val="0"/>
              </a:spcBef>
              <a:buClrTx/>
              <a:buFont typeface="Wingdings" panose="05000000000000000000" pitchFamily="2" charset="2"/>
              <a:buNone/>
              <a:defRPr/>
            </a:pPr>
            <a:r>
              <a:rPr lang="zh-CN" altLang="en-US" sz="1350">
                <a:solidFill>
                  <a:srgbClr val="000000"/>
                </a:solidFill>
                <a:latin typeface="黑体" panose="02010609060101010101" pitchFamily="49" charset="-122"/>
                <a:ea typeface="黑体" panose="02010609060101010101" pitchFamily="49" charset="-122"/>
              </a:rPr>
              <a:t>增加</a:t>
            </a:r>
            <a:endParaRPr lang="zh-CN" altLang="en-US" sz="1350">
              <a:solidFill>
                <a:srgbClr val="000000"/>
              </a:solidFill>
              <a:latin typeface="黑体" panose="02010609060101010101" pitchFamily="49" charset="-122"/>
              <a:ea typeface="黑体" panose="02010609060101010101" pitchFamily="49" charset="-122"/>
            </a:endParaRPr>
          </a:p>
        </p:txBody>
      </p:sp>
      <p:sp>
        <p:nvSpPr>
          <p:cNvPr id="109596" name="Rectangle 22"/>
          <p:cNvSpPr>
            <a:spLocks noChangeArrowheads="1"/>
          </p:cNvSpPr>
          <p:nvPr/>
        </p:nvSpPr>
        <p:spPr bwMode="auto">
          <a:xfrm>
            <a:off x="5557838" y="4046538"/>
            <a:ext cx="541337" cy="269875"/>
          </a:xfrm>
          <a:prstGeom prst="rect">
            <a:avLst/>
          </a:prstGeom>
          <a:solidFill>
            <a:srgbClr val="FFFF00"/>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27000" tIns="27000" rIns="27000" bIns="27000" anchor="ctr" anchorCtr="1"/>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defTabSz="685800" eaLnBrk="1" hangingPunct="1">
              <a:spcBef>
                <a:spcPct val="0"/>
              </a:spcBef>
              <a:buClrTx/>
              <a:buFont typeface="Wingdings" panose="05000000000000000000" pitchFamily="2" charset="2"/>
              <a:buNone/>
              <a:defRPr/>
            </a:pPr>
            <a:r>
              <a:rPr lang="zh-CN" altLang="en-US" sz="1350">
                <a:solidFill>
                  <a:srgbClr val="000000"/>
                </a:solidFill>
                <a:latin typeface="黑体" panose="02010609060101010101" pitchFamily="49" charset="-122"/>
                <a:ea typeface="黑体" panose="02010609060101010101" pitchFamily="49" charset="-122"/>
              </a:rPr>
              <a:t>减少</a:t>
            </a:r>
            <a:endParaRPr lang="zh-CN" altLang="en-US" sz="1350">
              <a:solidFill>
                <a:srgbClr val="000000"/>
              </a:solidFill>
              <a:latin typeface="黑体" panose="02010609060101010101" pitchFamily="49" charset="-122"/>
              <a:ea typeface="黑体" panose="02010609060101010101" pitchFamily="49" charset="-122"/>
            </a:endParaRPr>
          </a:p>
        </p:txBody>
      </p:sp>
      <p:sp>
        <p:nvSpPr>
          <p:cNvPr id="42013" name="AutoShape 94"/>
          <p:cNvSpPr>
            <a:spLocks noChangeArrowheads="1"/>
          </p:cNvSpPr>
          <p:nvPr/>
        </p:nvSpPr>
        <p:spPr bwMode="auto">
          <a:xfrm>
            <a:off x="5773738" y="2697163"/>
            <a:ext cx="215900" cy="215900"/>
          </a:xfrm>
          <a:prstGeom prst="downArrow">
            <a:avLst>
              <a:gd name="adj1" fmla="val 50000"/>
              <a:gd name="adj2" fmla="val 25000"/>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685800">
              <a:spcBef>
                <a:spcPct val="20000"/>
              </a:spcBef>
              <a:buClr>
                <a:schemeClr val="hlink"/>
              </a:buClr>
              <a:buFont typeface="Wingdings" panose="05000000000000000000" pitchFamily="2" charset="2"/>
              <a:buChar char="v"/>
              <a:defRPr sz="2100" b="1">
                <a:solidFill>
                  <a:schemeClr val="tx1"/>
                </a:solidFill>
                <a:latin typeface="Verdana" panose="020B0604030504040204" pitchFamily="34" charset="0"/>
                <a:ea typeface="宋体" pitchFamily="2" charset="-122"/>
              </a:defRPr>
            </a:lvl1pPr>
            <a:lvl2pPr marL="742950" indent="-285750" defTabSz="685800">
              <a:spcBef>
                <a:spcPct val="20000"/>
              </a:spcBef>
              <a:buClr>
                <a:schemeClr val="accent1"/>
              </a:buClr>
              <a:buFont typeface="Wingdings" panose="05000000000000000000" pitchFamily="2" charset="2"/>
              <a:buChar char="§"/>
              <a:defRPr sz="2100">
                <a:solidFill>
                  <a:schemeClr val="tx1"/>
                </a:solidFill>
                <a:latin typeface="Arial" panose="020B0604020202020204" pitchFamily="34" charset="0"/>
                <a:ea typeface="宋体" pitchFamily="2" charset="-122"/>
              </a:defRPr>
            </a:lvl2pPr>
            <a:lvl3pPr marL="1143000" indent="-228600" defTabSz="685800">
              <a:spcBef>
                <a:spcPct val="20000"/>
              </a:spcBef>
              <a:buClr>
                <a:schemeClr val="tx1"/>
              </a:buClr>
              <a:buChar char="•"/>
              <a:defRPr>
                <a:solidFill>
                  <a:schemeClr val="tx1"/>
                </a:solidFill>
                <a:latin typeface="Arial" panose="020B0604020202020204" pitchFamily="34" charset="0"/>
                <a:ea typeface="宋体" pitchFamily="2" charset="-122"/>
              </a:defRPr>
            </a:lvl3pPr>
            <a:lvl4pPr marL="1600200" indent="-228600" defTabSz="685800">
              <a:spcBef>
                <a:spcPct val="20000"/>
              </a:spcBef>
              <a:buChar char="–"/>
              <a:defRPr sz="1500">
                <a:solidFill>
                  <a:schemeClr val="tx1"/>
                </a:solidFill>
                <a:latin typeface="Arial" panose="020B0604020202020204" pitchFamily="34" charset="0"/>
                <a:ea typeface="宋体" pitchFamily="2" charset="-122"/>
              </a:defRPr>
            </a:lvl4pPr>
            <a:lvl5pPr marL="2057400" indent="-228600" defTabSz="685800">
              <a:spcBef>
                <a:spcPct val="20000"/>
              </a:spcBef>
              <a:buChar char="»"/>
              <a:defRPr sz="1500">
                <a:solidFill>
                  <a:schemeClr val="tx1"/>
                </a:solidFill>
                <a:latin typeface="Arial" panose="020B0604020202020204" pitchFamily="34" charset="0"/>
                <a:ea typeface="宋体" pitchFamily="2" charset="-122"/>
              </a:defRPr>
            </a:lvl5pPr>
            <a:lvl6pPr marL="25146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6pPr>
            <a:lvl7pPr marL="29718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7pPr>
            <a:lvl8pPr marL="34290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8pPr>
            <a:lvl9pPr marL="38862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9pPr>
          </a:lstStyle>
          <a:p>
            <a:pPr eaLnBrk="1" hangingPunct="1">
              <a:spcBef>
                <a:spcPct val="0"/>
              </a:spcBef>
              <a:buClrTx/>
              <a:buFont typeface="Wingdings" panose="05000000000000000000" pitchFamily="2" charset="2"/>
              <a:buNone/>
            </a:pPr>
            <a:endParaRPr lang="zh-CN" altLang="en-US" sz="1800" b="0">
              <a:solidFill>
                <a:srgbClr val="00CCFF"/>
              </a:solidFill>
              <a:latin typeface="Times New Roman" panose="02020603050405020304" pitchFamily="18" charset="0"/>
            </a:endParaRPr>
          </a:p>
        </p:txBody>
      </p:sp>
      <p:sp>
        <p:nvSpPr>
          <p:cNvPr id="42014" name="AutoShape 95"/>
          <p:cNvSpPr>
            <a:spLocks noChangeArrowheads="1"/>
          </p:cNvSpPr>
          <p:nvPr/>
        </p:nvSpPr>
        <p:spPr bwMode="auto">
          <a:xfrm>
            <a:off x="5719763" y="3778250"/>
            <a:ext cx="215900" cy="215900"/>
          </a:xfrm>
          <a:prstGeom prst="downArrow">
            <a:avLst>
              <a:gd name="adj1" fmla="val 50000"/>
              <a:gd name="adj2" fmla="val 25000"/>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685800">
              <a:spcBef>
                <a:spcPct val="20000"/>
              </a:spcBef>
              <a:buClr>
                <a:schemeClr val="hlink"/>
              </a:buClr>
              <a:buFont typeface="Wingdings" panose="05000000000000000000" pitchFamily="2" charset="2"/>
              <a:buChar char="v"/>
              <a:defRPr sz="2100" b="1">
                <a:solidFill>
                  <a:schemeClr val="tx1"/>
                </a:solidFill>
                <a:latin typeface="Verdana" panose="020B0604030504040204" pitchFamily="34" charset="0"/>
                <a:ea typeface="宋体" pitchFamily="2" charset="-122"/>
              </a:defRPr>
            </a:lvl1pPr>
            <a:lvl2pPr marL="742950" indent="-285750" defTabSz="685800">
              <a:spcBef>
                <a:spcPct val="20000"/>
              </a:spcBef>
              <a:buClr>
                <a:schemeClr val="accent1"/>
              </a:buClr>
              <a:buFont typeface="Wingdings" panose="05000000000000000000" pitchFamily="2" charset="2"/>
              <a:buChar char="§"/>
              <a:defRPr sz="2100">
                <a:solidFill>
                  <a:schemeClr val="tx1"/>
                </a:solidFill>
                <a:latin typeface="Arial" panose="020B0604020202020204" pitchFamily="34" charset="0"/>
                <a:ea typeface="宋体" pitchFamily="2" charset="-122"/>
              </a:defRPr>
            </a:lvl2pPr>
            <a:lvl3pPr marL="1143000" indent="-228600" defTabSz="685800">
              <a:spcBef>
                <a:spcPct val="20000"/>
              </a:spcBef>
              <a:buClr>
                <a:schemeClr val="tx1"/>
              </a:buClr>
              <a:buChar char="•"/>
              <a:defRPr>
                <a:solidFill>
                  <a:schemeClr val="tx1"/>
                </a:solidFill>
                <a:latin typeface="Arial" panose="020B0604020202020204" pitchFamily="34" charset="0"/>
                <a:ea typeface="宋体" pitchFamily="2" charset="-122"/>
              </a:defRPr>
            </a:lvl3pPr>
            <a:lvl4pPr marL="1600200" indent="-228600" defTabSz="685800">
              <a:spcBef>
                <a:spcPct val="20000"/>
              </a:spcBef>
              <a:buChar char="–"/>
              <a:defRPr sz="1500">
                <a:solidFill>
                  <a:schemeClr val="tx1"/>
                </a:solidFill>
                <a:latin typeface="Arial" panose="020B0604020202020204" pitchFamily="34" charset="0"/>
                <a:ea typeface="宋体" pitchFamily="2" charset="-122"/>
              </a:defRPr>
            </a:lvl4pPr>
            <a:lvl5pPr marL="2057400" indent="-228600" defTabSz="685800">
              <a:spcBef>
                <a:spcPct val="20000"/>
              </a:spcBef>
              <a:buChar char="»"/>
              <a:defRPr sz="1500">
                <a:solidFill>
                  <a:schemeClr val="tx1"/>
                </a:solidFill>
                <a:latin typeface="Arial" panose="020B0604020202020204" pitchFamily="34" charset="0"/>
                <a:ea typeface="宋体" pitchFamily="2" charset="-122"/>
              </a:defRPr>
            </a:lvl5pPr>
            <a:lvl6pPr marL="25146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6pPr>
            <a:lvl7pPr marL="29718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7pPr>
            <a:lvl8pPr marL="34290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8pPr>
            <a:lvl9pPr marL="38862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9pPr>
          </a:lstStyle>
          <a:p>
            <a:pPr eaLnBrk="1" hangingPunct="1">
              <a:spcBef>
                <a:spcPct val="0"/>
              </a:spcBef>
              <a:buClrTx/>
              <a:buFont typeface="Wingdings" panose="05000000000000000000" pitchFamily="2" charset="2"/>
              <a:buNone/>
            </a:pPr>
            <a:endParaRPr lang="zh-CN" altLang="en-US" sz="1800" b="0">
              <a:solidFill>
                <a:srgbClr val="002A00"/>
              </a:solidFill>
              <a:latin typeface="Times New Roman" panose="02020603050405020304" pitchFamily="18" charset="0"/>
            </a:endParaRPr>
          </a:p>
        </p:txBody>
      </p:sp>
      <p:sp>
        <p:nvSpPr>
          <p:cNvPr id="109599" name="Text Box 96"/>
          <p:cNvSpPr txBox="1">
            <a:spLocks noChangeArrowheads="1"/>
          </p:cNvSpPr>
          <p:nvPr/>
        </p:nvSpPr>
        <p:spPr bwMode="auto">
          <a:xfrm>
            <a:off x="5122863" y="4640263"/>
            <a:ext cx="1593850"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defTabSz="685800" eaLnBrk="1" hangingPunct="1">
              <a:lnSpc>
                <a:spcPct val="95000"/>
              </a:lnSpc>
              <a:spcBef>
                <a:spcPct val="0"/>
              </a:spcBef>
              <a:buClrTx/>
              <a:buFont typeface="Wingdings" panose="05000000000000000000" pitchFamily="2" charset="2"/>
              <a:buNone/>
              <a:defRPr/>
            </a:pPr>
            <a:r>
              <a:rPr lang="zh-CN" altLang="en-US" sz="1350">
                <a:solidFill>
                  <a:srgbClr val="FF0000"/>
                </a:solidFill>
                <a:latin typeface="Times New Roman" panose="02020603050405020304" pitchFamily="18" charset="0"/>
                <a:ea typeface="楷体" panose="02010609060101010101" pitchFamily="49" charset="-122"/>
              </a:rPr>
              <a:t>弥补亏损</a:t>
            </a:r>
            <a:endParaRPr lang="zh-CN" altLang="en-US" sz="1350">
              <a:solidFill>
                <a:srgbClr val="FF0000"/>
              </a:solidFill>
              <a:latin typeface="Times New Roman" panose="02020603050405020304" pitchFamily="18" charset="0"/>
              <a:ea typeface="楷体" panose="02010609060101010101" pitchFamily="49" charset="-122"/>
            </a:endParaRPr>
          </a:p>
          <a:p>
            <a:pPr algn="ctr" defTabSz="685800" eaLnBrk="1" hangingPunct="1">
              <a:lnSpc>
                <a:spcPct val="95000"/>
              </a:lnSpc>
              <a:spcBef>
                <a:spcPct val="0"/>
              </a:spcBef>
              <a:buClrTx/>
              <a:buFont typeface="Wingdings" panose="05000000000000000000" pitchFamily="2" charset="2"/>
              <a:buNone/>
              <a:defRPr/>
            </a:pPr>
            <a:r>
              <a:rPr lang="zh-CN" altLang="en-US" sz="1350">
                <a:solidFill>
                  <a:srgbClr val="0000FF"/>
                </a:solidFill>
                <a:latin typeface="黑体" panose="02010609060101010101" pitchFamily="49" charset="-122"/>
                <a:ea typeface="黑体" panose="02010609060101010101" pitchFamily="49" charset="-122"/>
              </a:rPr>
              <a:t>盈余公积转增资本</a:t>
            </a:r>
            <a:endParaRPr lang="zh-CN" altLang="en-US" sz="1350">
              <a:solidFill>
                <a:srgbClr val="0000FF"/>
              </a:solidFill>
              <a:latin typeface="黑体" panose="02010609060101010101" pitchFamily="49" charset="-122"/>
              <a:ea typeface="黑体" panose="02010609060101010101" pitchFamily="49" charset="-122"/>
            </a:endParaRPr>
          </a:p>
        </p:txBody>
      </p:sp>
      <p:sp>
        <p:nvSpPr>
          <p:cNvPr id="109600" name="Text Box 97"/>
          <p:cNvSpPr txBox="1">
            <a:spLocks noChangeArrowheads="1"/>
          </p:cNvSpPr>
          <p:nvPr/>
        </p:nvSpPr>
        <p:spPr bwMode="auto">
          <a:xfrm>
            <a:off x="5122863" y="1365250"/>
            <a:ext cx="1709737"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defTabSz="685800" eaLnBrk="1" hangingPunct="1">
              <a:spcBef>
                <a:spcPct val="50000"/>
              </a:spcBef>
              <a:buClrTx/>
              <a:buFont typeface="Wingdings" panose="05000000000000000000" pitchFamily="2" charset="2"/>
              <a:buNone/>
              <a:defRPr/>
            </a:pPr>
            <a:r>
              <a:rPr lang="zh-CN" altLang="en-US" sz="1350">
                <a:solidFill>
                  <a:srgbClr val="000000"/>
                </a:solidFill>
                <a:latin typeface="宋体" pitchFamily="2" charset="-122"/>
              </a:rPr>
              <a:t>按当年税后利润</a:t>
            </a:r>
            <a:r>
              <a:rPr lang="en-US" altLang="zh-CN" sz="1350">
                <a:solidFill>
                  <a:srgbClr val="000000"/>
                </a:solidFill>
                <a:latin typeface="宋体" pitchFamily="2" charset="-122"/>
              </a:rPr>
              <a:t>10%</a:t>
            </a:r>
            <a:r>
              <a:rPr lang="zh-CN" altLang="en-US" sz="1350">
                <a:solidFill>
                  <a:srgbClr val="000000"/>
                </a:solidFill>
                <a:latin typeface="宋体" pitchFamily="2" charset="-122"/>
              </a:rPr>
              <a:t>计算取</a:t>
            </a:r>
            <a:r>
              <a:rPr lang="en-US" altLang="zh-CN" sz="1350">
                <a:solidFill>
                  <a:srgbClr val="000000"/>
                </a:solidFill>
                <a:latin typeface="宋体" pitchFamily="2" charset="-122"/>
              </a:rPr>
              <a:t>,</a:t>
            </a:r>
            <a:r>
              <a:rPr lang="zh-CN" altLang="en-US" sz="1350">
                <a:solidFill>
                  <a:srgbClr val="000000"/>
                </a:solidFill>
                <a:latin typeface="宋体" pitchFamily="2" charset="-122"/>
              </a:rPr>
              <a:t>从未分配利润中转发入</a:t>
            </a:r>
            <a:endParaRPr lang="zh-CN" altLang="en-US" sz="1350">
              <a:solidFill>
                <a:srgbClr val="000000"/>
              </a:solidFill>
              <a:latin typeface="宋体" pitchFamily="2" charset="-122"/>
            </a:endParaRPr>
          </a:p>
        </p:txBody>
      </p:sp>
      <p:sp>
        <p:nvSpPr>
          <p:cNvPr id="109601" name="Rectangle 22"/>
          <p:cNvSpPr>
            <a:spLocks noChangeArrowheads="1"/>
          </p:cNvSpPr>
          <p:nvPr/>
        </p:nvSpPr>
        <p:spPr bwMode="auto">
          <a:xfrm>
            <a:off x="7177088" y="2319338"/>
            <a:ext cx="541337" cy="269875"/>
          </a:xfrm>
          <a:prstGeom prst="rect">
            <a:avLst/>
          </a:prstGeom>
          <a:solidFill>
            <a:srgbClr val="FFFF00"/>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27000" tIns="27000" rIns="27000" bIns="27000" anchor="ctr" anchorCtr="1"/>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defTabSz="685800" eaLnBrk="1" hangingPunct="1">
              <a:spcBef>
                <a:spcPct val="0"/>
              </a:spcBef>
              <a:buClrTx/>
              <a:buFont typeface="Wingdings" panose="05000000000000000000" pitchFamily="2" charset="2"/>
              <a:buNone/>
              <a:defRPr/>
            </a:pPr>
            <a:r>
              <a:rPr lang="zh-CN" altLang="en-US" sz="1350">
                <a:solidFill>
                  <a:srgbClr val="002A00"/>
                </a:solidFill>
                <a:latin typeface="黑体" panose="02010609060101010101" pitchFamily="49" charset="-122"/>
                <a:ea typeface="黑体" panose="02010609060101010101" pitchFamily="49" charset="-122"/>
              </a:rPr>
              <a:t>增加</a:t>
            </a:r>
            <a:endParaRPr lang="zh-CN" altLang="en-US" sz="1350">
              <a:solidFill>
                <a:srgbClr val="002A00"/>
              </a:solidFill>
              <a:latin typeface="黑体" panose="02010609060101010101" pitchFamily="49" charset="-122"/>
              <a:ea typeface="黑体" panose="02010609060101010101" pitchFamily="49" charset="-122"/>
            </a:endParaRPr>
          </a:p>
        </p:txBody>
      </p:sp>
      <p:sp>
        <p:nvSpPr>
          <p:cNvPr id="109602" name="Rectangle 22"/>
          <p:cNvSpPr>
            <a:spLocks noChangeArrowheads="1"/>
          </p:cNvSpPr>
          <p:nvPr/>
        </p:nvSpPr>
        <p:spPr bwMode="auto">
          <a:xfrm>
            <a:off x="7123113" y="4046538"/>
            <a:ext cx="541337" cy="269875"/>
          </a:xfrm>
          <a:prstGeom prst="rect">
            <a:avLst/>
          </a:prstGeom>
          <a:solidFill>
            <a:srgbClr val="FFFF00"/>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27000" tIns="27000" rIns="27000" bIns="27000" anchor="ctr" anchorCtr="1"/>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defTabSz="685800" eaLnBrk="1" hangingPunct="1">
              <a:spcBef>
                <a:spcPct val="0"/>
              </a:spcBef>
              <a:buClrTx/>
              <a:buFont typeface="Wingdings" panose="05000000000000000000" pitchFamily="2" charset="2"/>
              <a:buNone/>
              <a:defRPr/>
            </a:pPr>
            <a:r>
              <a:rPr lang="zh-CN" altLang="en-US" sz="1350">
                <a:solidFill>
                  <a:srgbClr val="000000"/>
                </a:solidFill>
                <a:latin typeface="黑体" panose="02010609060101010101" pitchFamily="49" charset="-122"/>
                <a:ea typeface="黑体" panose="02010609060101010101" pitchFamily="49" charset="-122"/>
              </a:rPr>
              <a:t>减少</a:t>
            </a:r>
            <a:endParaRPr lang="zh-CN" altLang="en-US" sz="1350">
              <a:solidFill>
                <a:srgbClr val="000000"/>
              </a:solidFill>
              <a:latin typeface="黑体" panose="02010609060101010101" pitchFamily="49" charset="-122"/>
              <a:ea typeface="黑体" panose="02010609060101010101" pitchFamily="49" charset="-122"/>
            </a:endParaRPr>
          </a:p>
        </p:txBody>
      </p:sp>
      <p:sp>
        <p:nvSpPr>
          <p:cNvPr id="42019" name="AutoShape 100"/>
          <p:cNvSpPr>
            <a:spLocks noChangeArrowheads="1"/>
          </p:cNvSpPr>
          <p:nvPr/>
        </p:nvSpPr>
        <p:spPr bwMode="auto">
          <a:xfrm>
            <a:off x="7339013" y="2697163"/>
            <a:ext cx="215900" cy="215900"/>
          </a:xfrm>
          <a:prstGeom prst="downArrow">
            <a:avLst>
              <a:gd name="adj1" fmla="val 50000"/>
              <a:gd name="adj2" fmla="val 25000"/>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685800">
              <a:spcBef>
                <a:spcPct val="20000"/>
              </a:spcBef>
              <a:buClr>
                <a:schemeClr val="hlink"/>
              </a:buClr>
              <a:buFont typeface="Wingdings" panose="05000000000000000000" pitchFamily="2" charset="2"/>
              <a:buChar char="v"/>
              <a:defRPr sz="2100" b="1">
                <a:solidFill>
                  <a:schemeClr val="tx1"/>
                </a:solidFill>
                <a:latin typeface="Verdana" panose="020B0604030504040204" pitchFamily="34" charset="0"/>
                <a:ea typeface="宋体" pitchFamily="2" charset="-122"/>
              </a:defRPr>
            </a:lvl1pPr>
            <a:lvl2pPr marL="742950" indent="-285750" defTabSz="685800">
              <a:spcBef>
                <a:spcPct val="20000"/>
              </a:spcBef>
              <a:buClr>
                <a:schemeClr val="accent1"/>
              </a:buClr>
              <a:buFont typeface="Wingdings" panose="05000000000000000000" pitchFamily="2" charset="2"/>
              <a:buChar char="§"/>
              <a:defRPr sz="2100">
                <a:solidFill>
                  <a:schemeClr val="tx1"/>
                </a:solidFill>
                <a:latin typeface="Arial" panose="020B0604020202020204" pitchFamily="34" charset="0"/>
                <a:ea typeface="宋体" pitchFamily="2" charset="-122"/>
              </a:defRPr>
            </a:lvl2pPr>
            <a:lvl3pPr marL="1143000" indent="-228600" defTabSz="685800">
              <a:spcBef>
                <a:spcPct val="20000"/>
              </a:spcBef>
              <a:buClr>
                <a:schemeClr val="tx1"/>
              </a:buClr>
              <a:buChar char="•"/>
              <a:defRPr>
                <a:solidFill>
                  <a:schemeClr val="tx1"/>
                </a:solidFill>
                <a:latin typeface="Arial" panose="020B0604020202020204" pitchFamily="34" charset="0"/>
                <a:ea typeface="宋体" pitchFamily="2" charset="-122"/>
              </a:defRPr>
            </a:lvl3pPr>
            <a:lvl4pPr marL="1600200" indent="-228600" defTabSz="685800">
              <a:spcBef>
                <a:spcPct val="20000"/>
              </a:spcBef>
              <a:buChar char="–"/>
              <a:defRPr sz="1500">
                <a:solidFill>
                  <a:schemeClr val="tx1"/>
                </a:solidFill>
                <a:latin typeface="Arial" panose="020B0604020202020204" pitchFamily="34" charset="0"/>
                <a:ea typeface="宋体" pitchFamily="2" charset="-122"/>
              </a:defRPr>
            </a:lvl4pPr>
            <a:lvl5pPr marL="2057400" indent="-228600" defTabSz="685800">
              <a:spcBef>
                <a:spcPct val="20000"/>
              </a:spcBef>
              <a:buChar char="»"/>
              <a:defRPr sz="1500">
                <a:solidFill>
                  <a:schemeClr val="tx1"/>
                </a:solidFill>
                <a:latin typeface="Arial" panose="020B0604020202020204" pitchFamily="34" charset="0"/>
                <a:ea typeface="宋体" pitchFamily="2" charset="-122"/>
              </a:defRPr>
            </a:lvl5pPr>
            <a:lvl6pPr marL="25146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6pPr>
            <a:lvl7pPr marL="29718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7pPr>
            <a:lvl8pPr marL="34290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8pPr>
            <a:lvl9pPr marL="38862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9pPr>
          </a:lstStyle>
          <a:p>
            <a:pPr eaLnBrk="1" hangingPunct="1">
              <a:spcBef>
                <a:spcPct val="0"/>
              </a:spcBef>
              <a:buClrTx/>
              <a:buFont typeface="Wingdings" panose="05000000000000000000" pitchFamily="2" charset="2"/>
              <a:buNone/>
            </a:pPr>
            <a:endParaRPr lang="zh-CN" altLang="en-US" sz="1800" b="0">
              <a:solidFill>
                <a:srgbClr val="00CCFF"/>
              </a:solidFill>
              <a:latin typeface="Times New Roman" panose="02020603050405020304" pitchFamily="18" charset="0"/>
            </a:endParaRPr>
          </a:p>
        </p:txBody>
      </p:sp>
      <p:sp>
        <p:nvSpPr>
          <p:cNvPr id="42020" name="AutoShape 101"/>
          <p:cNvSpPr>
            <a:spLocks noChangeArrowheads="1"/>
          </p:cNvSpPr>
          <p:nvPr/>
        </p:nvSpPr>
        <p:spPr bwMode="auto">
          <a:xfrm>
            <a:off x="7285038" y="3778250"/>
            <a:ext cx="215900" cy="215900"/>
          </a:xfrm>
          <a:prstGeom prst="downArrow">
            <a:avLst>
              <a:gd name="adj1" fmla="val 50000"/>
              <a:gd name="adj2" fmla="val 25000"/>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685800">
              <a:spcBef>
                <a:spcPct val="20000"/>
              </a:spcBef>
              <a:buClr>
                <a:schemeClr val="hlink"/>
              </a:buClr>
              <a:buFont typeface="Wingdings" panose="05000000000000000000" pitchFamily="2" charset="2"/>
              <a:buChar char="v"/>
              <a:defRPr sz="2100" b="1">
                <a:solidFill>
                  <a:schemeClr val="tx1"/>
                </a:solidFill>
                <a:latin typeface="Verdana" panose="020B0604030504040204" pitchFamily="34" charset="0"/>
                <a:ea typeface="宋体" pitchFamily="2" charset="-122"/>
              </a:defRPr>
            </a:lvl1pPr>
            <a:lvl2pPr marL="742950" indent="-285750" defTabSz="685800">
              <a:spcBef>
                <a:spcPct val="20000"/>
              </a:spcBef>
              <a:buClr>
                <a:schemeClr val="accent1"/>
              </a:buClr>
              <a:buFont typeface="Wingdings" panose="05000000000000000000" pitchFamily="2" charset="2"/>
              <a:buChar char="§"/>
              <a:defRPr sz="2100">
                <a:solidFill>
                  <a:schemeClr val="tx1"/>
                </a:solidFill>
                <a:latin typeface="Arial" panose="020B0604020202020204" pitchFamily="34" charset="0"/>
                <a:ea typeface="宋体" pitchFamily="2" charset="-122"/>
              </a:defRPr>
            </a:lvl2pPr>
            <a:lvl3pPr marL="1143000" indent="-228600" defTabSz="685800">
              <a:spcBef>
                <a:spcPct val="20000"/>
              </a:spcBef>
              <a:buClr>
                <a:schemeClr val="tx1"/>
              </a:buClr>
              <a:buChar char="•"/>
              <a:defRPr>
                <a:solidFill>
                  <a:schemeClr val="tx1"/>
                </a:solidFill>
                <a:latin typeface="Arial" panose="020B0604020202020204" pitchFamily="34" charset="0"/>
                <a:ea typeface="宋体" pitchFamily="2" charset="-122"/>
              </a:defRPr>
            </a:lvl3pPr>
            <a:lvl4pPr marL="1600200" indent="-228600" defTabSz="685800">
              <a:spcBef>
                <a:spcPct val="20000"/>
              </a:spcBef>
              <a:buChar char="–"/>
              <a:defRPr sz="1500">
                <a:solidFill>
                  <a:schemeClr val="tx1"/>
                </a:solidFill>
                <a:latin typeface="Arial" panose="020B0604020202020204" pitchFamily="34" charset="0"/>
                <a:ea typeface="宋体" pitchFamily="2" charset="-122"/>
              </a:defRPr>
            </a:lvl4pPr>
            <a:lvl5pPr marL="2057400" indent="-228600" defTabSz="685800">
              <a:spcBef>
                <a:spcPct val="20000"/>
              </a:spcBef>
              <a:buChar char="»"/>
              <a:defRPr sz="1500">
                <a:solidFill>
                  <a:schemeClr val="tx1"/>
                </a:solidFill>
                <a:latin typeface="Arial" panose="020B0604020202020204" pitchFamily="34" charset="0"/>
                <a:ea typeface="宋体" pitchFamily="2" charset="-122"/>
              </a:defRPr>
            </a:lvl5pPr>
            <a:lvl6pPr marL="25146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6pPr>
            <a:lvl7pPr marL="29718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7pPr>
            <a:lvl8pPr marL="34290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8pPr>
            <a:lvl9pPr marL="38862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9pPr>
          </a:lstStyle>
          <a:p>
            <a:pPr eaLnBrk="1" hangingPunct="1">
              <a:spcBef>
                <a:spcPct val="0"/>
              </a:spcBef>
              <a:buClrTx/>
              <a:buFont typeface="Wingdings" panose="05000000000000000000" pitchFamily="2" charset="2"/>
              <a:buNone/>
            </a:pPr>
            <a:endParaRPr lang="zh-CN" altLang="en-US" sz="1800" b="0">
              <a:solidFill>
                <a:srgbClr val="002A00"/>
              </a:solidFill>
              <a:latin typeface="Times New Roman" panose="02020603050405020304" pitchFamily="18" charset="0"/>
            </a:endParaRPr>
          </a:p>
        </p:txBody>
      </p:sp>
      <p:sp>
        <p:nvSpPr>
          <p:cNvPr id="109605" name="Text Box 103"/>
          <p:cNvSpPr txBox="1">
            <a:spLocks noChangeArrowheads="1"/>
          </p:cNvSpPr>
          <p:nvPr/>
        </p:nvSpPr>
        <p:spPr bwMode="auto">
          <a:xfrm>
            <a:off x="6938963" y="1458913"/>
            <a:ext cx="11811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defTabSz="685800" eaLnBrk="1" hangingPunct="1">
              <a:spcBef>
                <a:spcPct val="50000"/>
              </a:spcBef>
              <a:buClrTx/>
              <a:buFont typeface="Wingdings" panose="05000000000000000000" pitchFamily="2" charset="2"/>
              <a:buNone/>
              <a:defRPr/>
            </a:pPr>
            <a:r>
              <a:rPr lang="zh-CN" altLang="en-US" sz="1350">
                <a:solidFill>
                  <a:srgbClr val="000000"/>
                </a:solidFill>
                <a:latin typeface="宋体" pitchFamily="2" charset="-122"/>
              </a:rPr>
              <a:t>从当年税后利润中转入</a:t>
            </a:r>
            <a:endParaRPr lang="zh-CN" altLang="en-US" sz="1350">
              <a:solidFill>
                <a:srgbClr val="000000"/>
              </a:solidFill>
              <a:latin typeface="宋体" pitchFamily="2" charset="-122"/>
            </a:endParaRPr>
          </a:p>
        </p:txBody>
      </p:sp>
      <p:sp>
        <p:nvSpPr>
          <p:cNvPr id="109606" name="AutoShape 105"/>
          <p:cNvSpPr>
            <a:spLocks noChangeArrowheads="1"/>
          </p:cNvSpPr>
          <p:nvPr/>
        </p:nvSpPr>
        <p:spPr bwMode="auto">
          <a:xfrm>
            <a:off x="2208213" y="1992313"/>
            <a:ext cx="214312" cy="325437"/>
          </a:xfrm>
          <a:prstGeom prst="downArrow">
            <a:avLst>
              <a:gd name="adj1" fmla="val 50000"/>
              <a:gd name="adj2" fmla="val 24984"/>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defTabSz="685800" eaLnBrk="1" hangingPunct="1">
              <a:spcBef>
                <a:spcPct val="0"/>
              </a:spcBef>
              <a:buClrTx/>
              <a:buFont typeface="Wingdings" panose="05000000000000000000" pitchFamily="2" charset="2"/>
              <a:buNone/>
              <a:defRPr/>
            </a:pPr>
            <a:endParaRPr lang="zh-CN" altLang="en-US" sz="1350">
              <a:solidFill>
                <a:srgbClr val="000000"/>
              </a:solidFill>
              <a:latin typeface="宋体" pitchFamily="2" charset="-122"/>
            </a:endParaRPr>
          </a:p>
        </p:txBody>
      </p:sp>
      <p:sp>
        <p:nvSpPr>
          <p:cNvPr id="109607" name="AutoShape 106"/>
          <p:cNvSpPr>
            <a:spLocks noChangeArrowheads="1"/>
          </p:cNvSpPr>
          <p:nvPr/>
        </p:nvSpPr>
        <p:spPr bwMode="auto">
          <a:xfrm>
            <a:off x="4097338" y="1993900"/>
            <a:ext cx="215900" cy="325438"/>
          </a:xfrm>
          <a:prstGeom prst="downArrow">
            <a:avLst>
              <a:gd name="adj1" fmla="val 50000"/>
              <a:gd name="adj2" fmla="val 24984"/>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defTabSz="685800" eaLnBrk="1" hangingPunct="1">
              <a:spcBef>
                <a:spcPct val="0"/>
              </a:spcBef>
              <a:buClrTx/>
              <a:buFont typeface="Wingdings" panose="05000000000000000000" pitchFamily="2" charset="2"/>
              <a:buNone/>
              <a:defRPr/>
            </a:pPr>
            <a:endParaRPr lang="zh-CN" altLang="en-US" sz="1350">
              <a:solidFill>
                <a:srgbClr val="000000"/>
              </a:solidFill>
              <a:latin typeface="宋体" pitchFamily="2" charset="-122"/>
            </a:endParaRPr>
          </a:p>
        </p:txBody>
      </p:sp>
      <p:sp>
        <p:nvSpPr>
          <p:cNvPr id="109608" name="AutoShape 107"/>
          <p:cNvSpPr>
            <a:spLocks noChangeArrowheads="1"/>
          </p:cNvSpPr>
          <p:nvPr/>
        </p:nvSpPr>
        <p:spPr bwMode="auto">
          <a:xfrm>
            <a:off x="5773738" y="1993900"/>
            <a:ext cx="215900" cy="325438"/>
          </a:xfrm>
          <a:prstGeom prst="downArrow">
            <a:avLst>
              <a:gd name="adj1" fmla="val 50000"/>
              <a:gd name="adj2" fmla="val 24985"/>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defTabSz="685800" eaLnBrk="1" hangingPunct="1">
              <a:spcBef>
                <a:spcPct val="0"/>
              </a:spcBef>
              <a:buClrTx/>
              <a:buFont typeface="Wingdings" panose="05000000000000000000" pitchFamily="2" charset="2"/>
              <a:buNone/>
              <a:defRPr/>
            </a:pPr>
            <a:endParaRPr lang="zh-CN" altLang="en-US" sz="1350">
              <a:solidFill>
                <a:srgbClr val="000000"/>
              </a:solidFill>
              <a:latin typeface="宋体" pitchFamily="2" charset="-122"/>
            </a:endParaRPr>
          </a:p>
        </p:txBody>
      </p:sp>
      <p:sp>
        <p:nvSpPr>
          <p:cNvPr id="109609" name="AutoShape 108"/>
          <p:cNvSpPr>
            <a:spLocks noChangeArrowheads="1"/>
          </p:cNvSpPr>
          <p:nvPr/>
        </p:nvSpPr>
        <p:spPr bwMode="auto">
          <a:xfrm>
            <a:off x="7339013" y="1993900"/>
            <a:ext cx="215900" cy="325438"/>
          </a:xfrm>
          <a:prstGeom prst="downArrow">
            <a:avLst>
              <a:gd name="adj1" fmla="val 50000"/>
              <a:gd name="adj2" fmla="val 24984"/>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defTabSz="685800" eaLnBrk="1" hangingPunct="1">
              <a:spcBef>
                <a:spcPct val="0"/>
              </a:spcBef>
              <a:buClrTx/>
              <a:buFont typeface="Wingdings" panose="05000000000000000000" pitchFamily="2" charset="2"/>
              <a:buNone/>
              <a:defRPr/>
            </a:pPr>
            <a:endParaRPr lang="zh-CN" altLang="en-US" sz="1350">
              <a:solidFill>
                <a:srgbClr val="000000"/>
              </a:solidFill>
              <a:latin typeface="宋体" pitchFamily="2" charset="-122"/>
            </a:endParaRPr>
          </a:p>
        </p:txBody>
      </p:sp>
      <p:sp>
        <p:nvSpPr>
          <p:cNvPr id="42026" name="AutoShape 109"/>
          <p:cNvSpPr>
            <a:spLocks noChangeArrowheads="1"/>
          </p:cNvSpPr>
          <p:nvPr/>
        </p:nvSpPr>
        <p:spPr bwMode="auto">
          <a:xfrm>
            <a:off x="2154238" y="4424363"/>
            <a:ext cx="215900" cy="215900"/>
          </a:xfrm>
          <a:prstGeom prst="downArrow">
            <a:avLst>
              <a:gd name="adj1" fmla="val 50000"/>
              <a:gd name="adj2" fmla="val 25000"/>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685800">
              <a:spcBef>
                <a:spcPct val="20000"/>
              </a:spcBef>
              <a:buClr>
                <a:schemeClr val="hlink"/>
              </a:buClr>
              <a:buFont typeface="Wingdings" panose="05000000000000000000" pitchFamily="2" charset="2"/>
              <a:buChar char="v"/>
              <a:defRPr sz="2100" b="1">
                <a:solidFill>
                  <a:schemeClr val="tx1"/>
                </a:solidFill>
                <a:latin typeface="Verdana" panose="020B0604030504040204" pitchFamily="34" charset="0"/>
                <a:ea typeface="宋体" pitchFamily="2" charset="-122"/>
              </a:defRPr>
            </a:lvl1pPr>
            <a:lvl2pPr marL="742950" indent="-285750" defTabSz="685800">
              <a:spcBef>
                <a:spcPct val="20000"/>
              </a:spcBef>
              <a:buClr>
                <a:schemeClr val="accent1"/>
              </a:buClr>
              <a:buFont typeface="Wingdings" panose="05000000000000000000" pitchFamily="2" charset="2"/>
              <a:buChar char="§"/>
              <a:defRPr sz="2100">
                <a:solidFill>
                  <a:schemeClr val="tx1"/>
                </a:solidFill>
                <a:latin typeface="Arial" panose="020B0604020202020204" pitchFamily="34" charset="0"/>
                <a:ea typeface="宋体" pitchFamily="2" charset="-122"/>
              </a:defRPr>
            </a:lvl2pPr>
            <a:lvl3pPr marL="1143000" indent="-228600" defTabSz="685800">
              <a:spcBef>
                <a:spcPct val="20000"/>
              </a:spcBef>
              <a:buClr>
                <a:schemeClr val="tx1"/>
              </a:buClr>
              <a:buChar char="•"/>
              <a:defRPr>
                <a:solidFill>
                  <a:schemeClr val="tx1"/>
                </a:solidFill>
                <a:latin typeface="Arial" panose="020B0604020202020204" pitchFamily="34" charset="0"/>
                <a:ea typeface="宋体" pitchFamily="2" charset="-122"/>
              </a:defRPr>
            </a:lvl3pPr>
            <a:lvl4pPr marL="1600200" indent="-228600" defTabSz="685800">
              <a:spcBef>
                <a:spcPct val="20000"/>
              </a:spcBef>
              <a:buChar char="–"/>
              <a:defRPr sz="1500">
                <a:solidFill>
                  <a:schemeClr val="tx1"/>
                </a:solidFill>
                <a:latin typeface="Arial" panose="020B0604020202020204" pitchFamily="34" charset="0"/>
                <a:ea typeface="宋体" pitchFamily="2" charset="-122"/>
              </a:defRPr>
            </a:lvl4pPr>
            <a:lvl5pPr marL="2057400" indent="-228600" defTabSz="685800">
              <a:spcBef>
                <a:spcPct val="20000"/>
              </a:spcBef>
              <a:buChar char="»"/>
              <a:defRPr sz="1500">
                <a:solidFill>
                  <a:schemeClr val="tx1"/>
                </a:solidFill>
                <a:latin typeface="Arial" panose="020B0604020202020204" pitchFamily="34" charset="0"/>
                <a:ea typeface="宋体" pitchFamily="2" charset="-122"/>
              </a:defRPr>
            </a:lvl5pPr>
            <a:lvl6pPr marL="25146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6pPr>
            <a:lvl7pPr marL="29718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7pPr>
            <a:lvl8pPr marL="34290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8pPr>
            <a:lvl9pPr marL="38862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9pPr>
          </a:lstStyle>
          <a:p>
            <a:pPr eaLnBrk="1" hangingPunct="1">
              <a:spcBef>
                <a:spcPct val="0"/>
              </a:spcBef>
              <a:buClrTx/>
              <a:buFont typeface="Wingdings" panose="05000000000000000000" pitchFamily="2" charset="2"/>
              <a:buNone/>
            </a:pPr>
            <a:endParaRPr lang="zh-CN" altLang="en-US" sz="1800" b="0">
              <a:solidFill>
                <a:srgbClr val="002A00"/>
              </a:solidFill>
              <a:latin typeface="Times New Roman" panose="02020603050405020304" pitchFamily="18" charset="0"/>
            </a:endParaRPr>
          </a:p>
        </p:txBody>
      </p:sp>
      <p:sp>
        <p:nvSpPr>
          <p:cNvPr id="42027" name="AutoShape 110"/>
          <p:cNvSpPr>
            <a:spLocks noChangeArrowheads="1"/>
          </p:cNvSpPr>
          <p:nvPr/>
        </p:nvSpPr>
        <p:spPr bwMode="auto">
          <a:xfrm>
            <a:off x="4044950" y="4425950"/>
            <a:ext cx="215900" cy="215900"/>
          </a:xfrm>
          <a:prstGeom prst="downArrow">
            <a:avLst>
              <a:gd name="adj1" fmla="val 50000"/>
              <a:gd name="adj2" fmla="val 25000"/>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685800">
              <a:spcBef>
                <a:spcPct val="20000"/>
              </a:spcBef>
              <a:buClr>
                <a:schemeClr val="hlink"/>
              </a:buClr>
              <a:buFont typeface="Wingdings" panose="05000000000000000000" pitchFamily="2" charset="2"/>
              <a:buChar char="v"/>
              <a:defRPr sz="2100" b="1">
                <a:solidFill>
                  <a:schemeClr val="tx1"/>
                </a:solidFill>
                <a:latin typeface="Verdana" panose="020B0604030504040204" pitchFamily="34" charset="0"/>
                <a:ea typeface="宋体" pitchFamily="2" charset="-122"/>
              </a:defRPr>
            </a:lvl1pPr>
            <a:lvl2pPr marL="742950" indent="-285750" defTabSz="685800">
              <a:spcBef>
                <a:spcPct val="20000"/>
              </a:spcBef>
              <a:buClr>
                <a:schemeClr val="accent1"/>
              </a:buClr>
              <a:buFont typeface="Wingdings" panose="05000000000000000000" pitchFamily="2" charset="2"/>
              <a:buChar char="§"/>
              <a:defRPr sz="2100">
                <a:solidFill>
                  <a:schemeClr val="tx1"/>
                </a:solidFill>
                <a:latin typeface="Arial" panose="020B0604020202020204" pitchFamily="34" charset="0"/>
                <a:ea typeface="宋体" pitchFamily="2" charset="-122"/>
              </a:defRPr>
            </a:lvl2pPr>
            <a:lvl3pPr marL="1143000" indent="-228600" defTabSz="685800">
              <a:spcBef>
                <a:spcPct val="20000"/>
              </a:spcBef>
              <a:buClr>
                <a:schemeClr val="tx1"/>
              </a:buClr>
              <a:buChar char="•"/>
              <a:defRPr>
                <a:solidFill>
                  <a:schemeClr val="tx1"/>
                </a:solidFill>
                <a:latin typeface="Arial" panose="020B0604020202020204" pitchFamily="34" charset="0"/>
                <a:ea typeface="宋体" pitchFamily="2" charset="-122"/>
              </a:defRPr>
            </a:lvl3pPr>
            <a:lvl4pPr marL="1600200" indent="-228600" defTabSz="685800">
              <a:spcBef>
                <a:spcPct val="20000"/>
              </a:spcBef>
              <a:buChar char="–"/>
              <a:defRPr sz="1500">
                <a:solidFill>
                  <a:schemeClr val="tx1"/>
                </a:solidFill>
                <a:latin typeface="Arial" panose="020B0604020202020204" pitchFamily="34" charset="0"/>
                <a:ea typeface="宋体" pitchFamily="2" charset="-122"/>
              </a:defRPr>
            </a:lvl4pPr>
            <a:lvl5pPr marL="2057400" indent="-228600" defTabSz="685800">
              <a:spcBef>
                <a:spcPct val="20000"/>
              </a:spcBef>
              <a:buChar char="»"/>
              <a:defRPr sz="1500">
                <a:solidFill>
                  <a:schemeClr val="tx1"/>
                </a:solidFill>
                <a:latin typeface="Arial" panose="020B0604020202020204" pitchFamily="34" charset="0"/>
                <a:ea typeface="宋体" pitchFamily="2" charset="-122"/>
              </a:defRPr>
            </a:lvl5pPr>
            <a:lvl6pPr marL="25146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6pPr>
            <a:lvl7pPr marL="29718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7pPr>
            <a:lvl8pPr marL="34290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8pPr>
            <a:lvl9pPr marL="38862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9pPr>
          </a:lstStyle>
          <a:p>
            <a:pPr eaLnBrk="1" hangingPunct="1">
              <a:spcBef>
                <a:spcPct val="0"/>
              </a:spcBef>
              <a:buClrTx/>
              <a:buFont typeface="Wingdings" panose="05000000000000000000" pitchFamily="2" charset="2"/>
              <a:buNone/>
            </a:pPr>
            <a:endParaRPr lang="zh-CN" altLang="en-US" sz="1800" b="0">
              <a:solidFill>
                <a:srgbClr val="002A00"/>
              </a:solidFill>
              <a:latin typeface="Times New Roman" panose="02020603050405020304" pitchFamily="18" charset="0"/>
            </a:endParaRPr>
          </a:p>
        </p:txBody>
      </p:sp>
      <p:sp>
        <p:nvSpPr>
          <p:cNvPr id="42028" name="AutoShape 111"/>
          <p:cNvSpPr>
            <a:spLocks noChangeArrowheads="1"/>
          </p:cNvSpPr>
          <p:nvPr/>
        </p:nvSpPr>
        <p:spPr bwMode="auto">
          <a:xfrm>
            <a:off x="5719763" y="4425950"/>
            <a:ext cx="215900" cy="215900"/>
          </a:xfrm>
          <a:prstGeom prst="downArrow">
            <a:avLst>
              <a:gd name="adj1" fmla="val 50000"/>
              <a:gd name="adj2" fmla="val 25000"/>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685800">
              <a:spcBef>
                <a:spcPct val="20000"/>
              </a:spcBef>
              <a:buClr>
                <a:schemeClr val="hlink"/>
              </a:buClr>
              <a:buFont typeface="Wingdings" panose="05000000000000000000" pitchFamily="2" charset="2"/>
              <a:buChar char="v"/>
              <a:defRPr sz="2100" b="1">
                <a:solidFill>
                  <a:schemeClr val="tx1"/>
                </a:solidFill>
                <a:latin typeface="Verdana" panose="020B0604030504040204" pitchFamily="34" charset="0"/>
                <a:ea typeface="宋体" pitchFamily="2" charset="-122"/>
              </a:defRPr>
            </a:lvl1pPr>
            <a:lvl2pPr marL="742950" indent="-285750" defTabSz="685800">
              <a:spcBef>
                <a:spcPct val="20000"/>
              </a:spcBef>
              <a:buClr>
                <a:schemeClr val="accent1"/>
              </a:buClr>
              <a:buFont typeface="Wingdings" panose="05000000000000000000" pitchFamily="2" charset="2"/>
              <a:buChar char="§"/>
              <a:defRPr sz="2100">
                <a:solidFill>
                  <a:schemeClr val="tx1"/>
                </a:solidFill>
                <a:latin typeface="Arial" panose="020B0604020202020204" pitchFamily="34" charset="0"/>
                <a:ea typeface="宋体" pitchFamily="2" charset="-122"/>
              </a:defRPr>
            </a:lvl2pPr>
            <a:lvl3pPr marL="1143000" indent="-228600" defTabSz="685800">
              <a:spcBef>
                <a:spcPct val="20000"/>
              </a:spcBef>
              <a:buClr>
                <a:schemeClr val="tx1"/>
              </a:buClr>
              <a:buChar char="•"/>
              <a:defRPr>
                <a:solidFill>
                  <a:schemeClr val="tx1"/>
                </a:solidFill>
                <a:latin typeface="Arial" panose="020B0604020202020204" pitchFamily="34" charset="0"/>
                <a:ea typeface="宋体" pitchFamily="2" charset="-122"/>
              </a:defRPr>
            </a:lvl3pPr>
            <a:lvl4pPr marL="1600200" indent="-228600" defTabSz="685800">
              <a:spcBef>
                <a:spcPct val="20000"/>
              </a:spcBef>
              <a:buChar char="–"/>
              <a:defRPr sz="1500">
                <a:solidFill>
                  <a:schemeClr val="tx1"/>
                </a:solidFill>
                <a:latin typeface="Arial" panose="020B0604020202020204" pitchFamily="34" charset="0"/>
                <a:ea typeface="宋体" pitchFamily="2" charset="-122"/>
              </a:defRPr>
            </a:lvl4pPr>
            <a:lvl5pPr marL="2057400" indent="-228600" defTabSz="685800">
              <a:spcBef>
                <a:spcPct val="20000"/>
              </a:spcBef>
              <a:buChar char="»"/>
              <a:defRPr sz="1500">
                <a:solidFill>
                  <a:schemeClr val="tx1"/>
                </a:solidFill>
                <a:latin typeface="Arial" panose="020B0604020202020204" pitchFamily="34" charset="0"/>
                <a:ea typeface="宋体" pitchFamily="2" charset="-122"/>
              </a:defRPr>
            </a:lvl5pPr>
            <a:lvl6pPr marL="25146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6pPr>
            <a:lvl7pPr marL="29718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7pPr>
            <a:lvl8pPr marL="34290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8pPr>
            <a:lvl9pPr marL="38862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9pPr>
          </a:lstStyle>
          <a:p>
            <a:pPr eaLnBrk="1" hangingPunct="1">
              <a:spcBef>
                <a:spcPct val="0"/>
              </a:spcBef>
              <a:buClrTx/>
              <a:buFont typeface="Wingdings" panose="05000000000000000000" pitchFamily="2" charset="2"/>
              <a:buNone/>
            </a:pPr>
            <a:endParaRPr lang="zh-CN" altLang="en-US" sz="1800" b="0">
              <a:solidFill>
                <a:srgbClr val="002A00"/>
              </a:solidFill>
              <a:latin typeface="Times New Roman" panose="02020603050405020304" pitchFamily="18" charset="0"/>
            </a:endParaRPr>
          </a:p>
        </p:txBody>
      </p:sp>
      <p:sp>
        <p:nvSpPr>
          <p:cNvPr id="42029" name="AutoShape 112"/>
          <p:cNvSpPr>
            <a:spLocks noChangeArrowheads="1"/>
          </p:cNvSpPr>
          <p:nvPr/>
        </p:nvSpPr>
        <p:spPr bwMode="auto">
          <a:xfrm>
            <a:off x="7285038" y="4425950"/>
            <a:ext cx="215900" cy="215900"/>
          </a:xfrm>
          <a:prstGeom prst="downArrow">
            <a:avLst>
              <a:gd name="adj1" fmla="val 50000"/>
              <a:gd name="adj2" fmla="val 25000"/>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685800">
              <a:spcBef>
                <a:spcPct val="20000"/>
              </a:spcBef>
              <a:buClr>
                <a:schemeClr val="hlink"/>
              </a:buClr>
              <a:buFont typeface="Wingdings" panose="05000000000000000000" pitchFamily="2" charset="2"/>
              <a:buChar char="v"/>
              <a:defRPr sz="2100" b="1">
                <a:solidFill>
                  <a:schemeClr val="tx1"/>
                </a:solidFill>
                <a:latin typeface="Verdana" panose="020B0604030504040204" pitchFamily="34" charset="0"/>
                <a:ea typeface="宋体" pitchFamily="2" charset="-122"/>
              </a:defRPr>
            </a:lvl1pPr>
            <a:lvl2pPr marL="742950" indent="-285750" defTabSz="685800">
              <a:spcBef>
                <a:spcPct val="20000"/>
              </a:spcBef>
              <a:buClr>
                <a:schemeClr val="accent1"/>
              </a:buClr>
              <a:buFont typeface="Wingdings" panose="05000000000000000000" pitchFamily="2" charset="2"/>
              <a:buChar char="§"/>
              <a:defRPr sz="2100">
                <a:solidFill>
                  <a:schemeClr val="tx1"/>
                </a:solidFill>
                <a:latin typeface="Arial" panose="020B0604020202020204" pitchFamily="34" charset="0"/>
                <a:ea typeface="宋体" pitchFamily="2" charset="-122"/>
              </a:defRPr>
            </a:lvl2pPr>
            <a:lvl3pPr marL="1143000" indent="-228600" defTabSz="685800">
              <a:spcBef>
                <a:spcPct val="20000"/>
              </a:spcBef>
              <a:buClr>
                <a:schemeClr val="tx1"/>
              </a:buClr>
              <a:buChar char="•"/>
              <a:defRPr>
                <a:solidFill>
                  <a:schemeClr val="tx1"/>
                </a:solidFill>
                <a:latin typeface="Arial" panose="020B0604020202020204" pitchFamily="34" charset="0"/>
                <a:ea typeface="宋体" pitchFamily="2" charset="-122"/>
              </a:defRPr>
            </a:lvl3pPr>
            <a:lvl4pPr marL="1600200" indent="-228600" defTabSz="685800">
              <a:spcBef>
                <a:spcPct val="20000"/>
              </a:spcBef>
              <a:buChar char="–"/>
              <a:defRPr sz="1500">
                <a:solidFill>
                  <a:schemeClr val="tx1"/>
                </a:solidFill>
                <a:latin typeface="Arial" panose="020B0604020202020204" pitchFamily="34" charset="0"/>
                <a:ea typeface="宋体" pitchFamily="2" charset="-122"/>
              </a:defRPr>
            </a:lvl4pPr>
            <a:lvl5pPr marL="2057400" indent="-228600" defTabSz="685800">
              <a:spcBef>
                <a:spcPct val="20000"/>
              </a:spcBef>
              <a:buChar char="»"/>
              <a:defRPr sz="1500">
                <a:solidFill>
                  <a:schemeClr val="tx1"/>
                </a:solidFill>
                <a:latin typeface="Arial" panose="020B0604020202020204" pitchFamily="34" charset="0"/>
                <a:ea typeface="宋体" pitchFamily="2" charset="-122"/>
              </a:defRPr>
            </a:lvl5pPr>
            <a:lvl6pPr marL="25146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6pPr>
            <a:lvl7pPr marL="29718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7pPr>
            <a:lvl8pPr marL="34290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8pPr>
            <a:lvl9pPr marL="38862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9pPr>
          </a:lstStyle>
          <a:p>
            <a:pPr eaLnBrk="1" hangingPunct="1">
              <a:spcBef>
                <a:spcPct val="0"/>
              </a:spcBef>
              <a:buClrTx/>
              <a:buFont typeface="Wingdings" panose="05000000000000000000" pitchFamily="2" charset="2"/>
              <a:buNone/>
            </a:pPr>
            <a:endParaRPr lang="zh-CN" altLang="en-US" sz="1800" b="0">
              <a:solidFill>
                <a:srgbClr val="002A00"/>
              </a:solidFill>
              <a:latin typeface="Times New Roman" panose="02020603050405020304" pitchFamily="18" charset="0"/>
            </a:endParaRPr>
          </a:p>
        </p:txBody>
      </p:sp>
      <p:sp>
        <p:nvSpPr>
          <p:cNvPr id="109614" name="Freeform 113"/>
          <p:cNvSpPr/>
          <p:nvPr/>
        </p:nvSpPr>
        <p:spPr bwMode="auto">
          <a:xfrm>
            <a:off x="2640013" y="2427288"/>
            <a:ext cx="755650" cy="2376487"/>
          </a:xfrm>
          <a:custGeom>
            <a:avLst/>
            <a:gdLst>
              <a:gd name="T0" fmla="*/ 2147483646 w 499"/>
              <a:gd name="T1" fmla="*/ 2147483646 h 1950"/>
              <a:gd name="T2" fmla="*/ 2147483646 w 499"/>
              <a:gd name="T3" fmla="*/ 2147483646 h 1950"/>
              <a:gd name="T4" fmla="*/ 2147483646 w 499"/>
              <a:gd name="T5" fmla="*/ 0 h 1950"/>
              <a:gd name="T6" fmla="*/ 0 w 499"/>
              <a:gd name="T7" fmla="*/ 0 h 1950"/>
              <a:gd name="T8" fmla="*/ 0 60000 65536"/>
              <a:gd name="T9" fmla="*/ 0 60000 65536"/>
              <a:gd name="T10" fmla="*/ 0 60000 65536"/>
              <a:gd name="T11" fmla="*/ 0 60000 65536"/>
              <a:gd name="T12" fmla="*/ 0 w 499"/>
              <a:gd name="T13" fmla="*/ 0 h 1950"/>
              <a:gd name="T14" fmla="*/ 499 w 499"/>
              <a:gd name="T15" fmla="*/ 1950 h 1950"/>
            </a:gdLst>
            <a:ahLst/>
            <a:cxnLst>
              <a:cxn ang="T8">
                <a:pos x="T0" y="T1"/>
              </a:cxn>
              <a:cxn ang="T9">
                <a:pos x="T2" y="T3"/>
              </a:cxn>
              <a:cxn ang="T10">
                <a:pos x="T4" y="T5"/>
              </a:cxn>
              <a:cxn ang="T11">
                <a:pos x="T6" y="T7"/>
              </a:cxn>
            </a:cxnLst>
            <a:rect l="T12" t="T13" r="T14" b="T15"/>
            <a:pathLst>
              <a:path w="499" h="1950">
                <a:moveTo>
                  <a:pt x="499" y="1950"/>
                </a:moveTo>
                <a:lnTo>
                  <a:pt x="363" y="1950"/>
                </a:lnTo>
                <a:lnTo>
                  <a:pt x="363" y="0"/>
                </a:lnTo>
                <a:lnTo>
                  <a:pt x="0" y="0"/>
                </a:lnTo>
              </a:path>
            </a:pathLst>
          </a:custGeom>
          <a:noFill/>
          <a:ln w="57150" cap="flat" cmpd="sng">
            <a:solidFill>
              <a:srgbClr val="0000FF"/>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pPr defTabSz="685800">
              <a:defRPr/>
            </a:pPr>
            <a:endParaRPr kumimoji="0" lang="zh-CN" altLang="en-US" sz="1350">
              <a:solidFill>
                <a:srgbClr val="002A00"/>
              </a:solidFill>
              <a:latin typeface="Arial" panose="020B0604020202020204" pitchFamily="34" charset="0"/>
            </a:endParaRPr>
          </a:p>
        </p:txBody>
      </p:sp>
      <p:sp>
        <p:nvSpPr>
          <p:cNvPr id="109615" name="Freeform 115"/>
          <p:cNvSpPr/>
          <p:nvPr/>
        </p:nvSpPr>
        <p:spPr bwMode="auto">
          <a:xfrm>
            <a:off x="2801938" y="2589213"/>
            <a:ext cx="2592387" cy="2592387"/>
          </a:xfrm>
          <a:custGeom>
            <a:avLst/>
            <a:gdLst>
              <a:gd name="T0" fmla="*/ 2147483646 w 2132"/>
              <a:gd name="T1" fmla="*/ 2147483646 h 2177"/>
              <a:gd name="T2" fmla="*/ 2147483646 w 2132"/>
              <a:gd name="T3" fmla="*/ 2147483646 h 2177"/>
              <a:gd name="T4" fmla="*/ 2147483646 w 2132"/>
              <a:gd name="T5" fmla="*/ 2147483646 h 2177"/>
              <a:gd name="T6" fmla="*/ 2147483646 w 2132"/>
              <a:gd name="T7" fmla="*/ 0 h 2177"/>
              <a:gd name="T8" fmla="*/ 0 w 2132"/>
              <a:gd name="T9" fmla="*/ 0 h 2177"/>
              <a:gd name="T10" fmla="*/ 0 60000 65536"/>
              <a:gd name="T11" fmla="*/ 0 60000 65536"/>
              <a:gd name="T12" fmla="*/ 0 60000 65536"/>
              <a:gd name="T13" fmla="*/ 0 60000 65536"/>
              <a:gd name="T14" fmla="*/ 0 60000 65536"/>
              <a:gd name="T15" fmla="*/ 0 w 2132"/>
              <a:gd name="T16" fmla="*/ 0 h 2177"/>
              <a:gd name="T17" fmla="*/ 2132 w 2132"/>
              <a:gd name="T18" fmla="*/ 2177 h 2177"/>
            </a:gdLst>
            <a:ahLst/>
            <a:cxnLst>
              <a:cxn ang="T10">
                <a:pos x="T0" y="T1"/>
              </a:cxn>
              <a:cxn ang="T11">
                <a:pos x="T2" y="T3"/>
              </a:cxn>
              <a:cxn ang="T12">
                <a:pos x="T4" y="T5"/>
              </a:cxn>
              <a:cxn ang="T13">
                <a:pos x="T6" y="T7"/>
              </a:cxn>
              <a:cxn ang="T14">
                <a:pos x="T8" y="T9"/>
              </a:cxn>
            </a:cxnLst>
            <a:rect l="T15" t="T16" r="T17" b="T18"/>
            <a:pathLst>
              <a:path w="2132" h="2177">
                <a:moveTo>
                  <a:pt x="2132" y="2086"/>
                </a:moveTo>
                <a:lnTo>
                  <a:pt x="2132" y="2177"/>
                </a:lnTo>
                <a:lnTo>
                  <a:pt x="182" y="2177"/>
                </a:lnTo>
                <a:lnTo>
                  <a:pt x="182" y="0"/>
                </a:lnTo>
                <a:lnTo>
                  <a:pt x="0" y="0"/>
                </a:lnTo>
              </a:path>
            </a:pathLst>
          </a:custGeom>
          <a:noFill/>
          <a:ln w="57150" cap="flat" cmpd="sng">
            <a:solidFill>
              <a:srgbClr val="008000"/>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pPr defTabSz="685800">
              <a:defRPr/>
            </a:pPr>
            <a:endParaRPr kumimoji="0" lang="zh-CN" altLang="en-US" sz="1350">
              <a:solidFill>
                <a:srgbClr val="002A00"/>
              </a:solidFill>
              <a:latin typeface="Arial" panose="020B0604020202020204" pitchFamily="34" charset="0"/>
            </a:endParaRPr>
          </a:p>
        </p:txBody>
      </p:sp>
      <p:sp>
        <p:nvSpPr>
          <p:cNvPr id="109616" name="Text Box 116"/>
          <p:cNvSpPr txBox="1">
            <a:spLocks noChangeArrowheads="1"/>
          </p:cNvSpPr>
          <p:nvPr/>
        </p:nvSpPr>
        <p:spPr bwMode="auto">
          <a:xfrm>
            <a:off x="6638925" y="4640263"/>
            <a:ext cx="2343150"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defTabSz="685800" eaLnBrk="1" hangingPunct="1">
              <a:lnSpc>
                <a:spcPct val="95000"/>
              </a:lnSpc>
              <a:spcBef>
                <a:spcPct val="0"/>
              </a:spcBef>
              <a:buClrTx/>
              <a:buFont typeface="Wingdings" panose="05000000000000000000" pitchFamily="2" charset="2"/>
              <a:buNone/>
              <a:defRPr/>
            </a:pPr>
            <a:r>
              <a:rPr lang="zh-CN" altLang="en-US" sz="1350" dirty="0">
                <a:solidFill>
                  <a:srgbClr val="FF0000"/>
                </a:solidFill>
                <a:latin typeface="Times New Roman" panose="02020603050405020304" pitchFamily="18" charset="0"/>
                <a:ea typeface="楷体" panose="02010609060101010101" pitchFamily="49" charset="-122"/>
              </a:rPr>
              <a:t>   弥补亏损</a:t>
            </a:r>
            <a:endParaRPr lang="en-US" altLang="zh-CN" sz="1350" dirty="0">
              <a:solidFill>
                <a:srgbClr val="FF0000"/>
              </a:solidFill>
              <a:latin typeface="Times New Roman" panose="02020603050405020304" pitchFamily="18" charset="0"/>
              <a:ea typeface="楷体" panose="02010609060101010101" pitchFamily="49" charset="-122"/>
            </a:endParaRPr>
          </a:p>
          <a:p>
            <a:pPr defTabSz="685800" eaLnBrk="1" hangingPunct="1">
              <a:lnSpc>
                <a:spcPct val="95000"/>
              </a:lnSpc>
              <a:spcBef>
                <a:spcPct val="0"/>
              </a:spcBef>
              <a:buClrTx/>
              <a:buFont typeface="Wingdings" panose="05000000000000000000" pitchFamily="2" charset="2"/>
              <a:buNone/>
              <a:defRPr/>
            </a:pPr>
            <a:r>
              <a:rPr lang="zh-CN" altLang="en-US" sz="1350" dirty="0">
                <a:solidFill>
                  <a:srgbClr val="FF0000"/>
                </a:solidFill>
                <a:latin typeface="Times New Roman" panose="02020603050405020304" pitchFamily="18" charset="0"/>
                <a:ea typeface="楷体" panose="02010609060101010101" pitchFamily="49" charset="-122"/>
              </a:rPr>
              <a:t>   提取盈余公积</a:t>
            </a:r>
            <a:endParaRPr lang="zh-CN" altLang="en-US" sz="1350" dirty="0">
              <a:solidFill>
                <a:srgbClr val="FF0000"/>
              </a:solidFill>
              <a:latin typeface="Times New Roman" panose="02020603050405020304" pitchFamily="18" charset="0"/>
              <a:ea typeface="楷体" panose="02010609060101010101" pitchFamily="49" charset="-122"/>
            </a:endParaRPr>
          </a:p>
          <a:p>
            <a:pPr defTabSz="685800" eaLnBrk="1" hangingPunct="1">
              <a:lnSpc>
                <a:spcPct val="95000"/>
              </a:lnSpc>
              <a:spcBef>
                <a:spcPct val="0"/>
              </a:spcBef>
              <a:buClrTx/>
              <a:buFont typeface="Wingdings" panose="05000000000000000000" pitchFamily="2" charset="2"/>
              <a:buNone/>
              <a:defRPr/>
            </a:pPr>
            <a:r>
              <a:rPr lang="zh-CN" altLang="en-US" sz="1350" dirty="0">
                <a:solidFill>
                  <a:srgbClr val="FF0000"/>
                </a:solidFill>
                <a:latin typeface="Times New Roman" panose="02020603050405020304" pitchFamily="18" charset="0"/>
                <a:ea typeface="楷体" panose="02010609060101010101" pitchFamily="49" charset="-122"/>
              </a:rPr>
              <a:t>   分配现金股利</a:t>
            </a:r>
            <a:endParaRPr lang="zh-CN" altLang="en-US" sz="1350" dirty="0">
              <a:solidFill>
                <a:srgbClr val="FF0000"/>
              </a:solidFill>
              <a:latin typeface="Times New Roman" panose="02020603050405020304" pitchFamily="18" charset="0"/>
              <a:ea typeface="楷体" panose="02010609060101010101" pitchFamily="49" charset="-122"/>
            </a:endParaRPr>
          </a:p>
          <a:p>
            <a:pPr defTabSz="685800" eaLnBrk="1" hangingPunct="1">
              <a:lnSpc>
                <a:spcPct val="95000"/>
              </a:lnSpc>
              <a:spcBef>
                <a:spcPct val="0"/>
              </a:spcBef>
              <a:buClrTx/>
              <a:buFont typeface="Wingdings" panose="05000000000000000000" pitchFamily="2" charset="2"/>
              <a:buNone/>
              <a:defRPr/>
            </a:pPr>
            <a:r>
              <a:rPr lang="zh-CN" altLang="en-US" sz="1350" dirty="0">
                <a:solidFill>
                  <a:srgbClr val="0000FF"/>
                </a:solidFill>
                <a:latin typeface="黑体" panose="02010609060101010101" pitchFamily="49" charset="-122"/>
                <a:ea typeface="黑体" panose="02010609060101010101" pitchFamily="49" charset="-122"/>
              </a:rPr>
              <a:t>转增资本</a:t>
            </a:r>
            <a:r>
              <a:rPr lang="en-US" altLang="zh-CN" sz="1050" dirty="0">
                <a:solidFill>
                  <a:srgbClr val="0000FF"/>
                </a:solidFill>
                <a:latin typeface="黑体" panose="02010609060101010101" pitchFamily="49" charset="-122"/>
                <a:ea typeface="黑体" panose="02010609060101010101" pitchFamily="49" charset="-122"/>
              </a:rPr>
              <a:t>(</a:t>
            </a:r>
            <a:r>
              <a:rPr lang="zh-CN" altLang="en-US" sz="1050" dirty="0">
                <a:solidFill>
                  <a:srgbClr val="FF0000"/>
                </a:solidFill>
                <a:latin typeface="楷体" panose="02010609060101010101" pitchFamily="49" charset="-122"/>
                <a:ea typeface="楷体" panose="02010609060101010101" pitchFamily="49" charset="-122"/>
              </a:rPr>
              <a:t>分配股票股利</a:t>
            </a:r>
            <a:r>
              <a:rPr lang="en-US" altLang="zh-CN" sz="1050" dirty="0">
                <a:solidFill>
                  <a:srgbClr val="0000FF"/>
                </a:solidFill>
                <a:latin typeface="黑体" panose="02010609060101010101" pitchFamily="49" charset="-122"/>
                <a:ea typeface="黑体" panose="02010609060101010101" pitchFamily="49" charset="-122"/>
              </a:rPr>
              <a:t>)</a:t>
            </a:r>
            <a:endParaRPr lang="zh-CN" altLang="en-US" sz="1050" dirty="0">
              <a:solidFill>
                <a:srgbClr val="0000FF"/>
              </a:solidFill>
              <a:latin typeface="黑体" panose="02010609060101010101" pitchFamily="49" charset="-122"/>
              <a:ea typeface="黑体" panose="02010609060101010101" pitchFamily="49" charset="-122"/>
            </a:endParaRPr>
          </a:p>
        </p:txBody>
      </p:sp>
      <p:sp>
        <p:nvSpPr>
          <p:cNvPr id="109617" name="Freeform 118"/>
          <p:cNvSpPr/>
          <p:nvPr/>
        </p:nvSpPr>
        <p:spPr bwMode="auto">
          <a:xfrm>
            <a:off x="2693988" y="2643188"/>
            <a:ext cx="4591050" cy="3162300"/>
          </a:xfrm>
          <a:custGeom>
            <a:avLst/>
            <a:gdLst>
              <a:gd name="T0" fmla="*/ 2147483646 w 3765"/>
              <a:gd name="T1" fmla="*/ 2147483646 h 2268"/>
              <a:gd name="T2" fmla="*/ 2147483646 w 3765"/>
              <a:gd name="T3" fmla="*/ 2147483646 h 2268"/>
              <a:gd name="T4" fmla="*/ 2147483646 w 3765"/>
              <a:gd name="T5" fmla="*/ 2147483646 h 2268"/>
              <a:gd name="T6" fmla="*/ 2147483646 w 3765"/>
              <a:gd name="T7" fmla="*/ 0 h 2268"/>
              <a:gd name="T8" fmla="*/ 0 w 3765"/>
              <a:gd name="T9" fmla="*/ 0 h 2268"/>
              <a:gd name="T10" fmla="*/ 0 60000 65536"/>
              <a:gd name="T11" fmla="*/ 0 60000 65536"/>
              <a:gd name="T12" fmla="*/ 0 60000 65536"/>
              <a:gd name="T13" fmla="*/ 0 60000 65536"/>
              <a:gd name="T14" fmla="*/ 0 60000 65536"/>
              <a:gd name="T15" fmla="*/ 0 w 3765"/>
              <a:gd name="T16" fmla="*/ 0 h 2268"/>
              <a:gd name="T17" fmla="*/ 3765 w 3765"/>
              <a:gd name="T18" fmla="*/ 2268 h 2268"/>
            </a:gdLst>
            <a:ahLst/>
            <a:cxnLst>
              <a:cxn ang="T10">
                <a:pos x="T0" y="T1"/>
              </a:cxn>
              <a:cxn ang="T11">
                <a:pos x="T2" y="T3"/>
              </a:cxn>
              <a:cxn ang="T12">
                <a:pos x="T4" y="T5"/>
              </a:cxn>
              <a:cxn ang="T13">
                <a:pos x="T6" y="T7"/>
              </a:cxn>
              <a:cxn ang="T14">
                <a:pos x="T8" y="T9"/>
              </a:cxn>
            </a:cxnLst>
            <a:rect l="T15" t="T16" r="T17" b="T18"/>
            <a:pathLst>
              <a:path w="3765" h="2268">
                <a:moveTo>
                  <a:pt x="3765" y="2178"/>
                </a:moveTo>
                <a:lnTo>
                  <a:pt x="3765" y="2268"/>
                </a:lnTo>
                <a:lnTo>
                  <a:pt x="91" y="2268"/>
                </a:lnTo>
                <a:lnTo>
                  <a:pt x="91" y="0"/>
                </a:lnTo>
                <a:lnTo>
                  <a:pt x="0" y="0"/>
                </a:lnTo>
              </a:path>
            </a:pathLst>
          </a:custGeom>
          <a:noFill/>
          <a:ln w="57150" cap="flat" cmpd="sng">
            <a:solidFill>
              <a:srgbClr val="008000"/>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pPr defTabSz="685800">
              <a:defRPr/>
            </a:pPr>
            <a:endParaRPr kumimoji="0" lang="zh-CN" altLang="en-US" sz="1350">
              <a:solidFill>
                <a:srgbClr val="002A00"/>
              </a:solidFill>
              <a:latin typeface="Arial" panose="020B0604020202020204" pitchFamily="34" charset="0"/>
            </a:endParaRPr>
          </a:p>
        </p:txBody>
      </p:sp>
      <p:sp>
        <p:nvSpPr>
          <p:cNvPr id="109618" name="Text Box 119"/>
          <p:cNvSpPr txBox="1">
            <a:spLocks noChangeArrowheads="1"/>
          </p:cNvSpPr>
          <p:nvPr/>
        </p:nvSpPr>
        <p:spPr bwMode="auto">
          <a:xfrm>
            <a:off x="5503863" y="5526088"/>
            <a:ext cx="17811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defTabSz="685800" eaLnBrk="1" hangingPunct="1">
              <a:spcBef>
                <a:spcPct val="50000"/>
              </a:spcBef>
              <a:buClrTx/>
              <a:buFont typeface="Wingdings" panose="05000000000000000000" pitchFamily="2" charset="2"/>
              <a:buNone/>
              <a:defRPr/>
            </a:pPr>
            <a:r>
              <a:rPr lang="zh-CN" altLang="en-US" sz="1350" dirty="0">
                <a:solidFill>
                  <a:srgbClr val="FF0000"/>
                </a:solidFill>
                <a:latin typeface="Times New Roman" panose="02020603050405020304" pitchFamily="18" charset="0"/>
                <a:ea typeface="黑体" panose="02010609060101010101" pitchFamily="49" charset="-122"/>
              </a:rPr>
              <a:t>送（红）股</a:t>
            </a:r>
            <a:endParaRPr lang="zh-CN" altLang="en-US" sz="1350" dirty="0">
              <a:solidFill>
                <a:srgbClr val="FF0000"/>
              </a:solidFill>
              <a:latin typeface="Times New Roman" panose="02020603050405020304" pitchFamily="18" charset="0"/>
              <a:ea typeface="黑体" panose="02010609060101010101" pitchFamily="49" charset="-122"/>
            </a:endParaRPr>
          </a:p>
        </p:txBody>
      </p:sp>
      <p:sp>
        <p:nvSpPr>
          <p:cNvPr id="109619" name="Text Box 120"/>
          <p:cNvSpPr txBox="1">
            <a:spLocks noChangeArrowheads="1"/>
          </p:cNvSpPr>
          <p:nvPr/>
        </p:nvSpPr>
        <p:spPr bwMode="auto">
          <a:xfrm>
            <a:off x="4495800" y="4932363"/>
            <a:ext cx="755650"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defTabSz="685800" eaLnBrk="1" hangingPunct="1">
              <a:spcBef>
                <a:spcPct val="50000"/>
              </a:spcBef>
              <a:buClrTx/>
              <a:buFont typeface="Wingdings" panose="05000000000000000000" pitchFamily="2" charset="2"/>
              <a:buNone/>
              <a:defRPr/>
            </a:pPr>
            <a:r>
              <a:rPr lang="zh-CN" altLang="en-US" sz="1350">
                <a:solidFill>
                  <a:srgbClr val="FF0000"/>
                </a:solidFill>
                <a:latin typeface="Times New Roman" panose="02020603050405020304" pitchFamily="18" charset="0"/>
                <a:ea typeface="黑体" panose="02010609060101010101" pitchFamily="49" charset="-122"/>
              </a:rPr>
              <a:t>转增股</a:t>
            </a:r>
            <a:endParaRPr lang="zh-CN" altLang="en-US" sz="1350">
              <a:solidFill>
                <a:srgbClr val="FF0000"/>
              </a:solidFill>
              <a:latin typeface="Times New Roman" panose="02020603050405020304" pitchFamily="18" charset="0"/>
              <a:ea typeface="黑体" panose="02010609060101010101" pitchFamily="49" charset="-122"/>
            </a:endParaRPr>
          </a:p>
        </p:txBody>
      </p:sp>
      <p:sp>
        <p:nvSpPr>
          <p:cNvPr id="109620" name="Text Box 120"/>
          <p:cNvSpPr txBox="1">
            <a:spLocks noChangeArrowheads="1"/>
          </p:cNvSpPr>
          <p:nvPr/>
        </p:nvSpPr>
        <p:spPr bwMode="auto">
          <a:xfrm>
            <a:off x="3146425" y="4073525"/>
            <a:ext cx="330200"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defTabSz="685800" eaLnBrk="1" hangingPunct="1">
              <a:spcBef>
                <a:spcPct val="50000"/>
              </a:spcBef>
              <a:buClrTx/>
              <a:buFont typeface="Wingdings" panose="05000000000000000000" pitchFamily="2" charset="2"/>
              <a:buNone/>
              <a:defRPr/>
            </a:pPr>
            <a:r>
              <a:rPr lang="zh-CN" altLang="en-US" sz="1350">
                <a:solidFill>
                  <a:srgbClr val="FF0000"/>
                </a:solidFill>
                <a:latin typeface="Times New Roman" panose="02020603050405020304" pitchFamily="18" charset="0"/>
                <a:ea typeface="黑体" panose="02010609060101010101" pitchFamily="49" charset="-122"/>
              </a:rPr>
              <a:t>转增股</a:t>
            </a:r>
            <a:endParaRPr lang="zh-CN" altLang="en-US" sz="1350">
              <a:solidFill>
                <a:srgbClr val="FF0000"/>
              </a:solidFill>
              <a:latin typeface="Times New Roman" panose="02020603050405020304" pitchFamily="18" charset="0"/>
              <a:ea typeface="黑体" panose="02010609060101010101" pitchFamily="49" charset="-122"/>
            </a:endParaRPr>
          </a:p>
        </p:txBody>
      </p:sp>
      <p:sp>
        <p:nvSpPr>
          <p:cNvPr id="57" name="AutoShape 6"/>
          <p:cNvSpPr>
            <a:spLocks noChangeArrowheads="1"/>
          </p:cNvSpPr>
          <p:nvPr/>
        </p:nvSpPr>
        <p:spPr bwMode="auto">
          <a:xfrm>
            <a:off x="8723268" y="2957814"/>
            <a:ext cx="972741" cy="796528"/>
          </a:xfrm>
          <a:prstGeom prst="flowChartDocument">
            <a:avLst/>
          </a:prstGeom>
          <a:solidFill>
            <a:srgbClr val="EAEAEA"/>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0" tIns="0" rIns="0" bIns="0" anchor="ctr"/>
          <a:lstStyle/>
          <a:p>
            <a:pPr algn="ctr" defTabSz="685800">
              <a:defRPr/>
            </a:pPr>
            <a:r>
              <a:rPr lang="zh-CN" altLang="en-US" sz="1500" b="1" dirty="0">
                <a:solidFill>
                  <a:srgbClr val="000000"/>
                </a:solidFill>
                <a:latin typeface="华文新魏" panose="02010800040101010101" pitchFamily="2" charset="-122"/>
                <a:ea typeface="华文新魏" panose="02010800040101010101" pitchFamily="2" charset="-122"/>
              </a:rPr>
              <a:t>其他</a:t>
            </a:r>
            <a:endParaRPr lang="en-US" altLang="zh-CN" sz="1500" b="1" dirty="0">
              <a:solidFill>
                <a:srgbClr val="000000"/>
              </a:solidFill>
              <a:latin typeface="华文新魏" panose="02010800040101010101" pitchFamily="2" charset="-122"/>
              <a:ea typeface="华文新魏" panose="02010800040101010101" pitchFamily="2" charset="-122"/>
            </a:endParaRPr>
          </a:p>
          <a:p>
            <a:pPr algn="ctr" defTabSz="685800">
              <a:defRPr/>
            </a:pPr>
            <a:r>
              <a:rPr lang="zh-CN" altLang="en-US" sz="1500" b="1" dirty="0">
                <a:solidFill>
                  <a:srgbClr val="000000"/>
                </a:solidFill>
                <a:latin typeface="华文新魏" panose="02010800040101010101" pitchFamily="2" charset="-122"/>
                <a:ea typeface="华文新魏" panose="02010800040101010101" pitchFamily="2" charset="-122"/>
              </a:rPr>
              <a:t>综合收益</a:t>
            </a:r>
            <a:endParaRPr lang="zh-CN" altLang="en-US" sz="1500" b="1" dirty="0">
              <a:solidFill>
                <a:srgbClr val="000000"/>
              </a:solidFill>
              <a:latin typeface="华文新魏" panose="02010800040101010101" pitchFamily="2" charset="-122"/>
              <a:ea typeface="华文新魏" panose="02010800040101010101" pitchFamily="2" charset="-122"/>
            </a:endParaRPr>
          </a:p>
        </p:txBody>
      </p:sp>
      <p:sp>
        <p:nvSpPr>
          <p:cNvPr id="109624" name="Rectangle 22"/>
          <p:cNvSpPr>
            <a:spLocks noChangeArrowheads="1"/>
          </p:cNvSpPr>
          <p:nvPr/>
        </p:nvSpPr>
        <p:spPr bwMode="auto">
          <a:xfrm>
            <a:off x="8938642" y="2295525"/>
            <a:ext cx="541337" cy="269875"/>
          </a:xfrm>
          <a:prstGeom prst="rect">
            <a:avLst/>
          </a:prstGeom>
          <a:solidFill>
            <a:srgbClr val="FFFF00"/>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27000" tIns="27000" rIns="27000" bIns="27000" anchor="ctr" anchorCtr="1"/>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defTabSz="685800" eaLnBrk="1" hangingPunct="1">
              <a:spcBef>
                <a:spcPct val="0"/>
              </a:spcBef>
              <a:buClrTx/>
              <a:buFont typeface="Wingdings" panose="05000000000000000000" pitchFamily="2" charset="2"/>
              <a:buNone/>
              <a:defRPr/>
            </a:pPr>
            <a:r>
              <a:rPr lang="zh-CN" altLang="en-US" sz="1350" dirty="0">
                <a:solidFill>
                  <a:srgbClr val="0000FF"/>
                </a:solidFill>
                <a:latin typeface="黑体" panose="02010609060101010101" pitchFamily="49" charset="-122"/>
                <a:ea typeface="黑体" panose="02010609060101010101" pitchFamily="49" charset="-122"/>
              </a:rPr>
              <a:t>增减</a:t>
            </a:r>
            <a:endParaRPr lang="zh-CN" altLang="en-US" sz="1350" dirty="0">
              <a:solidFill>
                <a:srgbClr val="0000FF"/>
              </a:solidFill>
              <a:latin typeface="黑体" panose="02010609060101010101" pitchFamily="49" charset="-122"/>
              <a:ea typeface="黑体" panose="02010609060101010101" pitchFamily="49" charset="-122"/>
            </a:endParaRPr>
          </a:p>
        </p:txBody>
      </p:sp>
      <p:sp>
        <p:nvSpPr>
          <p:cNvPr id="109625" name="Rectangle 22"/>
          <p:cNvSpPr>
            <a:spLocks noChangeArrowheads="1"/>
          </p:cNvSpPr>
          <p:nvPr/>
        </p:nvSpPr>
        <p:spPr bwMode="auto">
          <a:xfrm>
            <a:off x="8884667" y="4022725"/>
            <a:ext cx="541337" cy="269875"/>
          </a:xfrm>
          <a:prstGeom prst="rect">
            <a:avLst/>
          </a:prstGeom>
          <a:solidFill>
            <a:srgbClr val="FFFF00"/>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27000" tIns="27000" rIns="27000" bIns="27000" anchor="ctr" anchorCtr="1"/>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defTabSz="685800" eaLnBrk="1" hangingPunct="1">
              <a:spcBef>
                <a:spcPct val="0"/>
              </a:spcBef>
              <a:buClrTx/>
              <a:buFont typeface="Wingdings" panose="05000000000000000000" pitchFamily="2" charset="2"/>
              <a:buNone/>
              <a:defRPr/>
            </a:pPr>
            <a:r>
              <a:rPr lang="zh-CN" altLang="en-US" sz="1350" dirty="0">
                <a:solidFill>
                  <a:srgbClr val="000000"/>
                </a:solidFill>
                <a:latin typeface="黑体" panose="02010609060101010101" pitchFamily="49" charset="-122"/>
                <a:ea typeface="黑体" panose="02010609060101010101" pitchFamily="49" charset="-122"/>
              </a:rPr>
              <a:t>减少</a:t>
            </a:r>
            <a:endParaRPr lang="zh-CN" altLang="en-US" sz="1350" dirty="0">
              <a:solidFill>
                <a:srgbClr val="000000"/>
              </a:solidFill>
              <a:latin typeface="黑体" panose="02010609060101010101" pitchFamily="49" charset="-122"/>
              <a:ea typeface="黑体" panose="02010609060101010101" pitchFamily="49" charset="-122"/>
            </a:endParaRPr>
          </a:p>
        </p:txBody>
      </p:sp>
      <p:sp>
        <p:nvSpPr>
          <p:cNvPr id="42042" name="AutoShape 100"/>
          <p:cNvSpPr>
            <a:spLocks noChangeArrowheads="1"/>
          </p:cNvSpPr>
          <p:nvPr/>
        </p:nvSpPr>
        <p:spPr bwMode="auto">
          <a:xfrm>
            <a:off x="9100567" y="2674938"/>
            <a:ext cx="215900" cy="214312"/>
          </a:xfrm>
          <a:prstGeom prst="downArrow">
            <a:avLst>
              <a:gd name="adj1" fmla="val 50000"/>
              <a:gd name="adj2" fmla="val 25000"/>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685800">
              <a:spcBef>
                <a:spcPct val="20000"/>
              </a:spcBef>
              <a:buClr>
                <a:schemeClr val="hlink"/>
              </a:buClr>
              <a:buFont typeface="Wingdings" panose="05000000000000000000" pitchFamily="2" charset="2"/>
              <a:buChar char="v"/>
              <a:defRPr sz="2100" b="1">
                <a:solidFill>
                  <a:schemeClr val="tx1"/>
                </a:solidFill>
                <a:latin typeface="Verdana" panose="020B0604030504040204" pitchFamily="34" charset="0"/>
                <a:ea typeface="宋体" pitchFamily="2" charset="-122"/>
              </a:defRPr>
            </a:lvl1pPr>
            <a:lvl2pPr marL="742950" indent="-285750" defTabSz="685800">
              <a:spcBef>
                <a:spcPct val="20000"/>
              </a:spcBef>
              <a:buClr>
                <a:schemeClr val="accent1"/>
              </a:buClr>
              <a:buFont typeface="Wingdings" panose="05000000000000000000" pitchFamily="2" charset="2"/>
              <a:buChar char="§"/>
              <a:defRPr sz="2100">
                <a:solidFill>
                  <a:schemeClr val="tx1"/>
                </a:solidFill>
                <a:latin typeface="Arial" panose="020B0604020202020204" pitchFamily="34" charset="0"/>
                <a:ea typeface="宋体" pitchFamily="2" charset="-122"/>
              </a:defRPr>
            </a:lvl2pPr>
            <a:lvl3pPr marL="1143000" indent="-228600" defTabSz="685800">
              <a:spcBef>
                <a:spcPct val="20000"/>
              </a:spcBef>
              <a:buClr>
                <a:schemeClr val="tx1"/>
              </a:buClr>
              <a:buChar char="•"/>
              <a:defRPr>
                <a:solidFill>
                  <a:schemeClr val="tx1"/>
                </a:solidFill>
                <a:latin typeface="Arial" panose="020B0604020202020204" pitchFamily="34" charset="0"/>
                <a:ea typeface="宋体" pitchFamily="2" charset="-122"/>
              </a:defRPr>
            </a:lvl3pPr>
            <a:lvl4pPr marL="1600200" indent="-228600" defTabSz="685800">
              <a:spcBef>
                <a:spcPct val="20000"/>
              </a:spcBef>
              <a:buChar char="–"/>
              <a:defRPr sz="1500">
                <a:solidFill>
                  <a:schemeClr val="tx1"/>
                </a:solidFill>
                <a:latin typeface="Arial" panose="020B0604020202020204" pitchFamily="34" charset="0"/>
                <a:ea typeface="宋体" pitchFamily="2" charset="-122"/>
              </a:defRPr>
            </a:lvl4pPr>
            <a:lvl5pPr marL="2057400" indent="-228600" defTabSz="685800">
              <a:spcBef>
                <a:spcPct val="20000"/>
              </a:spcBef>
              <a:buChar char="»"/>
              <a:defRPr sz="1500">
                <a:solidFill>
                  <a:schemeClr val="tx1"/>
                </a:solidFill>
                <a:latin typeface="Arial" panose="020B0604020202020204" pitchFamily="34" charset="0"/>
                <a:ea typeface="宋体" pitchFamily="2" charset="-122"/>
              </a:defRPr>
            </a:lvl5pPr>
            <a:lvl6pPr marL="25146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6pPr>
            <a:lvl7pPr marL="29718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7pPr>
            <a:lvl8pPr marL="34290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8pPr>
            <a:lvl9pPr marL="38862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9pPr>
          </a:lstStyle>
          <a:p>
            <a:pPr eaLnBrk="1" hangingPunct="1">
              <a:spcBef>
                <a:spcPct val="0"/>
              </a:spcBef>
              <a:buClrTx/>
              <a:buFont typeface="Wingdings" panose="05000000000000000000" pitchFamily="2" charset="2"/>
              <a:buNone/>
            </a:pPr>
            <a:endParaRPr lang="zh-CN" altLang="en-US" sz="1800" b="0">
              <a:solidFill>
                <a:srgbClr val="00CCFF"/>
              </a:solidFill>
              <a:latin typeface="Times New Roman" panose="02020603050405020304" pitchFamily="18" charset="0"/>
            </a:endParaRPr>
          </a:p>
        </p:txBody>
      </p:sp>
      <p:sp>
        <p:nvSpPr>
          <p:cNvPr id="42043" name="AutoShape 101"/>
          <p:cNvSpPr>
            <a:spLocks noChangeArrowheads="1"/>
          </p:cNvSpPr>
          <p:nvPr/>
        </p:nvSpPr>
        <p:spPr bwMode="auto">
          <a:xfrm>
            <a:off x="9046592" y="3754438"/>
            <a:ext cx="215900" cy="215900"/>
          </a:xfrm>
          <a:prstGeom prst="downArrow">
            <a:avLst>
              <a:gd name="adj1" fmla="val 50000"/>
              <a:gd name="adj2" fmla="val 25000"/>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685800">
              <a:spcBef>
                <a:spcPct val="20000"/>
              </a:spcBef>
              <a:buClr>
                <a:schemeClr val="hlink"/>
              </a:buClr>
              <a:buFont typeface="Wingdings" panose="05000000000000000000" pitchFamily="2" charset="2"/>
              <a:buChar char="v"/>
              <a:defRPr sz="2100" b="1">
                <a:solidFill>
                  <a:schemeClr val="tx1"/>
                </a:solidFill>
                <a:latin typeface="Verdana" panose="020B0604030504040204" pitchFamily="34" charset="0"/>
                <a:ea typeface="宋体" pitchFamily="2" charset="-122"/>
              </a:defRPr>
            </a:lvl1pPr>
            <a:lvl2pPr marL="742950" indent="-285750" defTabSz="685800">
              <a:spcBef>
                <a:spcPct val="20000"/>
              </a:spcBef>
              <a:buClr>
                <a:schemeClr val="accent1"/>
              </a:buClr>
              <a:buFont typeface="Wingdings" panose="05000000000000000000" pitchFamily="2" charset="2"/>
              <a:buChar char="§"/>
              <a:defRPr sz="2100">
                <a:solidFill>
                  <a:schemeClr val="tx1"/>
                </a:solidFill>
                <a:latin typeface="Arial" panose="020B0604020202020204" pitchFamily="34" charset="0"/>
                <a:ea typeface="宋体" pitchFamily="2" charset="-122"/>
              </a:defRPr>
            </a:lvl2pPr>
            <a:lvl3pPr marL="1143000" indent="-228600" defTabSz="685800">
              <a:spcBef>
                <a:spcPct val="20000"/>
              </a:spcBef>
              <a:buClr>
                <a:schemeClr val="tx1"/>
              </a:buClr>
              <a:buChar char="•"/>
              <a:defRPr>
                <a:solidFill>
                  <a:schemeClr val="tx1"/>
                </a:solidFill>
                <a:latin typeface="Arial" panose="020B0604020202020204" pitchFamily="34" charset="0"/>
                <a:ea typeface="宋体" pitchFamily="2" charset="-122"/>
              </a:defRPr>
            </a:lvl3pPr>
            <a:lvl4pPr marL="1600200" indent="-228600" defTabSz="685800">
              <a:spcBef>
                <a:spcPct val="20000"/>
              </a:spcBef>
              <a:buChar char="–"/>
              <a:defRPr sz="1500">
                <a:solidFill>
                  <a:schemeClr val="tx1"/>
                </a:solidFill>
                <a:latin typeface="Arial" panose="020B0604020202020204" pitchFamily="34" charset="0"/>
                <a:ea typeface="宋体" pitchFamily="2" charset="-122"/>
              </a:defRPr>
            </a:lvl4pPr>
            <a:lvl5pPr marL="2057400" indent="-228600" defTabSz="685800">
              <a:spcBef>
                <a:spcPct val="20000"/>
              </a:spcBef>
              <a:buChar char="»"/>
              <a:defRPr sz="1500">
                <a:solidFill>
                  <a:schemeClr val="tx1"/>
                </a:solidFill>
                <a:latin typeface="Arial" panose="020B0604020202020204" pitchFamily="34" charset="0"/>
                <a:ea typeface="宋体" pitchFamily="2" charset="-122"/>
              </a:defRPr>
            </a:lvl5pPr>
            <a:lvl6pPr marL="25146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6pPr>
            <a:lvl7pPr marL="29718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7pPr>
            <a:lvl8pPr marL="34290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8pPr>
            <a:lvl9pPr marL="38862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9pPr>
          </a:lstStyle>
          <a:p>
            <a:pPr eaLnBrk="1" hangingPunct="1">
              <a:spcBef>
                <a:spcPct val="0"/>
              </a:spcBef>
              <a:buClrTx/>
              <a:buFont typeface="Wingdings" panose="05000000000000000000" pitchFamily="2" charset="2"/>
              <a:buNone/>
            </a:pPr>
            <a:endParaRPr lang="zh-CN" altLang="en-US" sz="1800" b="0">
              <a:solidFill>
                <a:srgbClr val="002A00"/>
              </a:solidFill>
              <a:latin typeface="Times New Roman" panose="02020603050405020304" pitchFamily="18" charset="0"/>
            </a:endParaRPr>
          </a:p>
        </p:txBody>
      </p:sp>
      <p:sp>
        <p:nvSpPr>
          <p:cNvPr id="109628" name="AutoShape 108"/>
          <p:cNvSpPr>
            <a:spLocks noChangeArrowheads="1"/>
          </p:cNvSpPr>
          <p:nvPr/>
        </p:nvSpPr>
        <p:spPr bwMode="auto">
          <a:xfrm>
            <a:off x="9100567" y="1970088"/>
            <a:ext cx="215900" cy="325437"/>
          </a:xfrm>
          <a:prstGeom prst="downArrow">
            <a:avLst>
              <a:gd name="adj1" fmla="val 50000"/>
              <a:gd name="adj2" fmla="val 24985"/>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defTabSz="685800" eaLnBrk="1" hangingPunct="1">
              <a:spcBef>
                <a:spcPct val="0"/>
              </a:spcBef>
              <a:buClrTx/>
              <a:buFont typeface="Wingdings" panose="05000000000000000000" pitchFamily="2" charset="2"/>
              <a:buNone/>
              <a:defRPr/>
            </a:pPr>
            <a:endParaRPr lang="zh-CN" altLang="en-US" sz="1350">
              <a:solidFill>
                <a:srgbClr val="000000"/>
              </a:solidFill>
              <a:latin typeface="宋体" pitchFamily="2" charset="-122"/>
            </a:endParaRPr>
          </a:p>
        </p:txBody>
      </p:sp>
      <p:sp>
        <p:nvSpPr>
          <p:cNvPr id="42045" name="AutoShape 112"/>
          <p:cNvSpPr>
            <a:spLocks noChangeArrowheads="1"/>
          </p:cNvSpPr>
          <p:nvPr/>
        </p:nvSpPr>
        <p:spPr bwMode="auto">
          <a:xfrm>
            <a:off x="9046592" y="4402138"/>
            <a:ext cx="215900" cy="215900"/>
          </a:xfrm>
          <a:prstGeom prst="downArrow">
            <a:avLst>
              <a:gd name="adj1" fmla="val 50000"/>
              <a:gd name="adj2" fmla="val 25000"/>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685800">
              <a:spcBef>
                <a:spcPct val="20000"/>
              </a:spcBef>
              <a:buClr>
                <a:schemeClr val="hlink"/>
              </a:buClr>
              <a:buFont typeface="Wingdings" panose="05000000000000000000" pitchFamily="2" charset="2"/>
              <a:buChar char="v"/>
              <a:defRPr sz="2100" b="1">
                <a:solidFill>
                  <a:schemeClr val="tx1"/>
                </a:solidFill>
                <a:latin typeface="Verdana" panose="020B0604030504040204" pitchFamily="34" charset="0"/>
                <a:ea typeface="宋体" pitchFamily="2" charset="-122"/>
              </a:defRPr>
            </a:lvl1pPr>
            <a:lvl2pPr marL="742950" indent="-285750" defTabSz="685800">
              <a:spcBef>
                <a:spcPct val="20000"/>
              </a:spcBef>
              <a:buClr>
                <a:schemeClr val="accent1"/>
              </a:buClr>
              <a:buFont typeface="Wingdings" panose="05000000000000000000" pitchFamily="2" charset="2"/>
              <a:buChar char="§"/>
              <a:defRPr sz="2100">
                <a:solidFill>
                  <a:schemeClr val="tx1"/>
                </a:solidFill>
                <a:latin typeface="Arial" panose="020B0604020202020204" pitchFamily="34" charset="0"/>
                <a:ea typeface="宋体" pitchFamily="2" charset="-122"/>
              </a:defRPr>
            </a:lvl2pPr>
            <a:lvl3pPr marL="1143000" indent="-228600" defTabSz="685800">
              <a:spcBef>
                <a:spcPct val="20000"/>
              </a:spcBef>
              <a:buClr>
                <a:schemeClr val="tx1"/>
              </a:buClr>
              <a:buChar char="•"/>
              <a:defRPr>
                <a:solidFill>
                  <a:schemeClr val="tx1"/>
                </a:solidFill>
                <a:latin typeface="Arial" panose="020B0604020202020204" pitchFamily="34" charset="0"/>
                <a:ea typeface="宋体" pitchFamily="2" charset="-122"/>
              </a:defRPr>
            </a:lvl3pPr>
            <a:lvl4pPr marL="1600200" indent="-228600" defTabSz="685800">
              <a:spcBef>
                <a:spcPct val="20000"/>
              </a:spcBef>
              <a:buChar char="–"/>
              <a:defRPr sz="1500">
                <a:solidFill>
                  <a:schemeClr val="tx1"/>
                </a:solidFill>
                <a:latin typeface="Arial" panose="020B0604020202020204" pitchFamily="34" charset="0"/>
                <a:ea typeface="宋体" pitchFamily="2" charset="-122"/>
              </a:defRPr>
            </a:lvl4pPr>
            <a:lvl5pPr marL="2057400" indent="-228600" defTabSz="685800">
              <a:spcBef>
                <a:spcPct val="20000"/>
              </a:spcBef>
              <a:buChar char="»"/>
              <a:defRPr sz="1500">
                <a:solidFill>
                  <a:schemeClr val="tx1"/>
                </a:solidFill>
                <a:latin typeface="Arial" panose="020B0604020202020204" pitchFamily="34" charset="0"/>
                <a:ea typeface="宋体" pitchFamily="2" charset="-122"/>
              </a:defRPr>
            </a:lvl5pPr>
            <a:lvl6pPr marL="25146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6pPr>
            <a:lvl7pPr marL="29718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7pPr>
            <a:lvl8pPr marL="34290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8pPr>
            <a:lvl9pPr marL="38862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9pPr>
          </a:lstStyle>
          <a:p>
            <a:pPr eaLnBrk="1" hangingPunct="1">
              <a:spcBef>
                <a:spcPct val="0"/>
              </a:spcBef>
              <a:buClrTx/>
              <a:buFont typeface="Wingdings" panose="05000000000000000000" pitchFamily="2" charset="2"/>
              <a:buNone/>
            </a:pPr>
            <a:endParaRPr lang="zh-CN" altLang="en-US" sz="1800" b="0">
              <a:solidFill>
                <a:srgbClr val="002A00"/>
              </a:solidFill>
              <a:latin typeface="Times New Roman" panose="02020603050405020304" pitchFamily="18" charset="0"/>
            </a:endParaRPr>
          </a:p>
        </p:txBody>
      </p:sp>
      <p:sp>
        <p:nvSpPr>
          <p:cNvPr id="109630" name="Text Box 103"/>
          <p:cNvSpPr txBox="1">
            <a:spLocks noChangeArrowheads="1"/>
          </p:cNvSpPr>
          <p:nvPr/>
        </p:nvSpPr>
        <p:spPr bwMode="auto">
          <a:xfrm>
            <a:off x="8481442" y="1370013"/>
            <a:ext cx="1766887" cy="30003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defTabSz="685800" eaLnBrk="1" hangingPunct="1">
              <a:spcBef>
                <a:spcPct val="50000"/>
              </a:spcBef>
              <a:buClrTx/>
              <a:buFont typeface="Wingdings" panose="05000000000000000000" pitchFamily="2" charset="2"/>
              <a:buNone/>
              <a:defRPr/>
            </a:pPr>
            <a:r>
              <a:rPr lang="zh-CN" altLang="en-US" sz="1350" dirty="0">
                <a:solidFill>
                  <a:srgbClr val="000000"/>
                </a:solidFill>
                <a:latin typeface="宋体" pitchFamily="2" charset="-122"/>
              </a:rPr>
              <a:t>其他债权投资</a:t>
            </a:r>
            <a:r>
              <a:rPr lang="en-US" altLang="zh-CN" sz="1350" dirty="0">
                <a:solidFill>
                  <a:srgbClr val="FF0000"/>
                </a:solidFill>
                <a:latin typeface="宋体" pitchFamily="2" charset="-122"/>
              </a:rPr>
              <a:t>FV</a:t>
            </a:r>
            <a:r>
              <a:rPr lang="zh-CN" altLang="en-US" sz="1350" dirty="0">
                <a:solidFill>
                  <a:srgbClr val="FF0000"/>
                </a:solidFill>
                <a:latin typeface="宋体" pitchFamily="2" charset="-122"/>
              </a:rPr>
              <a:t>增加</a:t>
            </a:r>
            <a:endParaRPr lang="zh-CN" altLang="en-US" sz="1350" dirty="0">
              <a:solidFill>
                <a:srgbClr val="FF0000"/>
              </a:solidFill>
              <a:latin typeface="宋体" pitchFamily="2" charset="-122"/>
            </a:endParaRPr>
          </a:p>
        </p:txBody>
      </p:sp>
      <p:sp>
        <p:nvSpPr>
          <p:cNvPr id="109631" name="Text Box 103"/>
          <p:cNvSpPr txBox="1">
            <a:spLocks noChangeArrowheads="1"/>
          </p:cNvSpPr>
          <p:nvPr/>
        </p:nvSpPr>
        <p:spPr bwMode="auto">
          <a:xfrm>
            <a:off x="8490967" y="1706563"/>
            <a:ext cx="2141537" cy="30003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defTabSz="685800" eaLnBrk="1" hangingPunct="1">
              <a:spcBef>
                <a:spcPct val="50000"/>
              </a:spcBef>
              <a:buClrTx/>
              <a:buFont typeface="Wingdings" panose="05000000000000000000" pitchFamily="2" charset="2"/>
              <a:buNone/>
              <a:defRPr/>
            </a:pPr>
            <a:r>
              <a:rPr lang="zh-CN" altLang="en-US" sz="1350" dirty="0">
                <a:solidFill>
                  <a:srgbClr val="000000"/>
                </a:solidFill>
                <a:latin typeface="宋体" pitchFamily="2" charset="-122"/>
              </a:rPr>
              <a:t>其他权益工具投资</a:t>
            </a:r>
            <a:r>
              <a:rPr lang="en-US" altLang="zh-CN" sz="1350" dirty="0">
                <a:solidFill>
                  <a:srgbClr val="FF0000"/>
                </a:solidFill>
                <a:latin typeface="宋体" pitchFamily="2" charset="-122"/>
              </a:rPr>
              <a:t>FV</a:t>
            </a:r>
            <a:r>
              <a:rPr lang="zh-CN" altLang="en-US" sz="1350" dirty="0">
                <a:solidFill>
                  <a:srgbClr val="FF0000"/>
                </a:solidFill>
                <a:latin typeface="宋体" pitchFamily="2" charset="-122"/>
              </a:rPr>
              <a:t>增加</a:t>
            </a:r>
            <a:endParaRPr lang="zh-CN" altLang="en-US" sz="1350" dirty="0">
              <a:solidFill>
                <a:srgbClr val="FF0000"/>
              </a:solidFill>
              <a:latin typeface="宋体" pitchFamily="2" charset="-122"/>
            </a:endParaRPr>
          </a:p>
        </p:txBody>
      </p:sp>
      <p:sp>
        <p:nvSpPr>
          <p:cNvPr id="42048" name="Text Box 103"/>
          <p:cNvSpPr txBox="1">
            <a:spLocks noChangeArrowheads="1"/>
          </p:cNvSpPr>
          <p:nvPr/>
        </p:nvSpPr>
        <p:spPr bwMode="auto">
          <a:xfrm>
            <a:off x="8556054" y="4697413"/>
            <a:ext cx="1692275" cy="36988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685800">
              <a:spcBef>
                <a:spcPct val="20000"/>
              </a:spcBef>
              <a:buClr>
                <a:schemeClr val="hlink"/>
              </a:buClr>
              <a:buFont typeface="Wingdings" panose="05000000000000000000" pitchFamily="2" charset="2"/>
              <a:buChar char="v"/>
              <a:defRPr sz="2100" b="1">
                <a:solidFill>
                  <a:schemeClr val="tx1"/>
                </a:solidFill>
                <a:latin typeface="Verdana" panose="020B0604030504040204" pitchFamily="34" charset="0"/>
                <a:ea typeface="宋体" pitchFamily="2" charset="-122"/>
              </a:defRPr>
            </a:lvl1pPr>
            <a:lvl2pPr marL="742950" indent="-285750" defTabSz="685800">
              <a:spcBef>
                <a:spcPct val="20000"/>
              </a:spcBef>
              <a:buClr>
                <a:schemeClr val="accent1"/>
              </a:buClr>
              <a:buFont typeface="Wingdings" panose="05000000000000000000" pitchFamily="2" charset="2"/>
              <a:buChar char="§"/>
              <a:defRPr sz="2100">
                <a:solidFill>
                  <a:schemeClr val="tx1"/>
                </a:solidFill>
                <a:latin typeface="Arial" panose="020B0604020202020204" pitchFamily="34" charset="0"/>
                <a:ea typeface="宋体" pitchFamily="2" charset="-122"/>
              </a:defRPr>
            </a:lvl2pPr>
            <a:lvl3pPr marL="1143000" indent="-228600" defTabSz="685800">
              <a:spcBef>
                <a:spcPct val="20000"/>
              </a:spcBef>
              <a:buClr>
                <a:schemeClr val="tx1"/>
              </a:buClr>
              <a:buChar char="•"/>
              <a:defRPr>
                <a:solidFill>
                  <a:schemeClr val="tx1"/>
                </a:solidFill>
                <a:latin typeface="Arial" panose="020B0604020202020204" pitchFamily="34" charset="0"/>
                <a:ea typeface="宋体" pitchFamily="2" charset="-122"/>
              </a:defRPr>
            </a:lvl3pPr>
            <a:lvl4pPr marL="1600200" indent="-228600" defTabSz="685800">
              <a:spcBef>
                <a:spcPct val="20000"/>
              </a:spcBef>
              <a:buChar char="–"/>
              <a:defRPr sz="1500">
                <a:solidFill>
                  <a:schemeClr val="tx1"/>
                </a:solidFill>
                <a:latin typeface="Arial" panose="020B0604020202020204" pitchFamily="34" charset="0"/>
                <a:ea typeface="宋体" pitchFamily="2" charset="-122"/>
              </a:defRPr>
            </a:lvl4pPr>
            <a:lvl5pPr marL="2057400" indent="-228600" defTabSz="685800">
              <a:spcBef>
                <a:spcPct val="20000"/>
              </a:spcBef>
              <a:buChar char="»"/>
              <a:defRPr sz="1500">
                <a:solidFill>
                  <a:schemeClr val="tx1"/>
                </a:solidFill>
                <a:latin typeface="Arial" panose="020B0604020202020204" pitchFamily="34" charset="0"/>
                <a:ea typeface="宋体" pitchFamily="2" charset="-122"/>
              </a:defRPr>
            </a:lvl5pPr>
            <a:lvl6pPr marL="25146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6pPr>
            <a:lvl7pPr marL="29718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7pPr>
            <a:lvl8pPr marL="34290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8pPr>
            <a:lvl9pPr marL="38862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9pPr>
          </a:lstStyle>
          <a:p>
            <a:pPr algn="ctr" eaLnBrk="1" hangingPunct="1">
              <a:spcBef>
                <a:spcPct val="50000"/>
              </a:spcBef>
              <a:buClrTx/>
              <a:buFont typeface="Wingdings" panose="05000000000000000000" pitchFamily="2" charset="2"/>
              <a:buNone/>
            </a:pPr>
            <a:r>
              <a:rPr lang="zh-CN" altLang="en-US" sz="1200">
                <a:solidFill>
                  <a:srgbClr val="000000"/>
                </a:solidFill>
                <a:latin typeface="宋体" pitchFamily="2" charset="-122"/>
              </a:rPr>
              <a:t>其他债权投资形成的</a:t>
            </a:r>
            <a:r>
              <a:rPr lang="en-US" altLang="zh-CN" sz="1200">
                <a:solidFill>
                  <a:srgbClr val="000000"/>
                </a:solidFill>
                <a:latin typeface="宋体" pitchFamily="2" charset="-122"/>
              </a:rPr>
              <a:t>OCI</a:t>
            </a:r>
            <a:r>
              <a:rPr lang="zh-CN" altLang="en-US" sz="1200">
                <a:solidFill>
                  <a:srgbClr val="FF0000"/>
                </a:solidFill>
                <a:latin typeface="宋体" pitchFamily="2" charset="-122"/>
              </a:rPr>
              <a:t>可转入投资收益</a:t>
            </a:r>
            <a:endParaRPr lang="zh-CN" altLang="en-US" sz="1200">
              <a:solidFill>
                <a:srgbClr val="FF0000"/>
              </a:solidFill>
              <a:latin typeface="宋体" pitchFamily="2" charset="-122"/>
            </a:endParaRPr>
          </a:p>
        </p:txBody>
      </p:sp>
      <p:sp>
        <p:nvSpPr>
          <p:cNvPr id="109633" name="任意多边形 4"/>
          <p:cNvSpPr/>
          <p:nvPr/>
        </p:nvSpPr>
        <p:spPr bwMode="auto">
          <a:xfrm>
            <a:off x="6264275" y="3348038"/>
            <a:ext cx="614363" cy="1624012"/>
          </a:xfrm>
          <a:custGeom>
            <a:avLst/>
            <a:gdLst>
              <a:gd name="T0" fmla="*/ 818148 w 818148"/>
              <a:gd name="T1" fmla="*/ 2149642 h 2165684"/>
              <a:gd name="T2" fmla="*/ 609600 w 818148"/>
              <a:gd name="T3" fmla="*/ 2165684 h 2165684"/>
              <a:gd name="T4" fmla="*/ 625643 w 818148"/>
              <a:gd name="T5" fmla="*/ 0 h 2165684"/>
              <a:gd name="T6" fmla="*/ 0 w 818148"/>
              <a:gd name="T7" fmla="*/ 0 h 216568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18148" h="2165684">
                <a:moveTo>
                  <a:pt x="818148" y="2149642"/>
                </a:moveTo>
                <a:lnTo>
                  <a:pt x="609600" y="2165684"/>
                </a:lnTo>
                <a:lnTo>
                  <a:pt x="625643" y="0"/>
                </a:lnTo>
                <a:lnTo>
                  <a:pt x="0" y="0"/>
                </a:lnTo>
              </a:path>
            </a:pathLst>
          </a:custGeom>
          <a:noFill/>
          <a:ln w="57150" cap="flat" cmpd="sng">
            <a:solidFill>
              <a:srgbClr val="008000"/>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pPr defTabSz="685800">
              <a:defRPr/>
            </a:pPr>
            <a:endParaRPr kumimoji="0" lang="zh-CN" altLang="en-US" sz="1350">
              <a:solidFill>
                <a:srgbClr val="002A00"/>
              </a:solidFill>
              <a:latin typeface="Arial" panose="020B0604020202020204" pitchFamily="34" charset="0"/>
            </a:endParaRPr>
          </a:p>
        </p:txBody>
      </p:sp>
      <p:sp>
        <p:nvSpPr>
          <p:cNvPr id="109634" name="任意多边形 68"/>
          <p:cNvSpPr/>
          <p:nvPr/>
        </p:nvSpPr>
        <p:spPr bwMode="auto">
          <a:xfrm>
            <a:off x="7926388" y="3300413"/>
            <a:ext cx="524762" cy="1770062"/>
          </a:xfrm>
          <a:custGeom>
            <a:avLst/>
            <a:gdLst>
              <a:gd name="T0" fmla="*/ 440725 w 818148"/>
              <a:gd name="T1" fmla="*/ 2149642 h 2165684"/>
              <a:gd name="T2" fmla="*/ 328383 w 818148"/>
              <a:gd name="T3" fmla="*/ 2165684 h 2165684"/>
              <a:gd name="T4" fmla="*/ 337025 w 818148"/>
              <a:gd name="T5" fmla="*/ 0 h 2165684"/>
              <a:gd name="T6" fmla="*/ 0 w 818148"/>
              <a:gd name="T7" fmla="*/ 0 h 216568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18148" h="2165684">
                <a:moveTo>
                  <a:pt x="818148" y="2149642"/>
                </a:moveTo>
                <a:lnTo>
                  <a:pt x="609600" y="2165684"/>
                </a:lnTo>
                <a:lnTo>
                  <a:pt x="625643" y="0"/>
                </a:lnTo>
                <a:lnTo>
                  <a:pt x="0" y="0"/>
                </a:lnTo>
              </a:path>
            </a:pathLst>
          </a:custGeom>
          <a:noFill/>
          <a:ln w="57150" cap="flat" cmpd="sng">
            <a:solidFill>
              <a:srgbClr val="008000"/>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pPr defTabSz="685800">
              <a:defRPr/>
            </a:pPr>
            <a:endParaRPr kumimoji="0" lang="zh-CN" altLang="en-US" sz="1350">
              <a:solidFill>
                <a:srgbClr val="002A00"/>
              </a:solidFill>
              <a:latin typeface="Arial" panose="020B0604020202020204" pitchFamily="34" charset="0"/>
            </a:endParaRPr>
          </a:p>
        </p:txBody>
      </p:sp>
      <p:sp>
        <p:nvSpPr>
          <p:cNvPr id="42051" name="Text Box 103"/>
          <p:cNvSpPr txBox="1">
            <a:spLocks noChangeArrowheads="1"/>
          </p:cNvSpPr>
          <p:nvPr/>
        </p:nvSpPr>
        <p:spPr bwMode="auto">
          <a:xfrm>
            <a:off x="8579867" y="5110163"/>
            <a:ext cx="1692275" cy="3683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685800">
              <a:spcBef>
                <a:spcPct val="20000"/>
              </a:spcBef>
              <a:buClr>
                <a:schemeClr val="hlink"/>
              </a:buClr>
              <a:buFont typeface="Wingdings" panose="05000000000000000000" pitchFamily="2" charset="2"/>
              <a:buChar char="v"/>
              <a:defRPr sz="2100" b="1">
                <a:solidFill>
                  <a:schemeClr val="tx1"/>
                </a:solidFill>
                <a:latin typeface="Verdana" panose="020B0604030504040204" pitchFamily="34" charset="0"/>
                <a:ea typeface="宋体" pitchFamily="2" charset="-122"/>
              </a:defRPr>
            </a:lvl1pPr>
            <a:lvl2pPr marL="742950" indent="-285750" defTabSz="685800">
              <a:spcBef>
                <a:spcPct val="20000"/>
              </a:spcBef>
              <a:buClr>
                <a:schemeClr val="accent1"/>
              </a:buClr>
              <a:buFont typeface="Wingdings" panose="05000000000000000000" pitchFamily="2" charset="2"/>
              <a:buChar char="§"/>
              <a:defRPr sz="2100">
                <a:solidFill>
                  <a:schemeClr val="tx1"/>
                </a:solidFill>
                <a:latin typeface="Arial" panose="020B0604020202020204" pitchFamily="34" charset="0"/>
                <a:ea typeface="宋体" pitchFamily="2" charset="-122"/>
              </a:defRPr>
            </a:lvl2pPr>
            <a:lvl3pPr marL="1143000" indent="-228600" defTabSz="685800">
              <a:spcBef>
                <a:spcPct val="20000"/>
              </a:spcBef>
              <a:buClr>
                <a:schemeClr val="tx1"/>
              </a:buClr>
              <a:buChar char="•"/>
              <a:defRPr>
                <a:solidFill>
                  <a:schemeClr val="tx1"/>
                </a:solidFill>
                <a:latin typeface="Arial" panose="020B0604020202020204" pitchFamily="34" charset="0"/>
                <a:ea typeface="宋体" pitchFamily="2" charset="-122"/>
              </a:defRPr>
            </a:lvl3pPr>
            <a:lvl4pPr marL="1600200" indent="-228600" defTabSz="685800">
              <a:spcBef>
                <a:spcPct val="20000"/>
              </a:spcBef>
              <a:buChar char="–"/>
              <a:defRPr sz="1500">
                <a:solidFill>
                  <a:schemeClr val="tx1"/>
                </a:solidFill>
                <a:latin typeface="Arial" panose="020B0604020202020204" pitchFamily="34" charset="0"/>
                <a:ea typeface="宋体" pitchFamily="2" charset="-122"/>
              </a:defRPr>
            </a:lvl4pPr>
            <a:lvl5pPr marL="2057400" indent="-228600" defTabSz="685800">
              <a:spcBef>
                <a:spcPct val="20000"/>
              </a:spcBef>
              <a:buChar char="»"/>
              <a:defRPr sz="1500">
                <a:solidFill>
                  <a:schemeClr val="tx1"/>
                </a:solidFill>
                <a:latin typeface="Arial" panose="020B0604020202020204" pitchFamily="34" charset="0"/>
                <a:ea typeface="宋体" pitchFamily="2" charset="-122"/>
              </a:defRPr>
            </a:lvl5pPr>
            <a:lvl6pPr marL="25146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6pPr>
            <a:lvl7pPr marL="29718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7pPr>
            <a:lvl8pPr marL="34290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8pPr>
            <a:lvl9pPr marL="3886200" indent="-228600" defTabSz="685800" eaLnBrk="0" fontAlgn="base" hangingPunct="0">
              <a:spcBef>
                <a:spcPct val="20000"/>
              </a:spcBef>
              <a:spcAft>
                <a:spcPct val="0"/>
              </a:spcAft>
              <a:buChar char="»"/>
              <a:defRPr sz="1500">
                <a:solidFill>
                  <a:schemeClr val="tx1"/>
                </a:solidFill>
                <a:latin typeface="Arial" panose="020B0604020202020204" pitchFamily="34" charset="0"/>
                <a:ea typeface="宋体" pitchFamily="2" charset="-122"/>
              </a:defRPr>
            </a:lvl9pPr>
          </a:lstStyle>
          <a:p>
            <a:pPr algn="ctr" eaLnBrk="1" hangingPunct="1">
              <a:spcBef>
                <a:spcPct val="50000"/>
              </a:spcBef>
              <a:buClrTx/>
              <a:buFont typeface="Wingdings" panose="05000000000000000000" pitchFamily="2" charset="2"/>
              <a:buNone/>
            </a:pPr>
            <a:r>
              <a:rPr lang="zh-CN" altLang="en-US" sz="1200">
                <a:solidFill>
                  <a:srgbClr val="000000"/>
                </a:solidFill>
                <a:latin typeface="宋体" pitchFamily="2" charset="-122"/>
              </a:rPr>
              <a:t>其他权益工具投资</a:t>
            </a:r>
            <a:r>
              <a:rPr lang="zh-CN" altLang="en-US" sz="1200">
                <a:solidFill>
                  <a:srgbClr val="FF0000"/>
                </a:solidFill>
                <a:latin typeface="宋体" pitchFamily="2" charset="-122"/>
              </a:rPr>
              <a:t>形成的</a:t>
            </a:r>
            <a:r>
              <a:rPr lang="en-US" altLang="zh-CN" sz="1200">
                <a:solidFill>
                  <a:srgbClr val="FF0000"/>
                </a:solidFill>
                <a:latin typeface="宋体" pitchFamily="2" charset="-122"/>
              </a:rPr>
              <a:t>OCI</a:t>
            </a:r>
            <a:r>
              <a:rPr lang="zh-CN" altLang="en-US" sz="1200">
                <a:solidFill>
                  <a:srgbClr val="FF0000"/>
                </a:solidFill>
                <a:latin typeface="宋体" pitchFamily="2" charset="-122"/>
              </a:rPr>
              <a:t>可转未分利润</a:t>
            </a:r>
            <a:endParaRPr lang="zh-CN" altLang="en-US" sz="1200">
              <a:solidFill>
                <a:srgbClr val="FF0000"/>
              </a:solidFill>
              <a:latin typeface="宋体" pitchFamily="2" charset="-122"/>
            </a:endParaRPr>
          </a:p>
        </p:txBody>
      </p:sp>
    </p:spTree>
  </p:cSld>
  <p:clrMapOvr>
    <a:masterClrMapping/>
  </p:clrMapOvr>
  <p:transition>
    <p:dissolv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4008438" y="879475"/>
          <a:ext cx="6356350" cy="5286372"/>
        </p:xfrm>
        <a:graphic>
          <a:graphicData uri="http://schemas.openxmlformats.org/drawingml/2006/table">
            <a:tbl>
              <a:tblPr>
                <a:tableStyleId>{E8B1032C-EA38-4F05-BA0D-38AFFFC7BED3}</a:tableStyleId>
              </a:tblPr>
              <a:tblGrid>
                <a:gridCol w="2398624"/>
                <a:gridCol w="861043"/>
                <a:gridCol w="2336094"/>
                <a:gridCol w="760589"/>
              </a:tblGrid>
              <a:tr h="188799">
                <a:tc>
                  <a:txBody>
                    <a:bodyPr/>
                    <a:lstStyle/>
                    <a:p>
                      <a:pPr algn="l" fontAlgn="ctr"/>
                      <a:r>
                        <a:rPr lang="zh-CN" altLang="en-US" sz="1200" b="1" u="none" strike="noStrike">
                          <a:effectLst/>
                        </a:rPr>
                        <a:t>流动资产：</a:t>
                      </a:r>
                      <a:endParaRPr lang="zh-CN" altLang="en-US" sz="12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200" b="1" u="none" strike="noStrike">
                          <a:effectLst/>
                        </a:rPr>
                        <a:t>流动负债：</a:t>
                      </a:r>
                      <a:endParaRPr lang="zh-CN" altLang="en-US" sz="12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endParaRPr lang="zh-CN" altLang="en-US" sz="12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r>
              <a:tr h="188799">
                <a:tc>
                  <a:txBody>
                    <a:bodyPr/>
                    <a:lstStyle/>
                    <a:p>
                      <a:pPr algn="l" fontAlgn="ctr"/>
                      <a:r>
                        <a:rPr lang="zh-CN" altLang="en-US" sz="1200" b="1" u="none" strike="noStrike">
                          <a:effectLst/>
                        </a:rPr>
                        <a:t>　　货币资金</a:t>
                      </a:r>
                      <a:endParaRPr lang="zh-CN" altLang="en-US" sz="12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200" b="1" u="none" strike="noStrike" dirty="0">
                          <a:solidFill>
                            <a:srgbClr val="0000CC"/>
                          </a:solidFill>
                          <a:effectLst/>
                        </a:rPr>
                        <a:t>24</a:t>
                      </a:r>
                      <a:r>
                        <a:rPr lang="en-US" altLang="zh-CN" sz="1200" b="1" u="none" strike="noStrike" dirty="0">
                          <a:effectLst/>
                        </a:rPr>
                        <a:t>0105 </a:t>
                      </a:r>
                      <a:endParaRPr lang="en-US" altLang="zh-CN"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200" b="1" u="none" strike="noStrike">
                          <a:effectLst/>
                        </a:rPr>
                        <a:t>　　短期借款</a:t>
                      </a:r>
                      <a:endParaRPr lang="zh-CN" altLang="en-US" sz="12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200" b="1" u="none" strike="noStrike" dirty="0">
                          <a:solidFill>
                            <a:srgbClr val="0000CC"/>
                          </a:solidFill>
                          <a:effectLst/>
                        </a:rPr>
                        <a:t>7</a:t>
                      </a:r>
                      <a:r>
                        <a:rPr lang="en-US" altLang="zh-CN" sz="1200" b="1" u="none" strike="noStrike" dirty="0">
                          <a:effectLst/>
                        </a:rPr>
                        <a:t>1657 </a:t>
                      </a:r>
                      <a:endParaRPr lang="en-US" altLang="zh-CN"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r>
              <a:tr h="188799">
                <a:tc>
                  <a:txBody>
                    <a:bodyPr/>
                    <a:lstStyle/>
                    <a:p>
                      <a:pPr algn="l" fontAlgn="ctr"/>
                      <a:r>
                        <a:rPr lang="zh-CN" altLang="en-US" sz="1200" b="1" u="none" strike="noStrike">
                          <a:effectLst/>
                        </a:rPr>
                        <a:t>　　应收票据</a:t>
                      </a:r>
                      <a:endParaRPr lang="zh-CN" altLang="en-US" sz="12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200" b="1" u="none" strike="noStrike" dirty="0">
                          <a:solidFill>
                            <a:srgbClr val="0000CC"/>
                          </a:solidFill>
                          <a:effectLst/>
                        </a:rPr>
                        <a:t>2</a:t>
                      </a:r>
                      <a:r>
                        <a:rPr lang="en-US" altLang="zh-CN" sz="1200" b="1" u="none" strike="noStrike" dirty="0">
                          <a:effectLst/>
                        </a:rPr>
                        <a:t>0249 </a:t>
                      </a:r>
                      <a:endParaRPr lang="en-US" altLang="zh-CN"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200" b="1" u="none" strike="noStrike" dirty="0">
                          <a:effectLst/>
                        </a:rPr>
                        <a:t>　　应付票据</a:t>
                      </a: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200" b="1" u="none" strike="noStrike" kern="1200" dirty="0">
                          <a:solidFill>
                            <a:srgbClr val="0000CC"/>
                          </a:solidFill>
                          <a:effectLst/>
                          <a:latin typeface="+mn-lt"/>
                          <a:ea typeface="+mn-ea"/>
                          <a:cs typeface="+mn-cs"/>
                        </a:rPr>
                        <a:t>2</a:t>
                      </a:r>
                      <a:r>
                        <a:rPr lang="en-US" altLang="zh-CN" sz="1200" b="1" u="none" strike="noStrike" dirty="0">
                          <a:effectLst/>
                        </a:rPr>
                        <a:t>9133 </a:t>
                      </a:r>
                      <a:endParaRPr lang="en-US" altLang="zh-CN"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r>
              <a:tr h="188799">
                <a:tc>
                  <a:txBody>
                    <a:bodyPr/>
                    <a:lstStyle/>
                    <a:p>
                      <a:pPr algn="l" fontAlgn="ctr"/>
                      <a:r>
                        <a:rPr lang="zh-CN" altLang="en-US" sz="1200" b="1" u="none" strike="noStrike">
                          <a:effectLst/>
                        </a:rPr>
                        <a:t>　　应收账款</a:t>
                      </a:r>
                      <a:endParaRPr lang="zh-CN" altLang="en-US" sz="12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200" b="1" u="none" strike="noStrike" dirty="0">
                          <a:solidFill>
                            <a:srgbClr val="0000CC"/>
                          </a:solidFill>
                          <a:effectLst/>
                        </a:rPr>
                        <a:t>33</a:t>
                      </a:r>
                      <a:r>
                        <a:rPr lang="en-US" altLang="zh-CN" sz="1200" b="1" u="none" strike="noStrike" dirty="0">
                          <a:effectLst/>
                        </a:rPr>
                        <a:t>8931 </a:t>
                      </a:r>
                      <a:endParaRPr lang="en-US" altLang="zh-CN"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200" b="1" u="none" strike="noStrike">
                          <a:effectLst/>
                        </a:rPr>
                        <a:t>　　应付账款</a:t>
                      </a:r>
                      <a:endParaRPr lang="zh-CN" altLang="en-US" sz="12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200" b="1" u="none" strike="noStrike" kern="1200" dirty="0">
                          <a:solidFill>
                            <a:srgbClr val="0000CC"/>
                          </a:solidFill>
                          <a:effectLst/>
                          <a:latin typeface="+mn-lt"/>
                          <a:ea typeface="+mn-ea"/>
                          <a:cs typeface="+mn-cs"/>
                        </a:rPr>
                        <a:t>18</a:t>
                      </a:r>
                      <a:r>
                        <a:rPr lang="en-US" altLang="zh-CN" sz="1200" b="1" u="none" strike="noStrike" dirty="0">
                          <a:effectLst/>
                        </a:rPr>
                        <a:t>7173 </a:t>
                      </a:r>
                      <a:endParaRPr lang="en-US" altLang="zh-CN"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r>
              <a:tr h="188799">
                <a:tc>
                  <a:txBody>
                    <a:bodyPr/>
                    <a:lstStyle/>
                    <a:p>
                      <a:pPr algn="l" fontAlgn="ctr"/>
                      <a:r>
                        <a:rPr lang="zh-CN" altLang="en-US" sz="1200" b="1" u="none" strike="noStrike">
                          <a:effectLst/>
                        </a:rPr>
                        <a:t>　　预付款项</a:t>
                      </a:r>
                      <a:endParaRPr lang="zh-CN" altLang="en-US" sz="12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200" b="1" u="none" strike="noStrike">
                          <a:effectLst/>
                        </a:rPr>
                        <a:t>2491 </a:t>
                      </a:r>
                      <a:endParaRPr lang="en-US" altLang="zh-CN" sz="12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200" b="1" u="none" strike="noStrike" dirty="0">
                          <a:effectLst/>
                        </a:rPr>
                        <a:t>　　预收款项</a:t>
                      </a: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200" b="1" u="none" strike="noStrike" kern="1200" dirty="0">
                          <a:solidFill>
                            <a:srgbClr val="0000CC"/>
                          </a:solidFill>
                          <a:effectLst/>
                          <a:latin typeface="+mn-lt"/>
                          <a:ea typeface="+mn-ea"/>
                          <a:cs typeface="+mn-cs"/>
                        </a:rPr>
                        <a:t>7</a:t>
                      </a:r>
                      <a:r>
                        <a:rPr lang="en-US" altLang="zh-CN" sz="1200" b="1" u="none" strike="noStrike" dirty="0">
                          <a:effectLst/>
                        </a:rPr>
                        <a:t>7387 </a:t>
                      </a:r>
                      <a:endParaRPr lang="en-US" altLang="zh-CN"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r>
              <a:tr h="188799">
                <a:tc>
                  <a:txBody>
                    <a:bodyPr/>
                    <a:lstStyle/>
                    <a:p>
                      <a:pPr algn="l" fontAlgn="ctr"/>
                      <a:r>
                        <a:rPr lang="zh-CN" altLang="en-US" sz="1200" b="1" u="none" strike="noStrike" dirty="0">
                          <a:effectLst/>
                        </a:rPr>
                        <a:t>　　其他应收款</a:t>
                      </a: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200" b="1" u="none" strike="noStrike" dirty="0">
                          <a:solidFill>
                            <a:srgbClr val="0000CC"/>
                          </a:solidFill>
                          <a:effectLst/>
                        </a:rPr>
                        <a:t>3</a:t>
                      </a:r>
                      <a:r>
                        <a:rPr lang="en-US" altLang="zh-CN" sz="1200" b="1" u="none" strike="noStrike" dirty="0">
                          <a:effectLst/>
                        </a:rPr>
                        <a:t>4173 </a:t>
                      </a:r>
                      <a:endParaRPr lang="en-US" altLang="zh-CN"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200" b="1" u="none" strike="noStrike" dirty="0">
                          <a:effectLst/>
                        </a:rPr>
                        <a:t>　　应付职工薪酬</a:t>
                      </a: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200" b="1" u="none" strike="noStrike" kern="1200" dirty="0">
                          <a:solidFill>
                            <a:srgbClr val="0000CC"/>
                          </a:solidFill>
                          <a:effectLst/>
                          <a:latin typeface="+mn-lt"/>
                          <a:ea typeface="+mn-ea"/>
                          <a:cs typeface="+mn-cs"/>
                        </a:rPr>
                        <a:t>4</a:t>
                      </a:r>
                      <a:r>
                        <a:rPr lang="en-US" altLang="zh-CN" sz="1200" b="1" u="none" strike="noStrike" dirty="0">
                          <a:effectLst/>
                        </a:rPr>
                        <a:t>6087 </a:t>
                      </a:r>
                      <a:endParaRPr lang="en-US" altLang="zh-CN"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r>
              <a:tr h="188799">
                <a:tc>
                  <a:txBody>
                    <a:bodyPr/>
                    <a:lstStyle/>
                    <a:p>
                      <a:pPr algn="l" fontAlgn="ctr"/>
                      <a:r>
                        <a:rPr lang="zh-CN" altLang="en-US" sz="1200" b="1" u="none" strike="noStrike">
                          <a:effectLst/>
                        </a:rPr>
                        <a:t>　　存货</a:t>
                      </a:r>
                      <a:endParaRPr lang="zh-CN" altLang="en-US" sz="12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200" b="1" u="none" strike="noStrike" dirty="0">
                          <a:solidFill>
                            <a:srgbClr val="0000CC"/>
                          </a:solidFill>
                          <a:effectLst/>
                        </a:rPr>
                        <a:t>10</a:t>
                      </a:r>
                      <a:r>
                        <a:rPr lang="en-US" altLang="zh-CN" sz="1200" b="1" u="none" strike="noStrike" dirty="0">
                          <a:effectLst/>
                        </a:rPr>
                        <a:t>3958 </a:t>
                      </a:r>
                      <a:endParaRPr lang="en-US" altLang="zh-CN"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200" b="1" u="none" strike="noStrike" dirty="0">
                          <a:effectLst/>
                        </a:rPr>
                        <a:t>　　应交税费</a:t>
                      </a: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200" b="1" u="none" strike="noStrike" kern="1200" dirty="0">
                          <a:solidFill>
                            <a:srgbClr val="0000CC"/>
                          </a:solidFill>
                          <a:effectLst/>
                          <a:latin typeface="+mn-lt"/>
                          <a:ea typeface="+mn-ea"/>
                          <a:cs typeface="+mn-cs"/>
                        </a:rPr>
                        <a:t>2</a:t>
                      </a:r>
                      <a:r>
                        <a:rPr lang="en-US" altLang="zh-CN" sz="1200" b="1" u="none" strike="noStrike" dirty="0">
                          <a:effectLst/>
                        </a:rPr>
                        <a:t>5976 </a:t>
                      </a:r>
                      <a:endParaRPr lang="en-US" altLang="zh-CN"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r>
              <a:tr h="188799">
                <a:tc>
                  <a:txBody>
                    <a:bodyPr/>
                    <a:lstStyle/>
                    <a:p>
                      <a:pPr algn="l" fontAlgn="ctr"/>
                      <a:r>
                        <a:rPr lang="zh-CN" altLang="en-US" sz="1200" b="1" u="none" strike="noStrike">
                          <a:effectLst/>
                        </a:rPr>
                        <a:t>　　一年内到期的非流动资产</a:t>
                      </a:r>
                      <a:endParaRPr lang="zh-CN" altLang="en-US" sz="12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200" b="1" u="none" strike="noStrike" dirty="0">
                          <a:solidFill>
                            <a:srgbClr val="0000CC"/>
                          </a:solidFill>
                          <a:effectLst/>
                        </a:rPr>
                        <a:t>2</a:t>
                      </a:r>
                      <a:r>
                        <a:rPr lang="en-US" altLang="zh-CN" sz="1200" b="1" u="none" strike="noStrike" dirty="0">
                          <a:effectLst/>
                        </a:rPr>
                        <a:t>9830 </a:t>
                      </a:r>
                      <a:endParaRPr lang="en-US" altLang="zh-CN"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200" b="1" u="none" strike="noStrike" dirty="0">
                          <a:effectLst/>
                        </a:rPr>
                        <a:t>　　应付利息</a:t>
                      </a: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200" b="1" u="none" strike="noStrike" dirty="0">
                          <a:effectLst/>
                        </a:rPr>
                        <a:t>405 </a:t>
                      </a:r>
                      <a:endParaRPr lang="en-US" altLang="zh-CN"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r>
              <a:tr h="188799">
                <a:tc>
                  <a:txBody>
                    <a:bodyPr/>
                    <a:lstStyle/>
                    <a:p>
                      <a:pPr algn="l" fontAlgn="ctr"/>
                      <a:r>
                        <a:rPr lang="zh-CN" altLang="en-US" sz="1200" b="1" u="none" strike="noStrike" dirty="0">
                          <a:effectLst/>
                        </a:rPr>
                        <a:t>　　其他流动资产</a:t>
                      </a: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200" b="1" u="none" strike="noStrike">
                          <a:effectLst/>
                        </a:rPr>
                        <a:t>6503 </a:t>
                      </a:r>
                      <a:endParaRPr lang="en-US" altLang="zh-CN" sz="12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200" b="1" u="none" strike="noStrike" dirty="0">
                          <a:effectLst/>
                        </a:rPr>
                        <a:t>　　其他应付款</a:t>
                      </a: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200" b="1" u="none" strike="noStrike" kern="1200" dirty="0">
                          <a:solidFill>
                            <a:srgbClr val="0000CC"/>
                          </a:solidFill>
                          <a:effectLst/>
                          <a:latin typeface="+mn-lt"/>
                          <a:ea typeface="+mn-ea"/>
                          <a:cs typeface="+mn-cs"/>
                        </a:rPr>
                        <a:t>12</a:t>
                      </a:r>
                      <a:r>
                        <a:rPr lang="en-US" altLang="zh-CN" sz="1200" b="1" u="none" strike="noStrike" dirty="0">
                          <a:effectLst/>
                        </a:rPr>
                        <a:t>7317 </a:t>
                      </a:r>
                      <a:endParaRPr lang="en-US" altLang="zh-CN"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r>
              <a:tr h="188799">
                <a:tc>
                  <a:txBody>
                    <a:bodyPr/>
                    <a:lstStyle/>
                    <a:p>
                      <a:pPr algn="l" fontAlgn="ctr"/>
                      <a:r>
                        <a:rPr lang="zh-CN" altLang="en-US" sz="1200" b="1" u="none" strike="noStrike">
                          <a:effectLst/>
                        </a:rPr>
                        <a:t>　　流动资产合计</a:t>
                      </a:r>
                      <a:endParaRPr lang="zh-CN" altLang="en-US" sz="12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200" b="1" u="none" strike="noStrike" dirty="0">
                          <a:solidFill>
                            <a:srgbClr val="0000CC"/>
                          </a:solidFill>
                          <a:effectLst/>
                        </a:rPr>
                        <a:t>77</a:t>
                      </a:r>
                      <a:r>
                        <a:rPr lang="en-US" altLang="zh-CN" sz="1200" b="1" u="none" strike="noStrike" dirty="0">
                          <a:effectLst/>
                        </a:rPr>
                        <a:t>6240 </a:t>
                      </a:r>
                      <a:endParaRPr lang="en-US" altLang="zh-CN"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200" b="1" u="none" strike="noStrike" dirty="0">
                          <a:effectLst/>
                        </a:rPr>
                        <a:t>　　一年内到期的非流动负债</a:t>
                      </a: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200" b="1" u="none" strike="noStrike" kern="1200" dirty="0">
                          <a:solidFill>
                            <a:srgbClr val="0000CC"/>
                          </a:solidFill>
                          <a:effectLst/>
                          <a:latin typeface="+mn-lt"/>
                          <a:ea typeface="+mn-ea"/>
                          <a:cs typeface="+mn-cs"/>
                        </a:rPr>
                        <a:t>1</a:t>
                      </a:r>
                      <a:r>
                        <a:rPr lang="en-US" altLang="zh-CN" sz="1200" b="1" u="none" strike="noStrike" dirty="0">
                          <a:effectLst/>
                        </a:rPr>
                        <a:t>1000 </a:t>
                      </a:r>
                      <a:endParaRPr lang="en-US" altLang="zh-CN"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r>
              <a:tr h="188799">
                <a:tc>
                  <a:txBody>
                    <a:bodyPr/>
                    <a:lstStyle/>
                    <a:p>
                      <a:pPr algn="l" fontAlgn="ctr"/>
                      <a:r>
                        <a:rPr lang="zh-CN" altLang="en-US" sz="1200" b="1" u="none" strike="noStrike" dirty="0">
                          <a:effectLst/>
                        </a:rPr>
                        <a:t>非流动资产：</a:t>
                      </a: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endParaRPr lang="zh-CN" altLang="en-US" sz="12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200" b="1" u="none" strike="noStrike" dirty="0">
                          <a:effectLst/>
                        </a:rPr>
                        <a:t>　　其他流动负债</a:t>
                      </a: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200" b="1" u="none" strike="noStrike">
                          <a:effectLst/>
                        </a:rPr>
                        <a:t>5124 </a:t>
                      </a:r>
                      <a:endParaRPr lang="en-US" altLang="zh-CN" sz="12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r>
              <a:tr h="188799">
                <a:tc>
                  <a:txBody>
                    <a:bodyPr/>
                    <a:lstStyle/>
                    <a:p>
                      <a:pPr algn="l" fontAlgn="ctr"/>
                      <a:r>
                        <a:rPr lang="zh-CN" altLang="en-US" sz="1200" b="1" u="none" strike="noStrike" dirty="0">
                          <a:effectLst/>
                        </a:rPr>
                        <a:t>　　可供出售金融资产</a:t>
                      </a: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200" b="1" u="none" strike="noStrike" dirty="0">
                          <a:solidFill>
                            <a:srgbClr val="0000CC"/>
                          </a:solidFill>
                          <a:effectLst/>
                        </a:rPr>
                        <a:t>4</a:t>
                      </a:r>
                      <a:r>
                        <a:rPr lang="en-US" altLang="zh-CN" sz="1200" b="1" u="none" strike="noStrike" dirty="0">
                          <a:effectLst/>
                        </a:rPr>
                        <a:t>3655 </a:t>
                      </a:r>
                      <a:endParaRPr lang="en-US" altLang="zh-CN"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200" b="1" u="none" strike="noStrike" dirty="0">
                          <a:effectLst/>
                        </a:rPr>
                        <a:t>　　流动负债合计</a:t>
                      </a: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200" b="1" u="none" strike="noStrike" kern="1200" dirty="0">
                          <a:solidFill>
                            <a:srgbClr val="0000CC"/>
                          </a:solidFill>
                          <a:effectLst/>
                          <a:latin typeface="+mn-lt"/>
                          <a:ea typeface="+mn-ea"/>
                          <a:cs typeface="+mn-cs"/>
                        </a:rPr>
                        <a:t>58</a:t>
                      </a:r>
                      <a:r>
                        <a:rPr lang="en-US" altLang="zh-CN" sz="1200" b="1" u="none" strike="noStrike" dirty="0">
                          <a:effectLst/>
                        </a:rPr>
                        <a:t>1273 </a:t>
                      </a:r>
                      <a:endParaRPr lang="en-US" altLang="zh-CN"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r>
              <a:tr h="188799">
                <a:tc>
                  <a:txBody>
                    <a:bodyPr/>
                    <a:lstStyle/>
                    <a:p>
                      <a:pPr algn="l" fontAlgn="ctr"/>
                      <a:r>
                        <a:rPr lang="zh-CN" altLang="en-US" sz="1200" b="1" u="none" strike="noStrike">
                          <a:effectLst/>
                        </a:rPr>
                        <a:t>　　长期应收款</a:t>
                      </a:r>
                      <a:endParaRPr lang="zh-CN" altLang="en-US" sz="12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200" b="1" u="none" strike="noStrike" dirty="0">
                          <a:solidFill>
                            <a:srgbClr val="0000CC"/>
                          </a:solidFill>
                          <a:effectLst/>
                        </a:rPr>
                        <a:t>6</a:t>
                      </a:r>
                      <a:r>
                        <a:rPr lang="en-US" altLang="zh-CN" sz="1200" b="1" u="none" strike="noStrike" dirty="0">
                          <a:effectLst/>
                        </a:rPr>
                        <a:t>3690 </a:t>
                      </a:r>
                      <a:endParaRPr lang="en-US" altLang="zh-CN"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200" b="1" u="none" strike="noStrike" dirty="0">
                          <a:effectLst/>
                        </a:rPr>
                        <a:t>非流动负债：</a:t>
                      </a: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endParaRPr lang="zh-CN" altLang="en-US" sz="12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r>
              <a:tr h="188799">
                <a:tc>
                  <a:txBody>
                    <a:bodyPr/>
                    <a:lstStyle/>
                    <a:p>
                      <a:pPr algn="l" fontAlgn="ctr"/>
                      <a:r>
                        <a:rPr lang="zh-CN" altLang="en-US" sz="1200" b="1" u="none" strike="noStrike">
                          <a:effectLst/>
                        </a:rPr>
                        <a:t>　　长期股权投资</a:t>
                      </a:r>
                      <a:endParaRPr lang="zh-CN" altLang="en-US" sz="12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200" b="1" u="none" strike="noStrike" dirty="0">
                          <a:solidFill>
                            <a:srgbClr val="0000CC"/>
                          </a:solidFill>
                          <a:effectLst/>
                        </a:rPr>
                        <a:t>3</a:t>
                      </a:r>
                      <a:r>
                        <a:rPr lang="en-US" altLang="zh-CN" sz="1200" b="1" u="none" strike="noStrike" dirty="0">
                          <a:effectLst/>
                        </a:rPr>
                        <a:t>7888 </a:t>
                      </a:r>
                      <a:endParaRPr lang="en-US" altLang="zh-CN"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200" b="1" u="none" strike="noStrike" dirty="0">
                          <a:effectLst/>
                        </a:rPr>
                        <a:t>　　长期借款</a:t>
                      </a: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200" b="1" u="none" strike="noStrike" kern="1200" dirty="0">
                          <a:solidFill>
                            <a:srgbClr val="0000CC"/>
                          </a:solidFill>
                          <a:effectLst/>
                          <a:latin typeface="+mn-lt"/>
                          <a:ea typeface="+mn-ea"/>
                          <a:cs typeface="+mn-cs"/>
                        </a:rPr>
                        <a:t>3</a:t>
                      </a:r>
                      <a:r>
                        <a:rPr lang="en-US" altLang="zh-CN" sz="1200" b="1" u="none" strike="noStrike" dirty="0">
                          <a:effectLst/>
                        </a:rPr>
                        <a:t>6706 </a:t>
                      </a:r>
                      <a:endParaRPr lang="en-US" altLang="zh-CN"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r>
              <a:tr h="188799">
                <a:tc>
                  <a:txBody>
                    <a:bodyPr/>
                    <a:lstStyle/>
                    <a:p>
                      <a:pPr algn="l" fontAlgn="ctr"/>
                      <a:r>
                        <a:rPr lang="zh-CN" altLang="en-US" sz="1200" b="1" u="none" strike="noStrike">
                          <a:effectLst/>
                        </a:rPr>
                        <a:t>　　投资性房地产</a:t>
                      </a:r>
                      <a:endParaRPr lang="zh-CN" altLang="en-US" sz="12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200" b="1" u="none" strike="noStrike">
                          <a:effectLst/>
                        </a:rPr>
                        <a:t>2143 </a:t>
                      </a:r>
                      <a:endParaRPr lang="en-US" altLang="zh-CN" sz="12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200" b="1" u="none" strike="noStrike" dirty="0">
                          <a:effectLst/>
                        </a:rPr>
                        <a:t>　　预计负债</a:t>
                      </a: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200" b="1" u="none" strike="noStrike" kern="1200" dirty="0">
                          <a:solidFill>
                            <a:srgbClr val="0000CC"/>
                          </a:solidFill>
                          <a:effectLst/>
                          <a:latin typeface="+mn-lt"/>
                          <a:ea typeface="+mn-ea"/>
                          <a:cs typeface="+mn-cs"/>
                        </a:rPr>
                        <a:t>5</a:t>
                      </a:r>
                      <a:r>
                        <a:rPr lang="en-US" altLang="zh-CN" sz="1200" b="1" u="none" strike="noStrike" dirty="0">
                          <a:effectLst/>
                        </a:rPr>
                        <a:t>7447 </a:t>
                      </a:r>
                      <a:endParaRPr lang="en-US" altLang="zh-CN"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r>
              <a:tr h="188799">
                <a:tc>
                  <a:txBody>
                    <a:bodyPr/>
                    <a:lstStyle/>
                    <a:p>
                      <a:pPr algn="l" fontAlgn="ctr"/>
                      <a:endParaRPr lang="en-US" altLang="zh-CN"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endParaRPr lang="en-US" altLang="zh-CN"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200" b="1" u="none" strike="noStrike" dirty="0">
                          <a:effectLst/>
                        </a:rPr>
                        <a:t>　　递延所得税负债</a:t>
                      </a: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200" b="1" u="none" strike="noStrike">
                          <a:effectLst/>
                        </a:rPr>
                        <a:t>5134 </a:t>
                      </a:r>
                      <a:endParaRPr lang="en-US" altLang="zh-CN" sz="12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r>
              <a:tr h="188799">
                <a:tc>
                  <a:txBody>
                    <a:bodyPr/>
                    <a:lstStyle/>
                    <a:p>
                      <a:pPr algn="l" fontAlgn="ctr"/>
                      <a:r>
                        <a:rPr lang="zh-CN" altLang="en-US" sz="1200" b="1" u="none" strike="noStrike" dirty="0">
                          <a:effectLst/>
                        </a:rPr>
                        <a:t>　　固定资产</a:t>
                      </a: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200" b="1" u="none" strike="noStrike" dirty="0">
                          <a:solidFill>
                            <a:srgbClr val="0000CC"/>
                          </a:solidFill>
                          <a:effectLst/>
                        </a:rPr>
                        <a:t>19</a:t>
                      </a:r>
                      <a:r>
                        <a:rPr lang="en-US" altLang="zh-CN" sz="1200" b="1" u="none" strike="noStrike" dirty="0">
                          <a:effectLst/>
                        </a:rPr>
                        <a:t>0734 </a:t>
                      </a:r>
                      <a:endParaRPr lang="en-US" altLang="zh-CN"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200" b="1" u="none" strike="noStrike" dirty="0">
                          <a:effectLst/>
                        </a:rPr>
                        <a:t>　　非流动负债合计</a:t>
                      </a: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200" b="1" u="none" strike="noStrike" kern="1200" dirty="0">
                          <a:solidFill>
                            <a:srgbClr val="0000CC"/>
                          </a:solidFill>
                          <a:effectLst/>
                          <a:latin typeface="+mn-lt"/>
                          <a:ea typeface="+mn-ea"/>
                          <a:cs typeface="+mn-cs"/>
                        </a:rPr>
                        <a:t>12</a:t>
                      </a:r>
                      <a:r>
                        <a:rPr lang="en-US" altLang="zh-CN" sz="1200" b="1" u="none" strike="noStrike" dirty="0">
                          <a:effectLst/>
                        </a:rPr>
                        <a:t>7810 </a:t>
                      </a:r>
                      <a:endParaRPr lang="en-US" altLang="zh-CN"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r>
              <a:tr h="188799">
                <a:tc>
                  <a:txBody>
                    <a:bodyPr/>
                    <a:lstStyle/>
                    <a:p>
                      <a:pPr algn="l" fontAlgn="ctr"/>
                      <a:r>
                        <a:rPr lang="zh-CN" altLang="en-US" sz="1200" b="1" u="none" strike="noStrike" dirty="0">
                          <a:effectLst/>
                        </a:rPr>
                        <a:t>　　在建工程</a:t>
                      </a: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200" b="1" u="none" strike="noStrike" dirty="0">
                          <a:solidFill>
                            <a:srgbClr val="0000CC"/>
                          </a:solidFill>
                          <a:effectLst/>
                        </a:rPr>
                        <a:t>2</a:t>
                      </a:r>
                      <a:r>
                        <a:rPr lang="en-US" altLang="zh-CN" sz="1200" b="1" u="none" strike="noStrike" dirty="0">
                          <a:effectLst/>
                        </a:rPr>
                        <a:t>8200 </a:t>
                      </a:r>
                      <a:endParaRPr lang="en-US" altLang="zh-CN"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200" b="1" u="none" strike="noStrike" dirty="0">
                          <a:effectLst/>
                        </a:rPr>
                        <a:t>　　负债合计</a:t>
                      </a: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200" b="1" u="none" strike="noStrike" kern="1200" dirty="0">
                          <a:solidFill>
                            <a:srgbClr val="0000CC"/>
                          </a:solidFill>
                          <a:effectLst/>
                          <a:latin typeface="+mn-lt"/>
                          <a:ea typeface="+mn-ea"/>
                          <a:cs typeface="+mn-cs"/>
                        </a:rPr>
                        <a:t>70</a:t>
                      </a:r>
                      <a:r>
                        <a:rPr lang="en-US" altLang="zh-CN" sz="1200" b="1" u="none" strike="noStrike" dirty="0">
                          <a:effectLst/>
                        </a:rPr>
                        <a:t>9083 </a:t>
                      </a:r>
                      <a:endParaRPr lang="en-US" altLang="zh-CN"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r>
              <a:tr h="188799">
                <a:tc>
                  <a:txBody>
                    <a:bodyPr/>
                    <a:lstStyle/>
                    <a:p>
                      <a:pPr algn="l" fontAlgn="ctr"/>
                      <a:r>
                        <a:rPr lang="zh-CN" altLang="en-US" sz="1200" b="1" u="none" strike="noStrike" dirty="0">
                          <a:effectLst/>
                        </a:rPr>
                        <a:t>　　无形资产</a:t>
                      </a: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200" b="1" u="none" strike="noStrike" dirty="0">
                          <a:solidFill>
                            <a:srgbClr val="0000CC"/>
                          </a:solidFill>
                          <a:effectLst/>
                        </a:rPr>
                        <a:t>16</a:t>
                      </a:r>
                      <a:r>
                        <a:rPr lang="en-US" altLang="zh-CN" sz="1200" b="1" u="none" strike="noStrike" dirty="0">
                          <a:effectLst/>
                        </a:rPr>
                        <a:t>2526 </a:t>
                      </a:r>
                      <a:endParaRPr lang="en-US" altLang="zh-CN"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200" b="1" u="none" strike="noStrike" dirty="0">
                          <a:effectLst/>
                        </a:rPr>
                        <a:t>所有者权益</a:t>
                      </a:r>
                      <a:r>
                        <a:rPr lang="en-US" altLang="zh-CN" sz="1200" b="1" u="none" strike="noStrike" dirty="0">
                          <a:effectLst/>
                        </a:rPr>
                        <a:t>(</a:t>
                      </a:r>
                      <a:r>
                        <a:rPr lang="zh-CN" altLang="en-US" sz="1200" b="1" u="none" strike="noStrike" dirty="0">
                          <a:effectLst/>
                        </a:rPr>
                        <a:t>或股东权益</a:t>
                      </a:r>
                      <a:r>
                        <a:rPr lang="en-US" altLang="zh-CN" sz="1200" b="1" u="none" strike="noStrike" dirty="0">
                          <a:effectLst/>
                        </a:rPr>
                        <a:t>)</a:t>
                      </a:r>
                      <a:r>
                        <a:rPr lang="zh-CN" altLang="en-US" sz="1200" b="1" u="none" strike="noStrike" dirty="0">
                          <a:effectLst/>
                        </a:rPr>
                        <a:t>：</a:t>
                      </a: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endParaRPr lang="zh-CN" altLang="en-US" sz="12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r>
              <a:tr h="188799">
                <a:tc>
                  <a:txBody>
                    <a:bodyPr/>
                    <a:lstStyle/>
                    <a:p>
                      <a:pPr algn="l" fontAlgn="ctr"/>
                      <a:r>
                        <a:rPr lang="zh-CN" altLang="en-US" sz="1200" b="1" u="none" strike="noStrike" dirty="0">
                          <a:effectLst/>
                        </a:rPr>
                        <a:t>　　开发支出</a:t>
                      </a: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200" b="1" u="none" strike="noStrike" dirty="0">
                          <a:solidFill>
                            <a:srgbClr val="0000CC"/>
                          </a:solidFill>
                          <a:effectLst/>
                        </a:rPr>
                        <a:t>6</a:t>
                      </a:r>
                      <a:r>
                        <a:rPr lang="en-US" altLang="zh-CN" sz="1200" b="1" u="none" strike="noStrike" dirty="0">
                          <a:effectLst/>
                        </a:rPr>
                        <a:t>2557 </a:t>
                      </a:r>
                      <a:endParaRPr lang="en-US" altLang="zh-CN"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200" b="1" u="none" strike="noStrike" dirty="0">
                          <a:effectLst/>
                        </a:rPr>
                        <a:t>　　实收资本</a:t>
                      </a:r>
                      <a:r>
                        <a:rPr lang="en-US" altLang="zh-CN" sz="1200" b="1" u="none" strike="noStrike" dirty="0">
                          <a:effectLst/>
                        </a:rPr>
                        <a:t>(</a:t>
                      </a:r>
                      <a:r>
                        <a:rPr lang="zh-CN" altLang="en-US" sz="1200" b="1" u="none" strike="noStrike" dirty="0">
                          <a:effectLst/>
                        </a:rPr>
                        <a:t>或股本</a:t>
                      </a:r>
                      <a:r>
                        <a:rPr lang="en-US" altLang="zh-CN" sz="1200" b="1" u="none" strike="noStrike" dirty="0">
                          <a:effectLst/>
                        </a:rPr>
                        <a:t>)</a:t>
                      </a:r>
                      <a:endParaRPr lang="en-US" altLang="zh-CN"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200" b="1" u="none" strike="noStrike" kern="1200" dirty="0">
                          <a:solidFill>
                            <a:srgbClr val="0000CC"/>
                          </a:solidFill>
                          <a:effectLst/>
                          <a:latin typeface="+mn-lt"/>
                          <a:ea typeface="+mn-ea"/>
                          <a:cs typeface="+mn-cs"/>
                        </a:rPr>
                        <a:t>20</a:t>
                      </a:r>
                      <a:r>
                        <a:rPr lang="en-US" altLang="zh-CN" sz="1200" b="1" u="none" strike="noStrike" dirty="0">
                          <a:effectLst/>
                        </a:rPr>
                        <a:t>9253 </a:t>
                      </a:r>
                      <a:endParaRPr lang="en-US" altLang="zh-CN"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r>
              <a:tr h="188799">
                <a:tc>
                  <a:txBody>
                    <a:bodyPr/>
                    <a:lstStyle/>
                    <a:p>
                      <a:pPr algn="l" fontAlgn="ctr"/>
                      <a:r>
                        <a:rPr lang="zh-CN" altLang="en-US" sz="1200" b="1" u="none" strike="noStrike">
                          <a:effectLst/>
                        </a:rPr>
                        <a:t>　　商誉</a:t>
                      </a:r>
                      <a:endParaRPr lang="zh-CN" altLang="en-US" sz="12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200" b="1" u="none" strike="noStrike" dirty="0">
                          <a:solidFill>
                            <a:srgbClr val="0000CC"/>
                          </a:solidFill>
                          <a:effectLst/>
                        </a:rPr>
                        <a:t>11</a:t>
                      </a:r>
                      <a:r>
                        <a:rPr lang="en-US" altLang="zh-CN" sz="1200" b="1" u="none" strike="noStrike" dirty="0">
                          <a:effectLst/>
                        </a:rPr>
                        <a:t>2215 </a:t>
                      </a:r>
                      <a:endParaRPr lang="en-US" altLang="zh-CN"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200" b="1" u="none" strike="noStrike" dirty="0">
                          <a:effectLst/>
                        </a:rPr>
                        <a:t>　　资本公积金</a:t>
                      </a: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200" b="1" u="none" strike="noStrike" kern="1200" dirty="0">
                          <a:solidFill>
                            <a:srgbClr val="0000CC"/>
                          </a:solidFill>
                          <a:effectLst/>
                          <a:latin typeface="+mn-lt"/>
                          <a:ea typeface="+mn-ea"/>
                          <a:cs typeface="+mn-cs"/>
                        </a:rPr>
                        <a:t>45</a:t>
                      </a:r>
                      <a:r>
                        <a:rPr lang="en-US" altLang="zh-CN" sz="1200" b="1" u="none" strike="noStrike" dirty="0">
                          <a:effectLst/>
                        </a:rPr>
                        <a:t>8773 </a:t>
                      </a:r>
                      <a:endParaRPr lang="en-US" altLang="zh-CN"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r>
              <a:tr h="188799">
                <a:tc>
                  <a:txBody>
                    <a:bodyPr/>
                    <a:lstStyle/>
                    <a:p>
                      <a:pPr algn="l" fontAlgn="ctr"/>
                      <a:r>
                        <a:rPr lang="zh-CN" altLang="en-US" sz="1200" b="1" u="none" strike="noStrike" dirty="0">
                          <a:effectLst/>
                        </a:rPr>
                        <a:t>　　长期待摊费用</a:t>
                      </a: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200" b="1" u="none" strike="noStrike" dirty="0">
                          <a:solidFill>
                            <a:srgbClr val="0000CC"/>
                          </a:solidFill>
                          <a:effectLst/>
                        </a:rPr>
                        <a:t>1</a:t>
                      </a:r>
                      <a:r>
                        <a:rPr lang="en-US" altLang="zh-CN" sz="1200" b="1" u="none" strike="noStrike" dirty="0">
                          <a:effectLst/>
                        </a:rPr>
                        <a:t>3889 </a:t>
                      </a:r>
                      <a:endParaRPr lang="en-US" altLang="zh-CN"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200" b="1" u="none" strike="noStrike" dirty="0">
                          <a:effectLst/>
                        </a:rPr>
                        <a:t>　　减：库存股</a:t>
                      </a: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200" b="1" u="none" strike="noStrike" kern="1200" dirty="0">
                          <a:solidFill>
                            <a:srgbClr val="0000CC"/>
                          </a:solidFill>
                          <a:effectLst/>
                          <a:latin typeface="+mn-lt"/>
                          <a:ea typeface="+mn-ea"/>
                          <a:cs typeface="+mn-cs"/>
                        </a:rPr>
                        <a:t>10</a:t>
                      </a:r>
                      <a:r>
                        <a:rPr lang="en-US" altLang="zh-CN" sz="1200" b="1" u="none" strike="noStrike" dirty="0">
                          <a:effectLst/>
                        </a:rPr>
                        <a:t>4012 </a:t>
                      </a:r>
                      <a:endParaRPr lang="en-US" altLang="zh-CN"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r>
              <a:tr h="188799">
                <a:tc>
                  <a:txBody>
                    <a:bodyPr/>
                    <a:lstStyle/>
                    <a:p>
                      <a:pPr algn="l" fontAlgn="ctr"/>
                      <a:r>
                        <a:rPr lang="zh-CN" altLang="en-US" sz="1200" b="1" u="none" strike="noStrike" dirty="0">
                          <a:effectLst/>
                        </a:rPr>
                        <a:t>　　递延所得税资产</a:t>
                      </a: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200" b="1" u="none" strike="noStrike" dirty="0">
                          <a:solidFill>
                            <a:srgbClr val="0000CC"/>
                          </a:solidFill>
                          <a:effectLst/>
                        </a:rPr>
                        <a:t>3</a:t>
                      </a:r>
                      <a:r>
                        <a:rPr lang="en-US" altLang="zh-CN" sz="1200" b="1" u="none" strike="noStrike" dirty="0">
                          <a:effectLst/>
                        </a:rPr>
                        <a:t>3143 </a:t>
                      </a:r>
                      <a:endParaRPr lang="en-US" altLang="zh-CN"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200" b="1" u="none" strike="noStrike" dirty="0">
                          <a:effectLst/>
                        </a:rPr>
                        <a:t>　　盈余公积金</a:t>
                      </a: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200" b="1" u="none" strike="noStrike" kern="1200" dirty="0">
                          <a:solidFill>
                            <a:srgbClr val="0000CC"/>
                          </a:solidFill>
                          <a:effectLst/>
                          <a:latin typeface="+mn-lt"/>
                          <a:ea typeface="+mn-ea"/>
                          <a:cs typeface="+mn-cs"/>
                        </a:rPr>
                        <a:t>1</a:t>
                      </a:r>
                      <a:r>
                        <a:rPr lang="en-US" altLang="zh-CN" sz="1200" b="1" u="none" strike="noStrike" dirty="0">
                          <a:effectLst/>
                        </a:rPr>
                        <a:t>1641 </a:t>
                      </a:r>
                      <a:endParaRPr lang="en-US" altLang="zh-CN"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r>
              <a:tr h="188799">
                <a:tc>
                  <a:txBody>
                    <a:bodyPr/>
                    <a:lstStyle/>
                    <a:p>
                      <a:pPr algn="l" fontAlgn="ctr"/>
                      <a:r>
                        <a:rPr lang="zh-CN" altLang="en-US" sz="1200" b="1" u="none" strike="noStrike" dirty="0">
                          <a:effectLst/>
                        </a:rPr>
                        <a:t>　　其他非流动资产</a:t>
                      </a: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200" b="1" u="none" strike="noStrike">
                          <a:effectLst/>
                        </a:rPr>
                        <a:t>3378 </a:t>
                      </a:r>
                      <a:endParaRPr lang="en-US" altLang="zh-CN" sz="12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200" b="1" u="none" strike="noStrike" dirty="0">
                          <a:effectLst/>
                        </a:rPr>
                        <a:t>　　未分配利润</a:t>
                      </a: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200" b="1" u="none" strike="noStrike" kern="1200" dirty="0">
                          <a:solidFill>
                            <a:srgbClr val="0000CC"/>
                          </a:solidFill>
                          <a:effectLst/>
                          <a:latin typeface="+mn-lt"/>
                          <a:ea typeface="+mn-ea"/>
                          <a:cs typeface="+mn-cs"/>
                        </a:rPr>
                        <a:t>22</a:t>
                      </a:r>
                      <a:r>
                        <a:rPr lang="en-US" altLang="zh-CN" sz="1200" b="1" u="none" strike="noStrike" dirty="0">
                          <a:effectLst/>
                        </a:rPr>
                        <a:t>1410 </a:t>
                      </a:r>
                      <a:endParaRPr lang="en-US" altLang="zh-CN"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r>
              <a:tr h="188799">
                <a:tc>
                  <a:txBody>
                    <a:bodyPr/>
                    <a:lstStyle/>
                    <a:p>
                      <a:pPr algn="l" fontAlgn="ctr"/>
                      <a:r>
                        <a:rPr lang="zh-CN" altLang="en-US" sz="1200" b="1" u="none" strike="noStrike" dirty="0">
                          <a:effectLst/>
                        </a:rPr>
                        <a:t>　　非流动资产合计</a:t>
                      </a: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200" b="1" u="none" strike="noStrike" dirty="0">
                          <a:solidFill>
                            <a:srgbClr val="0000CC"/>
                          </a:solidFill>
                          <a:effectLst/>
                        </a:rPr>
                        <a:t>75</a:t>
                      </a:r>
                      <a:r>
                        <a:rPr lang="en-US" altLang="zh-CN" sz="1200" b="1" u="none" strike="noStrike" dirty="0">
                          <a:effectLst/>
                        </a:rPr>
                        <a:t>4018 </a:t>
                      </a:r>
                      <a:endParaRPr lang="en-US" altLang="zh-CN"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200" b="1" u="none" strike="noStrike" dirty="0">
                          <a:effectLst/>
                        </a:rPr>
                        <a:t>       归属于母公司所有者权益合计</a:t>
                      </a: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200" b="1" u="none" strike="noStrike" kern="1200" dirty="0">
                          <a:solidFill>
                            <a:srgbClr val="0000CC"/>
                          </a:solidFill>
                          <a:effectLst/>
                          <a:latin typeface="+mn-lt"/>
                          <a:ea typeface="+mn-ea"/>
                          <a:cs typeface="+mn-cs"/>
                        </a:rPr>
                        <a:t>79</a:t>
                      </a:r>
                      <a:r>
                        <a:rPr lang="en-US" altLang="zh-CN" sz="1200" b="1" u="none" strike="noStrike" dirty="0">
                          <a:effectLst/>
                        </a:rPr>
                        <a:t>7110 </a:t>
                      </a:r>
                      <a:endParaRPr lang="en-US" altLang="zh-CN"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r>
              <a:tr h="188799">
                <a:tc>
                  <a:txBody>
                    <a:bodyPr/>
                    <a:lstStyle/>
                    <a:p>
                      <a:pPr algn="l" fontAlgn="ct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200" b="1" u="none" strike="noStrike" dirty="0">
                          <a:effectLst/>
                        </a:rPr>
                        <a:t>　　少数股东权益</a:t>
                      </a: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200" b="1" u="none" strike="noStrike" kern="1200" dirty="0">
                          <a:solidFill>
                            <a:srgbClr val="0000CC"/>
                          </a:solidFill>
                          <a:effectLst/>
                          <a:latin typeface="+mn-lt"/>
                          <a:ea typeface="+mn-ea"/>
                          <a:cs typeface="+mn-cs"/>
                        </a:rPr>
                        <a:t>2</a:t>
                      </a:r>
                      <a:r>
                        <a:rPr lang="en-US" altLang="zh-CN" sz="1200" b="1" u="none" strike="noStrike" dirty="0">
                          <a:effectLst/>
                        </a:rPr>
                        <a:t>4065 </a:t>
                      </a:r>
                      <a:endParaRPr lang="en-US" altLang="zh-CN"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r>
              <a:tr h="188799">
                <a:tc>
                  <a:txBody>
                    <a:bodyPr/>
                    <a:lstStyle/>
                    <a:p>
                      <a:pPr algn="l" fontAlgn="ct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200" b="1" u="none" strike="noStrike" dirty="0">
                          <a:effectLst/>
                        </a:rPr>
                        <a:t>　　所有者权益合计</a:t>
                      </a: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200" b="1" u="none" strike="noStrike" kern="1200" dirty="0">
                          <a:solidFill>
                            <a:srgbClr val="0000CC"/>
                          </a:solidFill>
                          <a:effectLst/>
                          <a:latin typeface="+mn-lt"/>
                          <a:ea typeface="+mn-ea"/>
                          <a:cs typeface="+mn-cs"/>
                        </a:rPr>
                        <a:t>82</a:t>
                      </a:r>
                      <a:r>
                        <a:rPr lang="en-US" altLang="zh-CN" sz="1200" b="1" u="none" strike="noStrike" dirty="0">
                          <a:effectLst/>
                        </a:rPr>
                        <a:t>1176 </a:t>
                      </a:r>
                      <a:endParaRPr lang="en-US" altLang="zh-CN"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r>
              <a:tr h="188799">
                <a:tc>
                  <a:txBody>
                    <a:bodyPr/>
                    <a:lstStyle/>
                    <a:p>
                      <a:pPr algn="l" fontAlgn="ctr"/>
                      <a:r>
                        <a:rPr lang="zh-CN" altLang="en-US" sz="1200" b="1" u="none" strike="noStrike" dirty="0">
                          <a:effectLst/>
                        </a:rPr>
                        <a:t>资产总计</a:t>
                      </a: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200" b="1" u="none" strike="noStrike" dirty="0">
                          <a:solidFill>
                            <a:srgbClr val="0000CC"/>
                          </a:solidFill>
                          <a:effectLst/>
                        </a:rPr>
                        <a:t>153</a:t>
                      </a:r>
                      <a:r>
                        <a:rPr lang="en-US" altLang="zh-CN" sz="1200" b="1" u="none" strike="noStrike" dirty="0">
                          <a:effectLst/>
                        </a:rPr>
                        <a:t>0258 </a:t>
                      </a:r>
                      <a:endParaRPr lang="en-US" altLang="zh-CN"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200" b="1" u="none" strike="noStrike" dirty="0">
                          <a:effectLst/>
                        </a:rPr>
                        <a:t>负债和所有者权益总计</a:t>
                      </a: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200" b="1" u="none" strike="noStrike" dirty="0">
                          <a:solidFill>
                            <a:srgbClr val="0000CC"/>
                          </a:solidFill>
                          <a:effectLst/>
                        </a:rPr>
                        <a:t>153</a:t>
                      </a:r>
                      <a:r>
                        <a:rPr lang="en-US" altLang="zh-CN" sz="1200" b="1" u="none" strike="noStrike" dirty="0">
                          <a:effectLst/>
                        </a:rPr>
                        <a:t>0258 </a:t>
                      </a:r>
                      <a:endParaRPr lang="en-US" altLang="zh-CN" sz="12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r>
            </a:tbl>
          </a:graphicData>
        </a:graphic>
      </p:graphicFrame>
      <p:sp>
        <p:nvSpPr>
          <p:cNvPr id="74901" name="矩形 2"/>
          <p:cNvSpPr>
            <a:spLocks noChangeArrowheads="1"/>
          </p:cNvSpPr>
          <p:nvPr/>
        </p:nvSpPr>
        <p:spPr bwMode="auto">
          <a:xfrm>
            <a:off x="1533525" y="2133600"/>
            <a:ext cx="2608263"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6858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6858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6858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6858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6858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6858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2100">
                <a:solidFill>
                  <a:srgbClr val="000000"/>
                </a:solidFill>
                <a:latin typeface="Times New Roman" panose="02020603050405020304" pitchFamily="18" charset="0"/>
              </a:rPr>
              <a:t>科大讯飞（</a:t>
            </a:r>
            <a:r>
              <a:rPr lang="en-US" altLang="zh-CN" sz="2100">
                <a:solidFill>
                  <a:srgbClr val="000000"/>
                </a:solidFill>
                <a:latin typeface="Times New Roman" panose="02020603050405020304" pitchFamily="18" charset="0"/>
              </a:rPr>
              <a:t>002230</a:t>
            </a:r>
            <a:r>
              <a:rPr lang="zh-CN" altLang="en-US" sz="2100">
                <a:solidFill>
                  <a:srgbClr val="000000"/>
                </a:solidFill>
                <a:latin typeface="Times New Roman" panose="02020603050405020304" pitchFamily="18" charset="0"/>
              </a:rPr>
              <a:t>）</a:t>
            </a:r>
            <a:endParaRPr lang="zh-CN" altLang="en-US" sz="2100">
              <a:solidFill>
                <a:srgbClr val="000000"/>
              </a:solidFill>
              <a:latin typeface="Times New Roman" panose="02020603050405020304" pitchFamily="18" charset="0"/>
            </a:endParaRPr>
          </a:p>
        </p:txBody>
      </p:sp>
      <p:sp>
        <p:nvSpPr>
          <p:cNvPr id="74902" name="文本框 3"/>
          <p:cNvSpPr txBox="1">
            <a:spLocks noChangeArrowheads="1"/>
          </p:cNvSpPr>
          <p:nvPr/>
        </p:nvSpPr>
        <p:spPr bwMode="auto">
          <a:xfrm>
            <a:off x="2020888" y="3778250"/>
            <a:ext cx="1566862"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58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6858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6858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6858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6858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6858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2100">
                <a:solidFill>
                  <a:srgbClr val="000000"/>
                </a:solidFill>
                <a:latin typeface="Times New Roman" panose="02020603050405020304" pitchFamily="18" charset="0"/>
              </a:rPr>
              <a:t>单位：万元</a:t>
            </a:r>
            <a:endParaRPr lang="zh-CN" altLang="en-US" sz="2100">
              <a:solidFill>
                <a:srgbClr val="000000"/>
              </a:solidFill>
              <a:latin typeface="Times New Roman" panose="02020603050405020304" pitchFamily="18" charset="0"/>
            </a:endParaRPr>
          </a:p>
        </p:txBody>
      </p:sp>
      <p:sp>
        <p:nvSpPr>
          <p:cNvPr id="74903" name="文本框 4"/>
          <p:cNvSpPr txBox="1">
            <a:spLocks noChangeArrowheads="1"/>
          </p:cNvSpPr>
          <p:nvPr/>
        </p:nvSpPr>
        <p:spPr bwMode="auto">
          <a:xfrm>
            <a:off x="1992313" y="1646238"/>
            <a:ext cx="113347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58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6858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6858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6858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6858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6858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zh-CN" sz="2100">
                <a:solidFill>
                  <a:srgbClr val="000000"/>
                </a:solidFill>
                <a:latin typeface="Times New Roman" panose="02020603050405020304" pitchFamily="18" charset="0"/>
              </a:rPr>
              <a:t>2018</a:t>
            </a:r>
            <a:r>
              <a:rPr lang="zh-CN" altLang="en-US" sz="2100">
                <a:solidFill>
                  <a:srgbClr val="000000"/>
                </a:solidFill>
                <a:latin typeface="Times New Roman" panose="02020603050405020304" pitchFamily="18" charset="0"/>
              </a:rPr>
              <a:t>年</a:t>
            </a:r>
            <a:endParaRPr lang="zh-CN" altLang="en-US" sz="2100">
              <a:solidFill>
                <a:srgbClr val="000000"/>
              </a:solidFill>
              <a:latin typeface="Times New Roman" panose="02020603050405020304" pitchFamily="18" charset="0"/>
            </a:endParaRPr>
          </a:p>
        </p:txBody>
      </p:sp>
      <p:sp>
        <p:nvSpPr>
          <p:cNvPr id="74904" name="矩形 5"/>
          <p:cNvSpPr>
            <a:spLocks noChangeArrowheads="1"/>
          </p:cNvSpPr>
          <p:nvPr/>
        </p:nvSpPr>
        <p:spPr bwMode="auto">
          <a:xfrm>
            <a:off x="2025650" y="2992438"/>
            <a:ext cx="153035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6858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6858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6858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6858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6858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6858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2100">
                <a:solidFill>
                  <a:srgbClr val="000000"/>
                </a:solidFill>
                <a:latin typeface="Times New Roman" panose="02020603050405020304" pitchFamily="18" charset="0"/>
              </a:rPr>
              <a:t>资产负债表</a:t>
            </a:r>
            <a:endParaRPr lang="zh-CN" altLang="en-US" sz="2100">
              <a:solidFill>
                <a:srgbClr val="000000"/>
              </a:solidFill>
              <a:latin typeface="Times New Roman" panose="02020603050405020304" pitchFamily="18" charset="0"/>
            </a:endParaRPr>
          </a:p>
        </p:txBody>
      </p:sp>
    </p:spTree>
  </p:cSld>
  <p:clrMapOvr>
    <a:masterClrMapping/>
  </p:clrMapOvr>
  <p:transition>
    <p:wipe dir="d"/>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矩形 2"/>
          <p:cNvSpPr>
            <a:spLocks noChangeArrowheads="1"/>
          </p:cNvSpPr>
          <p:nvPr/>
        </p:nvSpPr>
        <p:spPr bwMode="auto">
          <a:xfrm>
            <a:off x="1708150" y="2543175"/>
            <a:ext cx="207010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6858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6858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6858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6858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6858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6858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2100">
                <a:solidFill>
                  <a:srgbClr val="000000"/>
                </a:solidFill>
                <a:latin typeface="Times New Roman" panose="02020603050405020304" pitchFamily="18" charset="0"/>
              </a:rPr>
              <a:t>海康威视</a:t>
            </a:r>
            <a:r>
              <a:rPr lang="en-US" altLang="zh-CN" sz="2100">
                <a:solidFill>
                  <a:srgbClr val="000000"/>
                </a:solidFill>
                <a:latin typeface="Times New Roman" panose="02020603050405020304" pitchFamily="18" charset="0"/>
              </a:rPr>
              <a:t>002415</a:t>
            </a:r>
            <a:endParaRPr lang="en-US" altLang="zh-CN" sz="2100">
              <a:solidFill>
                <a:srgbClr val="000000"/>
              </a:solidFill>
              <a:latin typeface="Times New Roman" panose="02020603050405020304" pitchFamily="18" charset="0"/>
            </a:endParaRPr>
          </a:p>
          <a:p>
            <a:pPr>
              <a:lnSpc>
                <a:spcPct val="100000"/>
              </a:lnSpc>
              <a:spcBef>
                <a:spcPct val="0"/>
              </a:spcBef>
              <a:buFontTx/>
              <a:buNone/>
            </a:pPr>
            <a:endParaRPr lang="en-US" altLang="zh-CN" sz="2100">
              <a:solidFill>
                <a:srgbClr val="000000"/>
              </a:solidFill>
              <a:latin typeface="Times New Roman" panose="02020603050405020304" pitchFamily="18" charset="0"/>
            </a:endParaRPr>
          </a:p>
          <a:p>
            <a:pPr>
              <a:lnSpc>
                <a:spcPct val="100000"/>
              </a:lnSpc>
              <a:spcBef>
                <a:spcPct val="0"/>
              </a:spcBef>
              <a:buFontTx/>
              <a:buNone/>
            </a:pPr>
            <a:r>
              <a:rPr lang="zh-CN" altLang="en-US" sz="2100">
                <a:solidFill>
                  <a:srgbClr val="000000"/>
                </a:solidFill>
                <a:latin typeface="Times New Roman" panose="02020603050405020304" pitchFamily="18" charset="0"/>
              </a:rPr>
              <a:t>资产负债表</a:t>
            </a:r>
            <a:endParaRPr lang="zh-CN" altLang="en-US" sz="2100">
              <a:solidFill>
                <a:srgbClr val="000000"/>
              </a:solidFill>
              <a:latin typeface="Times New Roman" panose="02020603050405020304" pitchFamily="18" charset="0"/>
            </a:endParaRPr>
          </a:p>
        </p:txBody>
      </p:sp>
      <p:sp>
        <p:nvSpPr>
          <p:cNvPr id="75779" name="文本框 3"/>
          <p:cNvSpPr txBox="1">
            <a:spLocks noChangeArrowheads="1"/>
          </p:cNvSpPr>
          <p:nvPr/>
        </p:nvSpPr>
        <p:spPr bwMode="auto">
          <a:xfrm>
            <a:off x="2046288" y="4076700"/>
            <a:ext cx="156527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58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6858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6858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6858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6858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6858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2100">
                <a:solidFill>
                  <a:srgbClr val="000000"/>
                </a:solidFill>
                <a:latin typeface="Times New Roman" panose="02020603050405020304" pitchFamily="18" charset="0"/>
              </a:rPr>
              <a:t>单位：亿元</a:t>
            </a:r>
            <a:endParaRPr lang="zh-CN" altLang="en-US" sz="2100">
              <a:solidFill>
                <a:srgbClr val="000000"/>
              </a:solidFill>
              <a:latin typeface="Times New Roman" panose="02020603050405020304" pitchFamily="18" charset="0"/>
            </a:endParaRPr>
          </a:p>
        </p:txBody>
      </p:sp>
      <p:sp>
        <p:nvSpPr>
          <p:cNvPr id="75780" name="文本框 4"/>
          <p:cNvSpPr txBox="1">
            <a:spLocks noChangeArrowheads="1"/>
          </p:cNvSpPr>
          <p:nvPr/>
        </p:nvSpPr>
        <p:spPr bwMode="auto">
          <a:xfrm>
            <a:off x="2154238" y="1681163"/>
            <a:ext cx="113347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58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6858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6858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6858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6858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6858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zh-CN" sz="2100">
                <a:solidFill>
                  <a:srgbClr val="000000"/>
                </a:solidFill>
                <a:latin typeface="Times New Roman" panose="02020603050405020304" pitchFamily="18" charset="0"/>
              </a:rPr>
              <a:t>2018</a:t>
            </a:r>
            <a:r>
              <a:rPr lang="zh-CN" altLang="en-US" sz="2100">
                <a:solidFill>
                  <a:srgbClr val="000000"/>
                </a:solidFill>
                <a:latin typeface="Times New Roman" panose="02020603050405020304" pitchFamily="18" charset="0"/>
              </a:rPr>
              <a:t>年</a:t>
            </a:r>
            <a:endParaRPr lang="zh-CN" altLang="en-US" sz="2100">
              <a:solidFill>
                <a:srgbClr val="000000"/>
              </a:solidFill>
              <a:latin typeface="Times New Roman" panose="02020603050405020304" pitchFamily="18" charset="0"/>
            </a:endParaRPr>
          </a:p>
        </p:txBody>
      </p:sp>
      <p:graphicFrame>
        <p:nvGraphicFramePr>
          <p:cNvPr id="8" name="表格 7"/>
          <p:cNvGraphicFramePr>
            <a:graphicFrameLocks noGrp="1"/>
          </p:cNvGraphicFramePr>
          <p:nvPr/>
        </p:nvGraphicFramePr>
        <p:xfrm>
          <a:off x="3863975" y="260350"/>
          <a:ext cx="6646864" cy="5974080"/>
        </p:xfrm>
        <a:graphic>
          <a:graphicData uri="http://schemas.openxmlformats.org/drawingml/2006/table">
            <a:tbl>
              <a:tblPr>
                <a:tableStyleId>{5C22544A-7EE6-4342-B048-85BDC9FD1C3A}</a:tableStyleId>
              </a:tblPr>
              <a:tblGrid>
                <a:gridCol w="2337176"/>
                <a:gridCol w="687088"/>
                <a:gridCol w="2727511"/>
                <a:gridCol w="895089"/>
              </a:tblGrid>
              <a:tr h="213349">
                <a:tc>
                  <a:txBody>
                    <a:bodyPr/>
                    <a:lstStyle/>
                    <a:p>
                      <a:pPr algn="l" fontAlgn="ctr"/>
                      <a:r>
                        <a:rPr lang="zh-CN" altLang="en-US" sz="1400" b="1" u="none" strike="noStrike">
                          <a:solidFill>
                            <a:schemeClr val="tx1"/>
                          </a:solidFill>
                          <a:effectLst/>
                        </a:rPr>
                        <a:t>流动资产：</a:t>
                      </a:r>
                      <a:endParaRPr lang="zh-CN" altLang="en-US"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endParaRPr lang="zh-CN" altLang="en-US"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400" b="1" u="none" strike="noStrike">
                          <a:solidFill>
                            <a:schemeClr val="tx1"/>
                          </a:solidFill>
                          <a:effectLst/>
                        </a:rPr>
                        <a:t>流动负债：</a:t>
                      </a:r>
                      <a:endParaRPr lang="zh-CN" altLang="en-US"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endParaRPr lang="zh-CN" altLang="en-US"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r>
              <a:tr h="213349">
                <a:tc>
                  <a:txBody>
                    <a:bodyPr/>
                    <a:lstStyle/>
                    <a:p>
                      <a:pPr algn="l" fontAlgn="ctr"/>
                      <a:r>
                        <a:rPr lang="zh-CN" altLang="en-US" sz="1400" b="1" u="none" strike="noStrike" dirty="0">
                          <a:solidFill>
                            <a:schemeClr val="tx1"/>
                          </a:solidFill>
                          <a:effectLst/>
                        </a:rPr>
                        <a:t>　　货币资金</a:t>
                      </a:r>
                      <a:endParaRPr lang="zh-CN" altLang="en-US" sz="1400" b="1" i="0" u="none" strike="noStrike" dirty="0">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solidFill>
                            <a:schemeClr val="tx1"/>
                          </a:solidFill>
                          <a:effectLst/>
                        </a:rPr>
                        <a:t>265.52 </a:t>
                      </a:r>
                      <a:endParaRPr lang="en-US" altLang="zh-CN"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400" b="1" u="none" strike="noStrike">
                          <a:solidFill>
                            <a:schemeClr val="tx1"/>
                          </a:solidFill>
                          <a:effectLst/>
                        </a:rPr>
                        <a:t>　　短期借款</a:t>
                      </a:r>
                      <a:endParaRPr lang="zh-CN" altLang="en-US"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solidFill>
                            <a:schemeClr val="tx1"/>
                          </a:solidFill>
                          <a:effectLst/>
                        </a:rPr>
                        <a:t>34.66 </a:t>
                      </a:r>
                      <a:endParaRPr lang="en-US" altLang="zh-CN"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r>
              <a:tr h="213349">
                <a:tc>
                  <a:txBody>
                    <a:bodyPr/>
                    <a:lstStyle/>
                    <a:p>
                      <a:pPr algn="l" fontAlgn="ctr"/>
                      <a:r>
                        <a:rPr lang="zh-CN" altLang="en-US" sz="1400" b="1" u="none" strike="noStrike">
                          <a:solidFill>
                            <a:schemeClr val="tx1"/>
                          </a:solidFill>
                          <a:effectLst/>
                        </a:rPr>
                        <a:t>　　应收票据</a:t>
                      </a:r>
                      <a:endParaRPr lang="zh-CN" altLang="en-US"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solidFill>
                            <a:schemeClr val="tx1"/>
                          </a:solidFill>
                          <a:effectLst/>
                        </a:rPr>
                        <a:t>25.69 </a:t>
                      </a:r>
                      <a:endParaRPr lang="en-US" altLang="zh-CN"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400" b="1" u="none" strike="noStrike">
                          <a:solidFill>
                            <a:schemeClr val="tx1"/>
                          </a:solidFill>
                          <a:effectLst/>
                        </a:rPr>
                        <a:t>　　应付票据</a:t>
                      </a:r>
                      <a:endParaRPr lang="zh-CN" altLang="en-US"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solidFill>
                            <a:schemeClr val="tx1"/>
                          </a:solidFill>
                          <a:effectLst/>
                        </a:rPr>
                        <a:t>4.63 </a:t>
                      </a:r>
                      <a:endParaRPr lang="en-US" altLang="zh-CN"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r>
              <a:tr h="213349">
                <a:tc>
                  <a:txBody>
                    <a:bodyPr/>
                    <a:lstStyle/>
                    <a:p>
                      <a:pPr algn="l" fontAlgn="ctr"/>
                      <a:r>
                        <a:rPr lang="zh-CN" altLang="en-US" sz="1400" b="1" u="none" strike="noStrike">
                          <a:solidFill>
                            <a:schemeClr val="tx1"/>
                          </a:solidFill>
                          <a:effectLst/>
                        </a:rPr>
                        <a:t>　　应收账款</a:t>
                      </a:r>
                      <a:endParaRPr lang="zh-CN" altLang="en-US"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solidFill>
                            <a:schemeClr val="tx1"/>
                          </a:solidFill>
                          <a:effectLst/>
                        </a:rPr>
                        <a:t>166.19 </a:t>
                      </a:r>
                      <a:endParaRPr lang="en-US" altLang="zh-CN"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400" b="1" u="none" strike="noStrike">
                          <a:solidFill>
                            <a:schemeClr val="tx1"/>
                          </a:solidFill>
                          <a:effectLst/>
                        </a:rPr>
                        <a:t>　　应付账款</a:t>
                      </a:r>
                      <a:endParaRPr lang="zh-CN" altLang="en-US"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solidFill>
                            <a:schemeClr val="tx1"/>
                          </a:solidFill>
                          <a:effectLst/>
                        </a:rPr>
                        <a:t>103.02 </a:t>
                      </a:r>
                      <a:endParaRPr lang="en-US" altLang="zh-CN"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r>
              <a:tr h="213349">
                <a:tc>
                  <a:txBody>
                    <a:bodyPr/>
                    <a:lstStyle/>
                    <a:p>
                      <a:pPr algn="l" fontAlgn="ctr"/>
                      <a:r>
                        <a:rPr lang="zh-CN" altLang="en-US" sz="1400" b="1" u="none" strike="noStrike">
                          <a:solidFill>
                            <a:schemeClr val="tx1"/>
                          </a:solidFill>
                          <a:effectLst/>
                        </a:rPr>
                        <a:t>　　预付款项</a:t>
                      </a:r>
                      <a:endParaRPr lang="zh-CN" altLang="en-US"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solidFill>
                            <a:schemeClr val="tx1"/>
                          </a:solidFill>
                          <a:effectLst/>
                        </a:rPr>
                        <a:t>4.60 </a:t>
                      </a:r>
                      <a:endParaRPr lang="en-US" altLang="zh-CN"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400" b="1" u="none" strike="noStrike">
                          <a:solidFill>
                            <a:schemeClr val="tx1"/>
                          </a:solidFill>
                          <a:effectLst/>
                        </a:rPr>
                        <a:t>　　预收款项</a:t>
                      </a:r>
                      <a:endParaRPr lang="zh-CN" altLang="en-US"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solidFill>
                            <a:schemeClr val="tx1"/>
                          </a:solidFill>
                          <a:effectLst/>
                        </a:rPr>
                        <a:t>6.41 </a:t>
                      </a:r>
                      <a:endParaRPr lang="en-US" altLang="zh-CN"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r>
              <a:tr h="213349">
                <a:tc>
                  <a:txBody>
                    <a:bodyPr/>
                    <a:lstStyle/>
                    <a:p>
                      <a:pPr algn="l" fontAlgn="ctr"/>
                      <a:r>
                        <a:rPr lang="zh-CN" altLang="en-US" sz="1400" b="1" u="none" strike="noStrike">
                          <a:solidFill>
                            <a:schemeClr val="tx1"/>
                          </a:solidFill>
                          <a:effectLst/>
                        </a:rPr>
                        <a:t>　　其他应收款</a:t>
                      </a:r>
                      <a:r>
                        <a:rPr lang="en-US" altLang="zh-CN" sz="1400" b="1" u="none" strike="noStrike">
                          <a:solidFill>
                            <a:schemeClr val="tx1"/>
                          </a:solidFill>
                          <a:effectLst/>
                        </a:rPr>
                        <a:t>(</a:t>
                      </a:r>
                      <a:r>
                        <a:rPr lang="zh-CN" altLang="en-US" sz="1400" b="1" u="none" strike="noStrike">
                          <a:solidFill>
                            <a:schemeClr val="tx1"/>
                          </a:solidFill>
                          <a:effectLst/>
                        </a:rPr>
                        <a:t>合计</a:t>
                      </a:r>
                      <a:r>
                        <a:rPr lang="en-US" altLang="zh-CN" sz="1400" b="1" u="none" strike="noStrike">
                          <a:solidFill>
                            <a:schemeClr val="tx1"/>
                          </a:solidFill>
                          <a:effectLst/>
                        </a:rPr>
                        <a:t>)</a:t>
                      </a:r>
                      <a:endParaRPr lang="en-US" altLang="zh-CN"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solidFill>
                            <a:schemeClr val="tx1"/>
                          </a:solidFill>
                          <a:effectLst/>
                        </a:rPr>
                        <a:t>5.87 </a:t>
                      </a:r>
                      <a:endParaRPr lang="en-US" altLang="zh-CN"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400" b="1" u="none" strike="noStrike">
                          <a:solidFill>
                            <a:schemeClr val="tx1"/>
                          </a:solidFill>
                          <a:effectLst/>
                        </a:rPr>
                        <a:t>　　应付职工薪酬</a:t>
                      </a:r>
                      <a:endParaRPr lang="zh-CN" altLang="en-US"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solidFill>
                            <a:schemeClr val="tx1"/>
                          </a:solidFill>
                          <a:effectLst/>
                        </a:rPr>
                        <a:t>19.22 </a:t>
                      </a:r>
                      <a:endParaRPr lang="en-US" altLang="zh-CN"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r>
              <a:tr h="213349">
                <a:tc>
                  <a:txBody>
                    <a:bodyPr/>
                    <a:lstStyle/>
                    <a:p>
                      <a:pPr algn="l" fontAlgn="ctr"/>
                      <a:r>
                        <a:rPr lang="zh-CN" altLang="en-US" sz="1400" b="1" u="none" strike="noStrike">
                          <a:solidFill>
                            <a:schemeClr val="tx1"/>
                          </a:solidFill>
                          <a:effectLst/>
                        </a:rPr>
                        <a:t>　　存货</a:t>
                      </a:r>
                      <a:endParaRPr lang="zh-CN" altLang="en-US"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solidFill>
                            <a:schemeClr val="tx1"/>
                          </a:solidFill>
                          <a:effectLst/>
                        </a:rPr>
                        <a:t>57.25 </a:t>
                      </a:r>
                      <a:endParaRPr lang="en-US" altLang="zh-CN"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400" b="1" u="none" strike="noStrike">
                          <a:solidFill>
                            <a:schemeClr val="tx1"/>
                          </a:solidFill>
                          <a:effectLst/>
                        </a:rPr>
                        <a:t>　　应交税费</a:t>
                      </a:r>
                      <a:endParaRPr lang="zh-CN" altLang="en-US"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solidFill>
                            <a:schemeClr val="tx1"/>
                          </a:solidFill>
                          <a:effectLst/>
                        </a:rPr>
                        <a:t>14.19 </a:t>
                      </a:r>
                      <a:endParaRPr lang="en-US" altLang="zh-CN"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r>
              <a:tr h="213349">
                <a:tc>
                  <a:txBody>
                    <a:bodyPr/>
                    <a:lstStyle/>
                    <a:p>
                      <a:pPr algn="l" fontAlgn="ctr"/>
                      <a:r>
                        <a:rPr lang="zh-CN" altLang="en-US" sz="1400" b="1" u="none" strike="noStrike">
                          <a:solidFill>
                            <a:schemeClr val="tx1"/>
                          </a:solidFill>
                          <a:effectLst/>
                        </a:rPr>
                        <a:t>　　一年内到期的非流动资产</a:t>
                      </a:r>
                      <a:endParaRPr lang="zh-CN" altLang="en-US"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solidFill>
                            <a:schemeClr val="tx1"/>
                          </a:solidFill>
                          <a:effectLst/>
                        </a:rPr>
                        <a:t>3.81 </a:t>
                      </a:r>
                      <a:endParaRPr lang="en-US" altLang="zh-CN"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400" b="1" u="none" strike="noStrike" dirty="0">
                          <a:solidFill>
                            <a:schemeClr val="tx1"/>
                          </a:solidFill>
                          <a:effectLst/>
                        </a:rPr>
                        <a:t>　　应付股利</a:t>
                      </a:r>
                      <a:endParaRPr lang="zh-CN" altLang="en-US" sz="1400" b="1" i="0" u="none" strike="noStrike" dirty="0">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solidFill>
                            <a:schemeClr val="tx1"/>
                          </a:solidFill>
                          <a:effectLst/>
                        </a:rPr>
                        <a:t>1.20 </a:t>
                      </a:r>
                      <a:endParaRPr lang="en-US" altLang="zh-CN"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r>
              <a:tr h="213349">
                <a:tc>
                  <a:txBody>
                    <a:bodyPr/>
                    <a:lstStyle/>
                    <a:p>
                      <a:pPr algn="l" fontAlgn="ctr"/>
                      <a:r>
                        <a:rPr lang="zh-CN" altLang="en-US" sz="1400" b="1" u="none" strike="noStrike">
                          <a:solidFill>
                            <a:schemeClr val="tx1"/>
                          </a:solidFill>
                          <a:effectLst/>
                        </a:rPr>
                        <a:t>　　其他流动资产</a:t>
                      </a:r>
                      <a:endParaRPr lang="zh-CN" altLang="en-US"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solidFill>
                            <a:schemeClr val="tx1"/>
                          </a:solidFill>
                          <a:effectLst/>
                        </a:rPr>
                        <a:t>7.31 </a:t>
                      </a:r>
                      <a:endParaRPr lang="en-US" altLang="zh-CN"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400" b="1" u="none" strike="noStrike" dirty="0">
                          <a:solidFill>
                            <a:schemeClr val="tx1"/>
                          </a:solidFill>
                          <a:effectLst/>
                        </a:rPr>
                        <a:t>　　其他应付款</a:t>
                      </a:r>
                      <a:endParaRPr lang="zh-CN" altLang="en-US" sz="1400" b="1" i="0" u="none" strike="noStrike" dirty="0">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solidFill>
                            <a:schemeClr val="tx1"/>
                          </a:solidFill>
                          <a:effectLst/>
                        </a:rPr>
                        <a:t>28.33 </a:t>
                      </a:r>
                      <a:endParaRPr lang="en-US" altLang="zh-CN"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r>
              <a:tr h="213349">
                <a:tc>
                  <a:txBody>
                    <a:bodyPr/>
                    <a:lstStyle/>
                    <a:p>
                      <a:pPr algn="l" fontAlgn="ctr"/>
                      <a:r>
                        <a:rPr lang="zh-CN" altLang="en-US" sz="1400" b="1" u="none" strike="noStrike" dirty="0">
                          <a:solidFill>
                            <a:schemeClr val="tx1"/>
                          </a:solidFill>
                          <a:effectLst/>
                        </a:rPr>
                        <a:t>　　流动资产合计</a:t>
                      </a:r>
                      <a:endParaRPr lang="zh-CN" altLang="en-US" sz="1400" b="1" i="0" u="none" strike="noStrike" dirty="0">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solidFill>
                            <a:schemeClr val="tx1"/>
                          </a:solidFill>
                          <a:effectLst/>
                        </a:rPr>
                        <a:t>536.27 </a:t>
                      </a:r>
                      <a:endParaRPr lang="en-US" altLang="zh-CN"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400" b="1" u="none" strike="noStrike">
                          <a:solidFill>
                            <a:schemeClr val="tx1"/>
                          </a:solidFill>
                          <a:effectLst/>
                        </a:rPr>
                        <a:t>　　一年内到期的非流动负债</a:t>
                      </a:r>
                      <a:endParaRPr lang="zh-CN" altLang="en-US"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solidFill>
                            <a:schemeClr val="tx1"/>
                          </a:solidFill>
                          <a:effectLst/>
                        </a:rPr>
                        <a:t>31.78 </a:t>
                      </a:r>
                      <a:endParaRPr lang="en-US" altLang="zh-CN"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r>
              <a:tr h="213349">
                <a:tc>
                  <a:txBody>
                    <a:bodyPr/>
                    <a:lstStyle/>
                    <a:p>
                      <a:pPr algn="l" fontAlgn="ctr"/>
                      <a:r>
                        <a:rPr lang="zh-CN" altLang="en-US" sz="1400" b="1" u="none" strike="noStrike">
                          <a:solidFill>
                            <a:schemeClr val="tx1"/>
                          </a:solidFill>
                          <a:effectLst/>
                        </a:rPr>
                        <a:t>非流动资产：</a:t>
                      </a:r>
                      <a:endParaRPr lang="zh-CN" altLang="en-US"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endParaRPr lang="zh-CN" altLang="en-US"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400" b="1" u="none" strike="noStrike">
                          <a:solidFill>
                            <a:schemeClr val="tx1"/>
                          </a:solidFill>
                          <a:effectLst/>
                        </a:rPr>
                        <a:t>　　其他流动负债</a:t>
                      </a:r>
                      <a:endParaRPr lang="zh-CN" altLang="en-US"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solidFill>
                            <a:schemeClr val="tx1"/>
                          </a:solidFill>
                          <a:effectLst/>
                        </a:rPr>
                        <a:t>3.65 </a:t>
                      </a:r>
                      <a:endParaRPr lang="en-US" altLang="zh-CN"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r>
              <a:tr h="213349">
                <a:tc>
                  <a:txBody>
                    <a:bodyPr/>
                    <a:lstStyle/>
                    <a:p>
                      <a:pPr algn="l" fontAlgn="ctr"/>
                      <a:r>
                        <a:rPr lang="zh-CN" altLang="en-US" sz="1400" b="1" u="none" strike="noStrike">
                          <a:solidFill>
                            <a:schemeClr val="tx1"/>
                          </a:solidFill>
                          <a:effectLst/>
                        </a:rPr>
                        <a:t>其他权益工具投资</a:t>
                      </a:r>
                      <a:endParaRPr lang="zh-CN" altLang="en-US"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solidFill>
                            <a:schemeClr val="tx1"/>
                          </a:solidFill>
                          <a:effectLst/>
                        </a:rPr>
                        <a:t>2.91 </a:t>
                      </a:r>
                      <a:endParaRPr lang="en-US" altLang="zh-CN"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400" b="1" u="none" strike="noStrike">
                          <a:solidFill>
                            <a:schemeClr val="tx1"/>
                          </a:solidFill>
                          <a:effectLst/>
                        </a:rPr>
                        <a:t>　　流动负债合计</a:t>
                      </a:r>
                      <a:endParaRPr lang="zh-CN" altLang="en-US"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solidFill>
                            <a:schemeClr val="tx1"/>
                          </a:solidFill>
                          <a:effectLst/>
                        </a:rPr>
                        <a:t>247.09 </a:t>
                      </a:r>
                      <a:endParaRPr lang="en-US" altLang="zh-CN"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r>
              <a:tr h="213349">
                <a:tc>
                  <a:txBody>
                    <a:bodyPr/>
                    <a:lstStyle/>
                    <a:p>
                      <a:pPr algn="l" fontAlgn="ctr"/>
                      <a:r>
                        <a:rPr lang="zh-CN" altLang="en-US" sz="1400" b="1" u="none" strike="noStrike">
                          <a:solidFill>
                            <a:schemeClr val="tx1"/>
                          </a:solidFill>
                          <a:effectLst/>
                        </a:rPr>
                        <a:t>　　长期应收款</a:t>
                      </a:r>
                      <a:endParaRPr lang="zh-CN" altLang="en-US"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solidFill>
                            <a:schemeClr val="tx1"/>
                          </a:solidFill>
                          <a:effectLst/>
                        </a:rPr>
                        <a:t>7.06 </a:t>
                      </a:r>
                      <a:endParaRPr lang="en-US" altLang="zh-CN"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400" b="1" u="none" strike="noStrike" dirty="0">
                          <a:solidFill>
                            <a:schemeClr val="tx1"/>
                          </a:solidFill>
                          <a:effectLst/>
                        </a:rPr>
                        <a:t>　　长期借款</a:t>
                      </a:r>
                      <a:endParaRPr lang="zh-CN" altLang="en-US" sz="1400" b="1" i="0" u="none" strike="noStrike" dirty="0">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dirty="0">
                          <a:solidFill>
                            <a:schemeClr val="tx1"/>
                          </a:solidFill>
                          <a:effectLst/>
                        </a:rPr>
                        <a:t>4.40 </a:t>
                      </a:r>
                      <a:endParaRPr lang="en-US" altLang="zh-CN" sz="1400" b="1" i="0" u="none" strike="noStrike" dirty="0">
                        <a:solidFill>
                          <a:schemeClr val="tx1"/>
                        </a:solidFill>
                        <a:effectLst/>
                        <a:latin typeface="等线" panose="02010600030101010101" pitchFamily="2" charset="-122"/>
                        <a:ea typeface="等线" panose="02010600030101010101" pitchFamily="2" charset="-122"/>
                      </a:endParaRPr>
                    </a:p>
                  </a:txBody>
                  <a:tcPr marL="0" marR="0" marT="0" marB="0" anchor="ctr"/>
                </a:tc>
              </a:tr>
              <a:tr h="213349">
                <a:tc>
                  <a:txBody>
                    <a:bodyPr/>
                    <a:lstStyle/>
                    <a:p>
                      <a:pPr algn="l" fontAlgn="ctr"/>
                      <a:r>
                        <a:rPr lang="zh-CN" altLang="en-US" sz="1400" b="1" u="none" strike="noStrike">
                          <a:solidFill>
                            <a:schemeClr val="tx1"/>
                          </a:solidFill>
                          <a:effectLst/>
                        </a:rPr>
                        <a:t>　　长期股权投资</a:t>
                      </a:r>
                      <a:endParaRPr lang="zh-CN" altLang="en-US"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solidFill>
                            <a:schemeClr val="tx1"/>
                          </a:solidFill>
                          <a:effectLst/>
                        </a:rPr>
                        <a:t>1.63 </a:t>
                      </a:r>
                      <a:endParaRPr lang="en-US" altLang="zh-CN"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400" b="1" u="none" strike="noStrike" dirty="0">
                          <a:solidFill>
                            <a:schemeClr val="tx1"/>
                          </a:solidFill>
                          <a:effectLst/>
                        </a:rPr>
                        <a:t>　　预计负债</a:t>
                      </a:r>
                      <a:endParaRPr lang="zh-CN" altLang="en-US" sz="1400" b="1" i="0" u="none" strike="noStrike" dirty="0">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solidFill>
                            <a:schemeClr val="tx1"/>
                          </a:solidFill>
                          <a:effectLst/>
                        </a:rPr>
                        <a:t>0.78 </a:t>
                      </a:r>
                      <a:endParaRPr lang="en-US" altLang="zh-CN"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r>
              <a:tr h="213349">
                <a:tc>
                  <a:txBody>
                    <a:bodyPr/>
                    <a:lstStyle/>
                    <a:p>
                      <a:pPr algn="l" fontAlgn="ctr"/>
                      <a:r>
                        <a:rPr lang="zh-CN" altLang="en-US" sz="1400" b="1" u="none" strike="noStrike">
                          <a:solidFill>
                            <a:schemeClr val="tx1"/>
                          </a:solidFill>
                          <a:effectLst/>
                        </a:rPr>
                        <a:t>　    固定资产</a:t>
                      </a:r>
                      <a:endParaRPr lang="zh-CN" altLang="en-US"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solidFill>
                            <a:schemeClr val="tx1"/>
                          </a:solidFill>
                          <a:effectLst/>
                        </a:rPr>
                        <a:t>50.82 </a:t>
                      </a:r>
                      <a:endParaRPr lang="en-US" altLang="zh-CN"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400" b="1" u="none" strike="noStrike" dirty="0">
                          <a:solidFill>
                            <a:schemeClr val="tx1"/>
                          </a:solidFill>
                          <a:effectLst/>
                        </a:rPr>
                        <a:t>　　递延收益</a:t>
                      </a:r>
                      <a:r>
                        <a:rPr lang="en-US" altLang="zh-CN" sz="1400" b="1" u="none" strike="noStrike" dirty="0">
                          <a:solidFill>
                            <a:schemeClr val="tx1"/>
                          </a:solidFill>
                          <a:effectLst/>
                        </a:rPr>
                        <a:t>-</a:t>
                      </a:r>
                      <a:r>
                        <a:rPr lang="zh-CN" altLang="en-US" sz="1400" b="1" u="none" strike="noStrike" dirty="0">
                          <a:solidFill>
                            <a:schemeClr val="tx1"/>
                          </a:solidFill>
                          <a:effectLst/>
                        </a:rPr>
                        <a:t>非流动负债</a:t>
                      </a:r>
                      <a:endParaRPr lang="zh-CN" altLang="en-US" sz="1400" b="1" i="0" u="none" strike="noStrike" dirty="0">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solidFill>
                            <a:schemeClr val="tx1"/>
                          </a:solidFill>
                          <a:effectLst/>
                        </a:rPr>
                        <a:t>2.93 </a:t>
                      </a:r>
                      <a:endParaRPr lang="en-US" altLang="zh-CN"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r>
              <a:tr h="213349">
                <a:tc>
                  <a:txBody>
                    <a:bodyPr/>
                    <a:lstStyle/>
                    <a:p>
                      <a:pPr algn="l" fontAlgn="ctr"/>
                      <a:r>
                        <a:rPr lang="zh-CN" altLang="en-US" sz="1400" b="1" u="none" strike="noStrike">
                          <a:solidFill>
                            <a:schemeClr val="tx1"/>
                          </a:solidFill>
                          <a:effectLst/>
                        </a:rPr>
                        <a:t>　    在建工程</a:t>
                      </a:r>
                      <a:endParaRPr lang="zh-CN" altLang="en-US"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solidFill>
                            <a:schemeClr val="tx1"/>
                          </a:solidFill>
                          <a:effectLst/>
                        </a:rPr>
                        <a:t>4.16 </a:t>
                      </a:r>
                      <a:endParaRPr lang="en-US" altLang="zh-CN"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400" b="1" u="none" strike="noStrike" dirty="0">
                          <a:solidFill>
                            <a:schemeClr val="tx1"/>
                          </a:solidFill>
                          <a:effectLst/>
                        </a:rPr>
                        <a:t>　　非流动负债合计</a:t>
                      </a:r>
                      <a:endParaRPr lang="zh-CN" altLang="en-US" sz="1400" b="1" i="0" u="none" strike="noStrike" dirty="0">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solidFill>
                            <a:schemeClr val="tx1"/>
                          </a:solidFill>
                          <a:effectLst/>
                        </a:rPr>
                        <a:t>8.11 </a:t>
                      </a:r>
                      <a:endParaRPr lang="en-US" altLang="zh-CN"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r>
              <a:tr h="213349">
                <a:tc>
                  <a:txBody>
                    <a:bodyPr/>
                    <a:lstStyle/>
                    <a:p>
                      <a:pPr algn="l" fontAlgn="ctr"/>
                      <a:r>
                        <a:rPr lang="zh-CN" altLang="en-US" sz="1400" b="1" u="none" strike="noStrike">
                          <a:solidFill>
                            <a:schemeClr val="tx1"/>
                          </a:solidFill>
                          <a:effectLst/>
                        </a:rPr>
                        <a:t>　　商誉</a:t>
                      </a:r>
                      <a:endParaRPr lang="zh-CN" altLang="en-US"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solidFill>
                            <a:schemeClr val="tx1"/>
                          </a:solidFill>
                          <a:effectLst/>
                        </a:rPr>
                        <a:t>2.12 </a:t>
                      </a:r>
                      <a:endParaRPr lang="en-US" altLang="zh-CN"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400" b="1" u="none" strike="noStrike" dirty="0">
                          <a:solidFill>
                            <a:schemeClr val="tx1"/>
                          </a:solidFill>
                          <a:effectLst/>
                        </a:rPr>
                        <a:t>　　负债合计</a:t>
                      </a:r>
                      <a:endParaRPr lang="zh-CN" altLang="en-US" sz="1400" b="1" i="0" u="none" strike="noStrike" dirty="0">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solidFill>
                            <a:schemeClr val="tx1"/>
                          </a:solidFill>
                          <a:effectLst/>
                        </a:rPr>
                        <a:t>255.20 </a:t>
                      </a:r>
                      <a:endParaRPr lang="en-US" altLang="zh-CN"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r>
              <a:tr h="213349">
                <a:tc>
                  <a:txBody>
                    <a:bodyPr/>
                    <a:lstStyle/>
                    <a:p>
                      <a:pPr algn="l" fontAlgn="ctr"/>
                      <a:r>
                        <a:rPr lang="zh-CN" altLang="en-US" sz="1400" b="1" u="none" strike="noStrike">
                          <a:solidFill>
                            <a:schemeClr val="tx1"/>
                          </a:solidFill>
                          <a:effectLst/>
                        </a:rPr>
                        <a:t>　　递延所得税资产</a:t>
                      </a:r>
                      <a:endParaRPr lang="zh-CN" altLang="en-US"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solidFill>
                            <a:schemeClr val="tx1"/>
                          </a:solidFill>
                          <a:effectLst/>
                        </a:rPr>
                        <a:t>5.34 </a:t>
                      </a:r>
                      <a:endParaRPr lang="en-US" altLang="zh-CN"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400" b="1" u="none" strike="noStrike" dirty="0">
                          <a:solidFill>
                            <a:schemeClr val="tx1"/>
                          </a:solidFill>
                          <a:effectLst/>
                        </a:rPr>
                        <a:t>所有者权益</a:t>
                      </a:r>
                      <a:r>
                        <a:rPr lang="en-US" altLang="zh-CN" sz="1400" b="1" u="none" strike="noStrike" dirty="0">
                          <a:solidFill>
                            <a:schemeClr val="tx1"/>
                          </a:solidFill>
                          <a:effectLst/>
                        </a:rPr>
                        <a:t>(</a:t>
                      </a:r>
                      <a:r>
                        <a:rPr lang="zh-CN" altLang="en-US" sz="1400" b="1" u="none" strike="noStrike" dirty="0">
                          <a:solidFill>
                            <a:schemeClr val="tx1"/>
                          </a:solidFill>
                          <a:effectLst/>
                        </a:rPr>
                        <a:t>或股东权益</a:t>
                      </a:r>
                      <a:r>
                        <a:rPr lang="en-US" altLang="zh-CN" sz="1400" b="1" u="none" strike="noStrike" dirty="0">
                          <a:solidFill>
                            <a:schemeClr val="tx1"/>
                          </a:solidFill>
                          <a:effectLst/>
                        </a:rPr>
                        <a:t>)</a:t>
                      </a:r>
                      <a:r>
                        <a:rPr lang="zh-CN" altLang="en-US" sz="1400" b="1" u="none" strike="noStrike" dirty="0">
                          <a:solidFill>
                            <a:schemeClr val="tx1"/>
                          </a:solidFill>
                          <a:effectLst/>
                        </a:rPr>
                        <a:t>：</a:t>
                      </a:r>
                      <a:endParaRPr lang="zh-CN" altLang="en-US" sz="1400" b="1" i="0" u="none" strike="noStrike" dirty="0">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endParaRPr lang="zh-CN" altLang="en-US"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r>
              <a:tr h="213349">
                <a:tc>
                  <a:txBody>
                    <a:bodyPr/>
                    <a:lstStyle/>
                    <a:p>
                      <a:pPr algn="l" fontAlgn="ctr"/>
                      <a:r>
                        <a:rPr lang="zh-CN" altLang="en-US" sz="1400" b="1" u="none" strike="noStrike">
                          <a:solidFill>
                            <a:schemeClr val="tx1"/>
                          </a:solidFill>
                          <a:effectLst/>
                        </a:rPr>
                        <a:t>　　其他非流动资产</a:t>
                      </a:r>
                      <a:endParaRPr lang="zh-CN" altLang="en-US"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solidFill>
                            <a:schemeClr val="tx1"/>
                          </a:solidFill>
                          <a:effectLst/>
                        </a:rPr>
                        <a:t>15.83 </a:t>
                      </a:r>
                      <a:endParaRPr lang="en-US" altLang="zh-CN"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400" b="1" u="none" strike="noStrike" dirty="0">
                          <a:solidFill>
                            <a:schemeClr val="tx1"/>
                          </a:solidFill>
                          <a:effectLst/>
                        </a:rPr>
                        <a:t>　　实收资本</a:t>
                      </a:r>
                      <a:r>
                        <a:rPr lang="en-US" altLang="zh-CN" sz="1400" b="1" u="none" strike="noStrike" dirty="0">
                          <a:solidFill>
                            <a:schemeClr val="tx1"/>
                          </a:solidFill>
                          <a:effectLst/>
                        </a:rPr>
                        <a:t>(</a:t>
                      </a:r>
                      <a:r>
                        <a:rPr lang="zh-CN" altLang="en-US" sz="1400" b="1" u="none" strike="noStrike" dirty="0">
                          <a:solidFill>
                            <a:schemeClr val="tx1"/>
                          </a:solidFill>
                          <a:effectLst/>
                        </a:rPr>
                        <a:t>或股本</a:t>
                      </a:r>
                      <a:r>
                        <a:rPr lang="en-US" altLang="zh-CN" sz="1400" b="1" u="none" strike="noStrike" dirty="0">
                          <a:solidFill>
                            <a:schemeClr val="tx1"/>
                          </a:solidFill>
                          <a:effectLst/>
                        </a:rPr>
                        <a:t>)</a:t>
                      </a:r>
                      <a:endParaRPr lang="en-US" altLang="zh-CN" sz="1400" b="1" i="0" u="none" strike="noStrike" dirty="0">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solidFill>
                            <a:schemeClr val="tx1"/>
                          </a:solidFill>
                          <a:effectLst/>
                        </a:rPr>
                        <a:t>92.27 </a:t>
                      </a:r>
                      <a:endParaRPr lang="en-US" altLang="zh-CN"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r>
              <a:tr h="213349">
                <a:tc>
                  <a:txBody>
                    <a:bodyPr/>
                    <a:lstStyle/>
                    <a:p>
                      <a:pPr algn="l" fontAlgn="ctr"/>
                      <a:endParaRPr lang="zh-CN" altLang="en-US"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endParaRPr lang="zh-CN" altLang="en-US"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400" b="1" u="none" strike="noStrike" dirty="0">
                          <a:solidFill>
                            <a:schemeClr val="tx1"/>
                          </a:solidFill>
                          <a:effectLst/>
                        </a:rPr>
                        <a:t>　　资本公积金</a:t>
                      </a:r>
                      <a:endParaRPr lang="zh-CN" altLang="en-US" sz="1400" b="1" i="0" u="none" strike="noStrike" dirty="0">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solidFill>
                            <a:schemeClr val="tx1"/>
                          </a:solidFill>
                          <a:effectLst/>
                        </a:rPr>
                        <a:t>19.56 </a:t>
                      </a:r>
                      <a:endParaRPr lang="en-US" altLang="zh-CN"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r>
              <a:tr h="213349">
                <a:tc>
                  <a:txBody>
                    <a:bodyPr/>
                    <a:lstStyle/>
                    <a:p>
                      <a:pPr algn="l" fontAlgn="ctr"/>
                      <a:endParaRPr lang="zh-CN" altLang="en-US"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endParaRPr lang="zh-CN" altLang="en-US"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400" b="1" u="none" strike="noStrike" dirty="0">
                          <a:solidFill>
                            <a:schemeClr val="tx1"/>
                          </a:solidFill>
                          <a:effectLst/>
                        </a:rPr>
                        <a:t>　　减：库存股</a:t>
                      </a:r>
                      <a:endParaRPr lang="zh-CN" altLang="en-US" sz="1400" b="1" i="0" u="none" strike="noStrike" dirty="0">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solidFill>
                            <a:schemeClr val="tx1"/>
                          </a:solidFill>
                          <a:effectLst/>
                        </a:rPr>
                        <a:t>3.65 </a:t>
                      </a:r>
                      <a:endParaRPr lang="en-US" altLang="zh-CN"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r>
              <a:tr h="213349">
                <a:tc>
                  <a:txBody>
                    <a:bodyPr/>
                    <a:lstStyle/>
                    <a:p>
                      <a:pPr algn="l" fontAlgn="ctr"/>
                      <a:endParaRPr lang="zh-CN" altLang="en-US"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endParaRPr lang="zh-CN" altLang="en-US"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400" b="1" u="none" strike="noStrike" dirty="0">
                          <a:solidFill>
                            <a:schemeClr val="tx1"/>
                          </a:solidFill>
                          <a:effectLst/>
                        </a:rPr>
                        <a:t>　　其它综合收益</a:t>
                      </a:r>
                      <a:endParaRPr lang="zh-CN" altLang="en-US" sz="1400" b="1" i="0" u="none" strike="noStrike" dirty="0">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solidFill>
                            <a:schemeClr val="tx1"/>
                          </a:solidFill>
                          <a:effectLst/>
                        </a:rPr>
                        <a:t>-0.50 </a:t>
                      </a:r>
                      <a:endParaRPr lang="en-US" altLang="zh-CN"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r>
              <a:tr h="213349">
                <a:tc>
                  <a:txBody>
                    <a:bodyPr/>
                    <a:lstStyle/>
                    <a:p>
                      <a:pPr algn="l" fontAlgn="ctr"/>
                      <a:endParaRPr lang="zh-CN" altLang="en-US"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endParaRPr lang="zh-CN" altLang="en-US"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400" b="1" u="none" strike="noStrike" dirty="0">
                          <a:solidFill>
                            <a:schemeClr val="tx1"/>
                          </a:solidFill>
                          <a:effectLst/>
                        </a:rPr>
                        <a:t>　　盈余公积金</a:t>
                      </a:r>
                      <a:endParaRPr lang="zh-CN" altLang="en-US" sz="1400" b="1" i="0" u="none" strike="noStrike" dirty="0">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solidFill>
                            <a:schemeClr val="tx1"/>
                          </a:solidFill>
                          <a:effectLst/>
                        </a:rPr>
                        <a:t>44.61 </a:t>
                      </a:r>
                      <a:endParaRPr lang="en-US" altLang="zh-CN"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r>
              <a:tr h="213349">
                <a:tc>
                  <a:txBody>
                    <a:bodyPr/>
                    <a:lstStyle/>
                    <a:p>
                      <a:pPr algn="l" fontAlgn="ctr"/>
                      <a:endParaRPr lang="zh-CN" altLang="en-US"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endParaRPr lang="zh-CN" altLang="en-US"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400" b="1" u="none" strike="noStrike" dirty="0">
                          <a:solidFill>
                            <a:schemeClr val="tx1"/>
                          </a:solidFill>
                          <a:effectLst/>
                        </a:rPr>
                        <a:t>　　未分配利润</a:t>
                      </a:r>
                      <a:endParaRPr lang="zh-CN" altLang="en-US" sz="1400" b="1" i="0" u="none" strike="noStrike" dirty="0">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solidFill>
                            <a:schemeClr val="tx1"/>
                          </a:solidFill>
                          <a:effectLst/>
                        </a:rPr>
                        <a:t>223.61 </a:t>
                      </a:r>
                      <a:endParaRPr lang="en-US" altLang="zh-CN"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r>
              <a:tr h="213349">
                <a:tc>
                  <a:txBody>
                    <a:bodyPr/>
                    <a:lstStyle/>
                    <a:p>
                      <a:pPr algn="l" fontAlgn="ctr"/>
                      <a:endParaRPr lang="zh-CN" altLang="en-US"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endParaRPr lang="zh-CN" altLang="en-US"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400" b="1" u="none" strike="noStrike" dirty="0">
                          <a:solidFill>
                            <a:schemeClr val="tx1"/>
                          </a:solidFill>
                          <a:effectLst/>
                        </a:rPr>
                        <a:t>　　归属于母公司所有者权益合计</a:t>
                      </a:r>
                      <a:endParaRPr lang="zh-CN" altLang="en-US" sz="1400" b="1" i="0" u="none" strike="noStrike" dirty="0">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solidFill>
                            <a:schemeClr val="tx1"/>
                          </a:solidFill>
                          <a:effectLst/>
                        </a:rPr>
                        <a:t>375.90 </a:t>
                      </a:r>
                      <a:endParaRPr lang="en-US" altLang="zh-CN"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r>
              <a:tr h="213349">
                <a:tc>
                  <a:txBody>
                    <a:bodyPr/>
                    <a:lstStyle/>
                    <a:p>
                      <a:pPr algn="l" fontAlgn="ctr"/>
                      <a:endParaRPr lang="zh-CN" altLang="en-US"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endParaRPr lang="zh-CN" altLang="en-US"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400" b="1" u="none" strike="noStrike" dirty="0">
                          <a:solidFill>
                            <a:schemeClr val="tx1"/>
                          </a:solidFill>
                          <a:effectLst/>
                        </a:rPr>
                        <a:t>　　少数股东权益</a:t>
                      </a:r>
                      <a:endParaRPr lang="zh-CN" altLang="en-US" sz="1400" b="1" i="0" u="none" strike="noStrike" dirty="0">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solidFill>
                            <a:schemeClr val="tx1"/>
                          </a:solidFill>
                          <a:effectLst/>
                        </a:rPr>
                        <a:t>3.74 </a:t>
                      </a:r>
                      <a:endParaRPr lang="en-US" altLang="zh-CN"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r>
              <a:tr h="213349">
                <a:tc>
                  <a:txBody>
                    <a:bodyPr/>
                    <a:lstStyle/>
                    <a:p>
                      <a:pPr algn="l" fontAlgn="ctr"/>
                      <a:endParaRPr lang="zh-CN" altLang="en-US" sz="1400" b="1" i="0" u="none" strike="noStrike" dirty="0">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endParaRPr lang="zh-CN" altLang="en-US"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400" b="1" u="none" strike="noStrike" dirty="0">
                          <a:solidFill>
                            <a:schemeClr val="tx1"/>
                          </a:solidFill>
                          <a:effectLst/>
                        </a:rPr>
                        <a:t>　　所有者权益合计</a:t>
                      </a:r>
                      <a:endParaRPr lang="zh-CN" altLang="en-US" sz="1400" b="1" i="0" u="none" strike="noStrike" dirty="0">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solidFill>
                            <a:schemeClr val="tx1"/>
                          </a:solidFill>
                          <a:effectLst/>
                        </a:rPr>
                        <a:t>379.64 </a:t>
                      </a:r>
                      <a:endParaRPr lang="en-US" altLang="zh-CN" sz="1400" b="1" i="0" u="none" strike="noStrike">
                        <a:solidFill>
                          <a:schemeClr val="tx1"/>
                        </a:solidFill>
                        <a:effectLst/>
                        <a:latin typeface="等线" panose="02010600030101010101" pitchFamily="2" charset="-122"/>
                        <a:ea typeface="等线" panose="02010600030101010101" pitchFamily="2" charset="-122"/>
                      </a:endParaRPr>
                    </a:p>
                  </a:txBody>
                  <a:tcPr marL="0" marR="0" marT="0" marB="0" anchor="ctr"/>
                </a:tc>
              </a:tr>
              <a:tr h="213349">
                <a:tc>
                  <a:txBody>
                    <a:bodyPr/>
                    <a:lstStyle/>
                    <a:p>
                      <a:pPr algn="l" fontAlgn="ctr"/>
                      <a:r>
                        <a:rPr lang="zh-CN" altLang="en-US" sz="1400" b="1" u="none" strike="noStrike" dirty="0">
                          <a:solidFill>
                            <a:schemeClr val="tx1"/>
                          </a:solidFill>
                          <a:effectLst/>
                        </a:rPr>
                        <a:t>资产总计</a:t>
                      </a:r>
                      <a:endParaRPr lang="zh-CN" altLang="en-US" sz="1400" b="1" i="0" u="none" strike="noStrike" dirty="0">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dirty="0">
                          <a:solidFill>
                            <a:schemeClr val="tx1"/>
                          </a:solidFill>
                          <a:effectLst/>
                        </a:rPr>
                        <a:t>634.84 </a:t>
                      </a:r>
                      <a:endParaRPr lang="en-US" altLang="zh-CN" sz="1400" b="1" i="0" u="none" strike="noStrike" dirty="0">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400" b="1" u="none" strike="noStrike" dirty="0">
                          <a:solidFill>
                            <a:schemeClr val="tx1"/>
                          </a:solidFill>
                          <a:effectLst/>
                        </a:rPr>
                        <a:t>负债和所有者权益总计</a:t>
                      </a:r>
                      <a:endParaRPr lang="zh-CN" altLang="en-US" sz="1400" b="1" i="0" u="none" strike="noStrike" dirty="0">
                        <a:solidFill>
                          <a:schemeClr val="tx1"/>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dirty="0">
                          <a:solidFill>
                            <a:schemeClr val="tx1"/>
                          </a:solidFill>
                          <a:effectLst/>
                        </a:rPr>
                        <a:t>634.84 </a:t>
                      </a:r>
                      <a:endParaRPr lang="en-US" altLang="zh-CN" sz="1400" b="1" i="0" u="none" strike="noStrike" dirty="0">
                        <a:solidFill>
                          <a:schemeClr val="tx1"/>
                        </a:solidFill>
                        <a:effectLst/>
                        <a:latin typeface="等线" panose="02010600030101010101" pitchFamily="2" charset="-122"/>
                        <a:ea typeface="等线" panose="02010600030101010101" pitchFamily="2" charset="-122"/>
                      </a:endParaRPr>
                    </a:p>
                  </a:txBody>
                  <a:tcPr marL="0" marR="0" marT="0" marB="0" anchor="ctr"/>
                </a:tc>
              </a:tr>
            </a:tbl>
          </a:graphicData>
        </a:graphic>
      </p:graphicFrame>
    </p:spTree>
  </p:cSld>
  <p:clrMapOvr>
    <a:masterClrMapping/>
  </p:clrMapOvr>
  <p:transition>
    <p:wipe dir="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nvGraphicFramePr>
        <p:xfrm>
          <a:off x="3881438" y="935038"/>
          <a:ext cx="6616700" cy="5154609"/>
        </p:xfrm>
        <a:graphic>
          <a:graphicData uri="http://schemas.openxmlformats.org/drawingml/2006/table">
            <a:tbl>
              <a:tblPr>
                <a:tableStyleId>{E8B1032C-EA38-4F05-BA0D-38AFFFC7BED3}</a:tableStyleId>
              </a:tblPr>
              <a:tblGrid>
                <a:gridCol w="2484396"/>
                <a:gridCol w="702112"/>
                <a:gridCol w="2657230"/>
                <a:gridCol w="772962"/>
              </a:tblGrid>
              <a:tr h="213381">
                <a:tc>
                  <a:txBody>
                    <a:bodyPr/>
                    <a:lstStyle/>
                    <a:p>
                      <a:pPr algn="l" fontAlgn="ctr"/>
                      <a:r>
                        <a:rPr lang="zh-CN" altLang="en-US" sz="1400" b="1" u="none" strike="noStrike">
                          <a:effectLst/>
                        </a:rPr>
                        <a:t>流动资产：</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400" b="1" u="none" strike="noStrike">
                          <a:effectLst/>
                        </a:rPr>
                        <a:t>流动负债：</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r>
              <a:tr h="213381">
                <a:tc>
                  <a:txBody>
                    <a:bodyPr/>
                    <a:lstStyle/>
                    <a:p>
                      <a:pPr algn="l" fontAlgn="ctr"/>
                      <a:r>
                        <a:rPr lang="zh-CN" altLang="en-US" sz="1400" b="1" u="none" strike="noStrike">
                          <a:effectLst/>
                        </a:rPr>
                        <a:t>　　货币资金</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effectLst/>
                        </a:rPr>
                        <a:t>149.77 </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400" b="1" u="none" strike="noStrike">
                          <a:effectLst/>
                        </a:rPr>
                        <a:t>　　应付账款</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effectLst/>
                        </a:rPr>
                        <a:t>23.50 </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r>
              <a:tr h="213381">
                <a:tc>
                  <a:txBody>
                    <a:bodyPr/>
                    <a:lstStyle/>
                    <a:p>
                      <a:pPr algn="l" fontAlgn="ctr"/>
                      <a:r>
                        <a:rPr lang="zh-CN" altLang="en-US" sz="1400" b="1" u="none" strike="noStrike">
                          <a:effectLst/>
                        </a:rPr>
                        <a:t>　　应收账款</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effectLst/>
                        </a:rPr>
                        <a:t>23.46 </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400" b="1" u="none" strike="noStrike">
                          <a:effectLst/>
                        </a:rPr>
                        <a:t>　　预收款项</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effectLst/>
                        </a:rPr>
                        <a:t>5.88 </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r>
              <a:tr h="246846">
                <a:tc>
                  <a:txBody>
                    <a:bodyPr/>
                    <a:lstStyle/>
                    <a:p>
                      <a:pPr algn="l" fontAlgn="ctr"/>
                      <a:r>
                        <a:rPr lang="zh-CN" altLang="en-US" sz="1400" b="1" u="none" strike="noStrike">
                          <a:effectLst/>
                        </a:rPr>
                        <a:t>　　预付款项</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effectLst/>
                        </a:rPr>
                        <a:t>0.92 </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400" b="1" u="none" strike="noStrike">
                          <a:effectLst/>
                        </a:rPr>
                        <a:t>　　应付职工薪酬</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effectLst/>
                        </a:rPr>
                        <a:t>7.42 </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r>
              <a:tr h="213381">
                <a:tc>
                  <a:txBody>
                    <a:bodyPr/>
                    <a:lstStyle/>
                    <a:p>
                      <a:pPr algn="l" fontAlgn="ctr"/>
                      <a:r>
                        <a:rPr lang="zh-CN" altLang="en-US" sz="1400" b="1" u="none" strike="noStrike">
                          <a:effectLst/>
                        </a:rPr>
                        <a:t>　　其他应收款</a:t>
                      </a:r>
                      <a:r>
                        <a:rPr lang="en-US" altLang="zh-CN" sz="1400" b="1" u="none" strike="noStrike">
                          <a:effectLst/>
                        </a:rPr>
                        <a:t>(</a:t>
                      </a:r>
                      <a:r>
                        <a:rPr lang="zh-CN" altLang="en-US" sz="1400" b="1" u="none" strike="noStrike">
                          <a:effectLst/>
                        </a:rPr>
                        <a:t>合计</a:t>
                      </a:r>
                      <a:r>
                        <a:rPr lang="en-US" altLang="zh-CN" sz="1400" b="1" u="none" strike="noStrike">
                          <a:effectLst/>
                        </a:rPr>
                        <a:t>)</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effectLst/>
                        </a:rPr>
                        <a:t>5.17 </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400" b="1" u="none" strike="noStrike">
                          <a:effectLst/>
                        </a:rPr>
                        <a:t>　　应交税费</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effectLst/>
                        </a:rPr>
                        <a:t>1.72 </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r>
              <a:tr h="213381">
                <a:tc>
                  <a:txBody>
                    <a:bodyPr/>
                    <a:lstStyle/>
                    <a:p>
                      <a:pPr algn="l" fontAlgn="ctr"/>
                      <a:r>
                        <a:rPr lang="zh-CN" altLang="en-US" sz="1400" b="1" u="none" strike="noStrike">
                          <a:effectLst/>
                        </a:rPr>
                        <a:t>　　　　应收利息</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effectLst/>
                        </a:rPr>
                        <a:t>2.68 </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400" b="1" u="none" strike="noStrike">
                          <a:effectLst/>
                        </a:rPr>
                        <a:t>　　其他应付款</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effectLst/>
                        </a:rPr>
                        <a:t>10.27 </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r>
              <a:tr h="213381">
                <a:tc>
                  <a:txBody>
                    <a:bodyPr/>
                    <a:lstStyle/>
                    <a:p>
                      <a:pPr algn="l" fontAlgn="ctr"/>
                      <a:r>
                        <a:rPr lang="zh-CN" altLang="en-US" sz="1400" b="1" u="none" strike="noStrike">
                          <a:effectLst/>
                        </a:rPr>
                        <a:t>　　　　其他应收款</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effectLst/>
                        </a:rPr>
                        <a:t>2.49 </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400" b="1" u="none" strike="noStrike">
                          <a:effectLst/>
                        </a:rPr>
                        <a:t>　　一年内到期的非流动负债</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effectLst/>
                        </a:rPr>
                        <a:t>0.18 </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r>
              <a:tr h="213381">
                <a:tc>
                  <a:txBody>
                    <a:bodyPr/>
                    <a:lstStyle/>
                    <a:p>
                      <a:pPr algn="l" fontAlgn="ctr"/>
                      <a:r>
                        <a:rPr lang="zh-CN" altLang="en-US" sz="1400" b="1" u="none" strike="noStrike">
                          <a:effectLst/>
                        </a:rPr>
                        <a:t>　　存货</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effectLst/>
                        </a:rPr>
                        <a:t>1.23 </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400" b="1" u="none" strike="noStrike">
                          <a:effectLst/>
                        </a:rPr>
                        <a:t>　　其他流动负债</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effectLst/>
                        </a:rPr>
                        <a:t>0.04 </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r>
              <a:tr h="213381">
                <a:tc>
                  <a:txBody>
                    <a:bodyPr/>
                    <a:lstStyle/>
                    <a:p>
                      <a:pPr algn="l" fontAlgn="ctr"/>
                      <a:r>
                        <a:rPr lang="zh-CN" altLang="en-US" sz="1400" b="1" u="none" strike="noStrike">
                          <a:effectLst/>
                        </a:rPr>
                        <a:t>　　一年内到期的非流动资产</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effectLst/>
                        </a:rPr>
                        <a:t>0.19 </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400" b="1" u="none" strike="noStrike">
                          <a:effectLst/>
                        </a:rPr>
                        <a:t>　　流动负债合计</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effectLst/>
                        </a:rPr>
                        <a:t>49.01 </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r>
              <a:tr h="213381">
                <a:tc>
                  <a:txBody>
                    <a:bodyPr/>
                    <a:lstStyle/>
                    <a:p>
                      <a:pPr algn="l" fontAlgn="ctr"/>
                      <a:r>
                        <a:rPr lang="zh-CN" altLang="en-US" sz="1400" b="1" u="none" strike="noStrike">
                          <a:effectLst/>
                        </a:rPr>
                        <a:t>　　其他流动资产</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effectLst/>
                        </a:rPr>
                        <a:t>4.83 </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400" b="1" u="none" strike="noStrike">
                          <a:effectLst/>
                        </a:rPr>
                        <a:t>非流动负债：</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r>
              <a:tr h="213381">
                <a:tc>
                  <a:txBody>
                    <a:bodyPr/>
                    <a:lstStyle/>
                    <a:p>
                      <a:pPr algn="l" fontAlgn="ctr"/>
                      <a:r>
                        <a:rPr lang="zh-CN" altLang="en-US" sz="1400" b="1" u="none" strike="noStrike">
                          <a:effectLst/>
                        </a:rPr>
                        <a:t>　　流动资产合计</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effectLst/>
                        </a:rPr>
                        <a:t>185.57 </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400" b="1" u="none" strike="noStrike">
                          <a:effectLst/>
                        </a:rPr>
                        <a:t>　　长期应付款</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effectLst/>
                        </a:rPr>
                        <a:t>0.11 </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r>
              <a:tr h="213381">
                <a:tc>
                  <a:txBody>
                    <a:bodyPr/>
                    <a:lstStyle/>
                    <a:p>
                      <a:pPr algn="l" fontAlgn="ctr"/>
                      <a:r>
                        <a:rPr lang="zh-CN" altLang="en-US" sz="1400" b="1" u="none" strike="noStrike">
                          <a:effectLst/>
                        </a:rPr>
                        <a:t>非流动资产：</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400" b="1" u="none" strike="noStrike">
                          <a:effectLst/>
                        </a:rPr>
                        <a:t>　　递延所得税负债</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effectLst/>
                        </a:rPr>
                        <a:t>0.17 </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r>
              <a:tr h="213381">
                <a:tc>
                  <a:txBody>
                    <a:bodyPr/>
                    <a:lstStyle/>
                    <a:p>
                      <a:pPr algn="l" fontAlgn="ctr"/>
                      <a:r>
                        <a:rPr lang="zh-CN" altLang="en-US" sz="1400" b="1" u="none" strike="noStrike">
                          <a:effectLst/>
                        </a:rPr>
                        <a:t>　　可供出售金融资产</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effectLst/>
                        </a:rPr>
                        <a:t>37.88 </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400" b="1" u="none" strike="noStrike">
                          <a:effectLst/>
                        </a:rPr>
                        <a:t>　　递延收益</a:t>
                      </a:r>
                      <a:r>
                        <a:rPr lang="en-US" altLang="zh-CN" sz="1400" b="1" u="none" strike="noStrike">
                          <a:effectLst/>
                        </a:rPr>
                        <a:t>-</a:t>
                      </a:r>
                      <a:r>
                        <a:rPr lang="zh-CN" altLang="en-US" sz="1400" b="1" u="none" strike="noStrike">
                          <a:effectLst/>
                        </a:rPr>
                        <a:t>非流动负债</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effectLst/>
                        </a:rPr>
                        <a:t>1.40 </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r>
              <a:tr h="213381">
                <a:tc>
                  <a:txBody>
                    <a:bodyPr/>
                    <a:lstStyle/>
                    <a:p>
                      <a:pPr algn="l" fontAlgn="ctr"/>
                      <a:r>
                        <a:rPr lang="zh-CN" altLang="en-US" sz="1400" b="1" u="none" strike="noStrike">
                          <a:effectLst/>
                        </a:rPr>
                        <a:t>　　长期股权投资</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effectLst/>
                        </a:rPr>
                        <a:t>44.27 </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400" b="1" u="none" strike="noStrike">
                          <a:effectLst/>
                        </a:rPr>
                        <a:t>　　负债合计</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effectLst/>
                        </a:rPr>
                        <a:t>50.69 </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r>
              <a:tr h="213381">
                <a:tc>
                  <a:txBody>
                    <a:bodyPr/>
                    <a:lstStyle/>
                    <a:p>
                      <a:pPr algn="l" fontAlgn="ctr"/>
                      <a:r>
                        <a:rPr lang="zh-CN" altLang="en-US" sz="1400" b="1" u="none" strike="noStrike">
                          <a:effectLst/>
                        </a:rPr>
                        <a:t>　　固定资产</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effectLst/>
                        </a:rPr>
                        <a:t>4.82 </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400" b="1" u="none" strike="noStrike">
                          <a:effectLst/>
                        </a:rPr>
                        <a:t>所有者权益</a:t>
                      </a:r>
                      <a:r>
                        <a:rPr lang="en-US" altLang="zh-CN" sz="1400" b="1" u="none" strike="noStrike">
                          <a:effectLst/>
                        </a:rPr>
                        <a:t>(</a:t>
                      </a:r>
                      <a:r>
                        <a:rPr lang="zh-CN" altLang="en-US" sz="1400" b="1" u="none" strike="noStrike">
                          <a:effectLst/>
                        </a:rPr>
                        <a:t>或股东权益</a:t>
                      </a:r>
                      <a:r>
                        <a:rPr lang="en-US" altLang="zh-CN" sz="1400" b="1" u="none" strike="noStrike">
                          <a:effectLst/>
                        </a:rPr>
                        <a:t>)</a:t>
                      </a:r>
                      <a:r>
                        <a:rPr lang="zh-CN" altLang="en-US" sz="1400" b="1" u="none" strike="noStrike">
                          <a:effectLst/>
                        </a:rPr>
                        <a:t>：</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r>
              <a:tr h="213381">
                <a:tc>
                  <a:txBody>
                    <a:bodyPr/>
                    <a:lstStyle/>
                    <a:p>
                      <a:pPr algn="l" fontAlgn="ctr"/>
                      <a:r>
                        <a:rPr lang="zh-CN" altLang="en-US" sz="1400" b="1" u="none" strike="noStrike">
                          <a:effectLst/>
                        </a:rPr>
                        <a:t>　　在建工程</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effectLst/>
                        </a:rPr>
                        <a:t>2.37 </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400" b="1" u="none" strike="noStrike">
                          <a:effectLst/>
                        </a:rPr>
                        <a:t>　　实收资本</a:t>
                      </a:r>
                      <a:r>
                        <a:rPr lang="en-US" altLang="zh-CN" sz="1400" b="1" u="none" strike="noStrike">
                          <a:effectLst/>
                        </a:rPr>
                        <a:t>(</a:t>
                      </a:r>
                      <a:r>
                        <a:rPr lang="zh-CN" altLang="en-US" sz="1400" b="1" u="none" strike="noStrike">
                          <a:effectLst/>
                        </a:rPr>
                        <a:t>或股本</a:t>
                      </a:r>
                      <a:r>
                        <a:rPr lang="en-US" altLang="zh-CN" sz="1400" b="1" u="none" strike="noStrike">
                          <a:effectLst/>
                        </a:rPr>
                        <a:t>)</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effectLst/>
                        </a:rPr>
                        <a:t>67.64 </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r>
              <a:tr h="213381">
                <a:tc>
                  <a:txBody>
                    <a:bodyPr/>
                    <a:lstStyle/>
                    <a:p>
                      <a:pPr algn="l" fontAlgn="ctr"/>
                      <a:r>
                        <a:rPr lang="zh-CN" altLang="en-US" sz="1400" b="1" u="none" strike="noStrike">
                          <a:effectLst/>
                        </a:rPr>
                        <a:t>　　无形资产</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effectLst/>
                        </a:rPr>
                        <a:t>3.39 </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400" b="1" u="none" strike="noStrike">
                          <a:effectLst/>
                        </a:rPr>
                        <a:t>　　资本公积金</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effectLst/>
                        </a:rPr>
                        <a:t>70.32 </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r>
              <a:tr h="213381">
                <a:tc>
                  <a:txBody>
                    <a:bodyPr/>
                    <a:lstStyle/>
                    <a:p>
                      <a:pPr algn="l" fontAlgn="ctr"/>
                      <a:r>
                        <a:rPr lang="zh-CN" altLang="en-US" sz="1400" b="1" u="none" strike="noStrike">
                          <a:effectLst/>
                        </a:rPr>
                        <a:t>　　商誉</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effectLst/>
                        </a:rPr>
                        <a:t>10.35 </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400" b="1" u="none" strike="noStrike">
                          <a:effectLst/>
                        </a:rPr>
                        <a:t>　　其它综合收益</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effectLst/>
                        </a:rPr>
                        <a:t>21.12 </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r>
              <a:tr h="213381">
                <a:tc>
                  <a:txBody>
                    <a:bodyPr/>
                    <a:lstStyle/>
                    <a:p>
                      <a:pPr algn="l" fontAlgn="ctr"/>
                      <a:r>
                        <a:rPr lang="zh-CN" altLang="en-US" sz="1400" b="1" u="none" strike="noStrike">
                          <a:effectLst/>
                        </a:rPr>
                        <a:t>　　长期待摊费用</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effectLst/>
                        </a:rPr>
                        <a:t>1.92 </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400" b="1" u="none" strike="noStrike">
                          <a:effectLst/>
                        </a:rPr>
                        <a:t>　　盈余公积金</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effectLst/>
                        </a:rPr>
                        <a:t>3.09 </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r>
              <a:tr h="213381">
                <a:tc>
                  <a:txBody>
                    <a:bodyPr/>
                    <a:lstStyle/>
                    <a:p>
                      <a:pPr algn="l" fontAlgn="ctr"/>
                      <a:r>
                        <a:rPr lang="zh-CN" altLang="en-US" sz="1400" b="1" u="none" strike="noStrike">
                          <a:effectLst/>
                        </a:rPr>
                        <a:t>　　递延所得税资产</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effectLst/>
                        </a:rPr>
                        <a:t>0.26 </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400" b="1" u="none" strike="noStrike">
                          <a:effectLst/>
                        </a:rPr>
                        <a:t>　　未分配利润</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effectLst/>
                        </a:rPr>
                        <a:t>77.65 </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r>
              <a:tr h="213381">
                <a:tc>
                  <a:txBody>
                    <a:bodyPr/>
                    <a:lstStyle/>
                    <a:p>
                      <a:pPr algn="l" fontAlgn="ctr"/>
                      <a:r>
                        <a:rPr lang="zh-CN" altLang="en-US" sz="1400" b="1" u="none" strike="noStrike">
                          <a:effectLst/>
                        </a:rPr>
                        <a:t>　　其他非流动资产</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effectLst/>
                        </a:rPr>
                        <a:t>2.65 </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400" b="1" u="none" strike="noStrike" dirty="0">
                          <a:effectLst/>
                        </a:rPr>
                        <a:t>　归属于母公司所有者权益合计</a:t>
                      </a:r>
                      <a:endParaRPr lang="zh-CN" altLang="en-US" sz="14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effectLst/>
                        </a:rPr>
                        <a:t>239.82 </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r>
              <a:tr h="213381">
                <a:tc>
                  <a:txBody>
                    <a:bodyPr/>
                    <a:lstStyle/>
                    <a:p>
                      <a:pPr algn="l" fontAlgn="ctr"/>
                      <a:r>
                        <a:rPr lang="zh-CN" altLang="en-US" sz="1400" b="1" u="none" strike="noStrike">
                          <a:effectLst/>
                        </a:rPr>
                        <a:t>　　非流动资产合计</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effectLst/>
                        </a:rPr>
                        <a:t>107.91 </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400" b="1" u="none" strike="noStrike">
                          <a:effectLst/>
                        </a:rPr>
                        <a:t>　　少数股东权益</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effectLst/>
                        </a:rPr>
                        <a:t>2.97 </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r>
              <a:tr h="213381">
                <a:tc>
                  <a:txBody>
                    <a:bodyPr/>
                    <a:lstStyle/>
                    <a:p>
                      <a:pPr algn="l" fontAlgn="ctr"/>
                      <a:r>
                        <a:rPr lang="zh-CN" altLang="en-US" sz="1400" b="1" u="none" strike="noStrike">
                          <a:effectLst/>
                        </a:rPr>
                        <a:t>资产总计</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effectLst/>
                        </a:rPr>
                        <a:t>293.48 </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400" b="1" u="none" strike="noStrike">
                          <a:effectLst/>
                        </a:rPr>
                        <a:t>　　所有者权益合计</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a:effectLst/>
                        </a:rPr>
                        <a:t>242.79 </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r>
              <a:tr h="213381">
                <a:tc>
                  <a:txBody>
                    <a:bodyPr/>
                    <a:lstStyle/>
                    <a:p>
                      <a:pPr algn="l" fontAlgn="ct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l" fontAlgn="ctr"/>
                      <a:r>
                        <a:rPr lang="zh-CN" altLang="en-US" sz="1400" b="1" u="none" strike="noStrike">
                          <a:effectLst/>
                        </a:rPr>
                        <a:t>负债和所有者权益总计</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0" marR="0" marT="0" marB="0" anchor="ctr"/>
                </a:tc>
                <a:tc>
                  <a:txBody>
                    <a:bodyPr/>
                    <a:lstStyle/>
                    <a:p>
                      <a:pPr algn="r" fontAlgn="ctr"/>
                      <a:r>
                        <a:rPr lang="en-US" altLang="zh-CN" sz="1400" b="1" u="none" strike="noStrike" dirty="0">
                          <a:effectLst/>
                        </a:rPr>
                        <a:t>293.48 </a:t>
                      </a:r>
                      <a:endParaRPr lang="en-US" altLang="zh-CN" sz="1400" b="1"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ctr"/>
                </a:tc>
              </a:tr>
            </a:tbl>
          </a:graphicData>
        </a:graphic>
      </p:graphicFrame>
      <p:sp>
        <p:nvSpPr>
          <p:cNvPr id="76929" name="矩形 3"/>
          <p:cNvSpPr>
            <a:spLocks noChangeArrowheads="1"/>
          </p:cNvSpPr>
          <p:nvPr/>
        </p:nvSpPr>
        <p:spPr bwMode="auto">
          <a:xfrm>
            <a:off x="1708150" y="2543175"/>
            <a:ext cx="1801813"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6858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6858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6858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6858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6858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6858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2100">
                <a:solidFill>
                  <a:srgbClr val="000000"/>
                </a:solidFill>
                <a:latin typeface="Times New Roman" panose="02020603050405020304" pitchFamily="18" charset="0"/>
              </a:rPr>
              <a:t>三六零</a:t>
            </a:r>
            <a:r>
              <a:rPr lang="en-US" altLang="zh-CN" sz="2100">
                <a:solidFill>
                  <a:srgbClr val="000000"/>
                </a:solidFill>
                <a:latin typeface="Times New Roman" panose="02020603050405020304" pitchFamily="18" charset="0"/>
              </a:rPr>
              <a:t>601360</a:t>
            </a:r>
            <a:endParaRPr lang="en-US" altLang="zh-CN" sz="2100">
              <a:solidFill>
                <a:srgbClr val="000000"/>
              </a:solidFill>
              <a:latin typeface="Times New Roman" panose="02020603050405020304" pitchFamily="18" charset="0"/>
            </a:endParaRPr>
          </a:p>
          <a:p>
            <a:pPr>
              <a:lnSpc>
                <a:spcPct val="100000"/>
              </a:lnSpc>
              <a:spcBef>
                <a:spcPct val="0"/>
              </a:spcBef>
              <a:buFontTx/>
              <a:buNone/>
            </a:pPr>
            <a:endParaRPr lang="en-US" altLang="zh-CN" sz="2100">
              <a:solidFill>
                <a:srgbClr val="000000"/>
              </a:solidFill>
              <a:latin typeface="Times New Roman" panose="02020603050405020304" pitchFamily="18" charset="0"/>
            </a:endParaRPr>
          </a:p>
          <a:p>
            <a:pPr>
              <a:lnSpc>
                <a:spcPct val="100000"/>
              </a:lnSpc>
              <a:spcBef>
                <a:spcPct val="0"/>
              </a:spcBef>
              <a:buFontTx/>
              <a:buNone/>
            </a:pPr>
            <a:r>
              <a:rPr lang="zh-CN" altLang="en-US" sz="2100">
                <a:solidFill>
                  <a:srgbClr val="000000"/>
                </a:solidFill>
                <a:latin typeface="Times New Roman" panose="02020603050405020304" pitchFamily="18" charset="0"/>
              </a:rPr>
              <a:t>资产负债表</a:t>
            </a:r>
            <a:endParaRPr lang="zh-CN" altLang="en-US" sz="2100">
              <a:solidFill>
                <a:srgbClr val="000000"/>
              </a:solidFill>
              <a:latin typeface="Times New Roman" panose="02020603050405020304" pitchFamily="18" charset="0"/>
            </a:endParaRPr>
          </a:p>
        </p:txBody>
      </p:sp>
      <p:sp>
        <p:nvSpPr>
          <p:cNvPr id="76930" name="文本框 4"/>
          <p:cNvSpPr txBox="1">
            <a:spLocks noChangeArrowheads="1"/>
          </p:cNvSpPr>
          <p:nvPr/>
        </p:nvSpPr>
        <p:spPr bwMode="auto">
          <a:xfrm>
            <a:off x="2046288" y="4076700"/>
            <a:ext cx="156527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58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6858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6858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6858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6858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6858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2100">
                <a:solidFill>
                  <a:srgbClr val="000000"/>
                </a:solidFill>
                <a:latin typeface="Times New Roman" panose="02020603050405020304" pitchFamily="18" charset="0"/>
              </a:rPr>
              <a:t>单位：亿元</a:t>
            </a:r>
            <a:endParaRPr lang="zh-CN" altLang="en-US" sz="2100">
              <a:solidFill>
                <a:srgbClr val="000000"/>
              </a:solidFill>
              <a:latin typeface="Times New Roman" panose="02020603050405020304" pitchFamily="18" charset="0"/>
            </a:endParaRPr>
          </a:p>
        </p:txBody>
      </p:sp>
      <p:sp>
        <p:nvSpPr>
          <p:cNvPr id="76931" name="文本框 5"/>
          <p:cNvSpPr txBox="1">
            <a:spLocks noChangeArrowheads="1"/>
          </p:cNvSpPr>
          <p:nvPr/>
        </p:nvSpPr>
        <p:spPr bwMode="auto">
          <a:xfrm>
            <a:off x="2154238" y="1681163"/>
            <a:ext cx="113347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58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6858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6858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6858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6858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6858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zh-CN" sz="2100">
                <a:solidFill>
                  <a:srgbClr val="000000"/>
                </a:solidFill>
                <a:latin typeface="Times New Roman" panose="02020603050405020304" pitchFamily="18" charset="0"/>
              </a:rPr>
              <a:t>2018</a:t>
            </a:r>
            <a:r>
              <a:rPr lang="zh-CN" altLang="en-US" sz="2100">
                <a:solidFill>
                  <a:srgbClr val="000000"/>
                </a:solidFill>
                <a:latin typeface="Times New Roman" panose="02020603050405020304" pitchFamily="18" charset="0"/>
              </a:rPr>
              <a:t>年</a:t>
            </a:r>
            <a:endParaRPr lang="zh-CN" altLang="en-US" sz="2100">
              <a:solidFill>
                <a:srgbClr val="000000"/>
              </a:solidFill>
              <a:latin typeface="Times New Roman" panose="02020603050405020304" pitchFamily="18" charset="0"/>
            </a:endParaRPr>
          </a:p>
        </p:txBody>
      </p:sp>
    </p:spTree>
  </p:cSld>
  <p:clrMapOvr>
    <a:masterClrMapping/>
  </p:clrMapOvr>
  <p:transition>
    <p:wipe dir="d"/>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1416050" y="188913"/>
          <a:ext cx="10225089" cy="6404012"/>
        </p:xfrm>
        <a:graphic>
          <a:graphicData uri="http://schemas.openxmlformats.org/drawingml/2006/table">
            <a:tbl>
              <a:tblPr>
                <a:tableStyleId>{E8B1032C-EA38-4F05-BA0D-38AFFFC7BED3}</a:tableStyleId>
              </a:tblPr>
              <a:tblGrid>
                <a:gridCol w="4536483"/>
                <a:gridCol w="1152123"/>
                <a:gridCol w="3456368"/>
                <a:gridCol w="1080115"/>
              </a:tblGrid>
              <a:tr h="220827">
                <a:tc>
                  <a:txBody>
                    <a:bodyPr/>
                    <a:lstStyle/>
                    <a:p>
                      <a:pPr algn="l" fontAlgn="ctr"/>
                      <a:r>
                        <a:rPr lang="zh-CN" altLang="en-US" sz="1400" b="1" u="none" strike="noStrike" dirty="0">
                          <a:solidFill>
                            <a:srgbClr val="000000"/>
                          </a:solidFill>
                          <a:effectLst/>
                        </a:rPr>
                        <a:t>资产：</a:t>
                      </a:r>
                      <a:endParaRPr lang="zh-CN" altLang="en-US" sz="1400" b="1" i="0" u="none" strike="noStrike" dirty="0">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l" fontAlgn="ct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l" fontAlgn="ctr"/>
                      <a:r>
                        <a:rPr lang="zh-CN" altLang="en-US" sz="1400" b="1" u="none" strike="noStrike">
                          <a:solidFill>
                            <a:srgbClr val="000000"/>
                          </a:solidFill>
                          <a:effectLst/>
                        </a:rPr>
                        <a:t>负债：</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l" fontAlgn="ct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r>
              <a:tr h="220827">
                <a:tc>
                  <a:txBody>
                    <a:bodyPr/>
                    <a:lstStyle/>
                    <a:p>
                      <a:pPr algn="l" fontAlgn="ctr"/>
                      <a:r>
                        <a:rPr lang="zh-CN" altLang="en-US" sz="1400" b="1" u="none" strike="noStrike" dirty="0">
                          <a:solidFill>
                            <a:srgbClr val="000000"/>
                          </a:solidFill>
                          <a:effectLst/>
                        </a:rPr>
                        <a:t>　　现金及存放中央银行款项</a:t>
                      </a:r>
                      <a:endParaRPr lang="zh-CN" altLang="en-US" sz="1400" b="1" i="0" u="none" strike="noStrike" dirty="0">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r" fontAlgn="ctr"/>
                      <a:r>
                        <a:rPr lang="en-US" altLang="zh-CN" sz="1400" b="1" u="none" strike="noStrike" dirty="0">
                          <a:solidFill>
                            <a:srgbClr val="FF0000"/>
                          </a:solidFill>
                          <a:effectLst/>
                        </a:rPr>
                        <a:t>33725.76</a:t>
                      </a:r>
                      <a:endParaRPr lang="en-US" altLang="zh-CN" sz="1400" b="1" i="0" u="none" strike="noStrike" dirty="0">
                        <a:solidFill>
                          <a:srgbClr val="FF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l" fontAlgn="ctr"/>
                      <a:r>
                        <a:rPr lang="zh-CN" altLang="en-US" sz="1400" b="1" u="none" strike="noStrike">
                          <a:solidFill>
                            <a:srgbClr val="000000"/>
                          </a:solidFill>
                          <a:effectLst/>
                        </a:rPr>
                        <a:t>　　同业和其它金融机构存放款项</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r" fontAlgn="ctr"/>
                      <a:r>
                        <a:rPr lang="en-US" altLang="zh-CN" sz="1400" b="1" u="none" strike="noStrike" dirty="0">
                          <a:solidFill>
                            <a:srgbClr val="FF0000"/>
                          </a:solidFill>
                          <a:effectLst/>
                        </a:rPr>
                        <a:t>13282.46</a:t>
                      </a:r>
                      <a:endParaRPr lang="en-US" altLang="zh-CN" sz="1400" b="1" i="0" u="none" strike="noStrike" dirty="0">
                        <a:solidFill>
                          <a:srgbClr val="FF0000"/>
                        </a:solidFill>
                        <a:effectLst/>
                        <a:latin typeface="等线" panose="02010600030101010101" pitchFamily="2" charset="-122"/>
                        <a:ea typeface="等线" panose="02010600030101010101" pitchFamily="2" charset="-122"/>
                      </a:endParaRPr>
                    </a:p>
                  </a:txBody>
                  <a:tcPr marL="7468" marR="7468" marT="7468" marB="0" anchor="ctr"/>
                </a:tc>
              </a:tr>
              <a:tr h="220827">
                <a:tc>
                  <a:txBody>
                    <a:bodyPr/>
                    <a:lstStyle/>
                    <a:p>
                      <a:pPr algn="l" fontAlgn="ctr"/>
                      <a:r>
                        <a:rPr lang="zh-CN" altLang="en-US" sz="1400" b="1" u="none" strike="noStrike" dirty="0">
                          <a:solidFill>
                            <a:srgbClr val="000000"/>
                          </a:solidFill>
                          <a:effectLst/>
                        </a:rPr>
                        <a:t>　　存放同业和其它金融机构款项</a:t>
                      </a:r>
                      <a:endParaRPr lang="zh-CN" altLang="en-US" sz="1400" b="1" i="0" u="none" strike="noStrike" dirty="0">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r" fontAlgn="ctr"/>
                      <a:r>
                        <a:rPr lang="en-US" altLang="zh-CN" sz="1400" b="1" u="none" strike="noStrike">
                          <a:solidFill>
                            <a:srgbClr val="000000"/>
                          </a:solidFill>
                          <a:effectLst/>
                        </a:rPr>
                        <a:t>3846.46</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l" fontAlgn="ctr"/>
                      <a:r>
                        <a:rPr lang="zh-CN" altLang="en-US" sz="1400" b="1" u="none" strike="noStrike">
                          <a:solidFill>
                            <a:srgbClr val="000000"/>
                          </a:solidFill>
                          <a:effectLst/>
                        </a:rPr>
                        <a:t>　　向中央银行借款</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r" fontAlgn="ctr"/>
                      <a:r>
                        <a:rPr lang="en-US" altLang="zh-CN" sz="1400" b="1" u="none" strike="noStrike">
                          <a:solidFill>
                            <a:srgbClr val="000000"/>
                          </a:solidFill>
                          <a:effectLst/>
                        </a:rPr>
                        <a:t>4.81</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r>
              <a:tr h="220827">
                <a:tc>
                  <a:txBody>
                    <a:bodyPr/>
                    <a:lstStyle/>
                    <a:p>
                      <a:pPr algn="l" fontAlgn="ctr"/>
                      <a:r>
                        <a:rPr lang="zh-CN" altLang="en-US" sz="1400" b="1" u="none" strike="noStrike" dirty="0">
                          <a:solidFill>
                            <a:srgbClr val="000000"/>
                          </a:solidFill>
                          <a:effectLst/>
                        </a:rPr>
                        <a:t>　　贵金属</a:t>
                      </a:r>
                      <a:endParaRPr lang="zh-CN" altLang="en-US" sz="1400" b="1" i="0" u="none" strike="noStrike" dirty="0">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r" fontAlgn="ctr"/>
                      <a:r>
                        <a:rPr lang="en-US" altLang="zh-CN" sz="1400" b="1" u="none" strike="noStrike">
                          <a:solidFill>
                            <a:srgbClr val="000000"/>
                          </a:solidFill>
                          <a:effectLst/>
                        </a:rPr>
                        <a:t>1812.92</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l" fontAlgn="ctr"/>
                      <a:r>
                        <a:rPr lang="zh-CN" altLang="en-US" sz="1400" b="1" u="none" strike="noStrike">
                          <a:solidFill>
                            <a:srgbClr val="000000"/>
                          </a:solidFill>
                          <a:effectLst/>
                        </a:rPr>
                        <a:t>　　拆入资金</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r" fontAlgn="ctr"/>
                      <a:r>
                        <a:rPr lang="en-US" altLang="zh-CN" sz="1400" b="1" u="none" strike="noStrike">
                          <a:solidFill>
                            <a:srgbClr val="000000"/>
                          </a:solidFill>
                          <a:effectLst/>
                        </a:rPr>
                        <a:t>4862.49</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r>
              <a:tr h="220827">
                <a:tc>
                  <a:txBody>
                    <a:bodyPr/>
                    <a:lstStyle/>
                    <a:p>
                      <a:pPr algn="l" fontAlgn="ctr"/>
                      <a:r>
                        <a:rPr lang="zh-CN" altLang="en-US" sz="1400" b="1" u="none" strike="noStrike">
                          <a:solidFill>
                            <a:srgbClr val="000000"/>
                          </a:solidFill>
                          <a:effectLst/>
                        </a:rPr>
                        <a:t>　　拆出资金</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r" fontAlgn="ctr"/>
                      <a:r>
                        <a:rPr lang="en-US" altLang="zh-CN" sz="1400" b="1" u="none" strike="noStrike">
                          <a:solidFill>
                            <a:srgbClr val="000000"/>
                          </a:solidFill>
                          <a:effectLst/>
                        </a:rPr>
                        <a:t>5778.03</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l" fontAlgn="ctr"/>
                      <a:r>
                        <a:rPr lang="zh-CN" altLang="en-US" sz="1400" b="1" u="none" strike="noStrike">
                          <a:solidFill>
                            <a:srgbClr val="000000"/>
                          </a:solidFill>
                          <a:effectLst/>
                        </a:rPr>
                        <a:t>　　交易性金融负债</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r" fontAlgn="ctr"/>
                      <a:r>
                        <a:rPr lang="en-US" altLang="zh-CN" sz="1400" b="1" u="none" strike="noStrike">
                          <a:solidFill>
                            <a:srgbClr val="000000"/>
                          </a:solidFill>
                          <a:effectLst/>
                        </a:rPr>
                        <a:t>874</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r>
              <a:tr h="220827">
                <a:tc>
                  <a:txBody>
                    <a:bodyPr/>
                    <a:lstStyle/>
                    <a:p>
                      <a:pPr algn="l" fontAlgn="ctr"/>
                      <a:r>
                        <a:rPr lang="zh-CN" altLang="en-US" sz="1400" b="1" u="none" strike="noStrike" dirty="0">
                          <a:solidFill>
                            <a:srgbClr val="000000"/>
                          </a:solidFill>
                          <a:effectLst/>
                        </a:rPr>
                        <a:t>　　交易性金融资产</a:t>
                      </a:r>
                      <a:endParaRPr lang="zh-CN" altLang="en-US" sz="1400" b="1" i="0" u="none" strike="noStrike" dirty="0">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r" fontAlgn="ctr"/>
                      <a:r>
                        <a:rPr lang="en-US" altLang="zh-CN" sz="1400" b="1" u="none" strike="noStrike">
                          <a:solidFill>
                            <a:srgbClr val="000000"/>
                          </a:solidFill>
                          <a:effectLst/>
                        </a:rPr>
                        <a:t>8053.47</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l" fontAlgn="ctr"/>
                      <a:r>
                        <a:rPr lang="zh-CN" altLang="en-US" sz="1400" b="1" u="none" strike="noStrike">
                          <a:solidFill>
                            <a:srgbClr val="000000"/>
                          </a:solidFill>
                          <a:effectLst/>
                        </a:rPr>
                        <a:t>　　衍生金融负债</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r" fontAlgn="ctr"/>
                      <a:r>
                        <a:rPr lang="en-US" altLang="zh-CN" sz="1400" b="1" u="none" strike="noStrike">
                          <a:solidFill>
                            <a:srgbClr val="000000"/>
                          </a:solidFill>
                          <a:effectLst/>
                        </a:rPr>
                        <a:t>735.73</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r>
              <a:tr h="220827">
                <a:tc>
                  <a:txBody>
                    <a:bodyPr/>
                    <a:lstStyle/>
                    <a:p>
                      <a:pPr algn="l" fontAlgn="ctr"/>
                      <a:r>
                        <a:rPr lang="zh-CN" altLang="en-US" sz="1400" b="1" u="none" strike="noStrike" dirty="0">
                          <a:solidFill>
                            <a:srgbClr val="000000"/>
                          </a:solidFill>
                          <a:effectLst/>
                        </a:rPr>
                        <a:t>　　债权投资</a:t>
                      </a:r>
                      <a:endParaRPr lang="zh-CN" altLang="en-US" sz="1400" b="1" i="0" u="none" strike="noStrike" dirty="0">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r" fontAlgn="ctr"/>
                      <a:r>
                        <a:rPr lang="en-US" altLang="zh-CN" sz="1400" b="1" u="none" strike="noStrike" dirty="0">
                          <a:solidFill>
                            <a:srgbClr val="FF0000"/>
                          </a:solidFill>
                          <a:effectLst/>
                        </a:rPr>
                        <a:t>45191.82</a:t>
                      </a:r>
                      <a:endParaRPr lang="en-US" altLang="zh-CN" sz="1400" b="1" i="0" u="none" strike="noStrike" dirty="0">
                        <a:solidFill>
                          <a:srgbClr val="FF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l" fontAlgn="ctr"/>
                      <a:r>
                        <a:rPr lang="zh-CN" altLang="en-US" sz="1400" b="1" u="none" strike="noStrike">
                          <a:solidFill>
                            <a:srgbClr val="000000"/>
                          </a:solidFill>
                          <a:effectLst/>
                        </a:rPr>
                        <a:t>　　卖出回购金融资产款</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r" fontAlgn="ctr"/>
                      <a:r>
                        <a:rPr lang="en-US" altLang="zh-CN" sz="1400" b="1" u="none" strike="noStrike">
                          <a:solidFill>
                            <a:srgbClr val="000000"/>
                          </a:solidFill>
                          <a:effectLst/>
                        </a:rPr>
                        <a:t>5148.01</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r>
              <a:tr h="220827">
                <a:tc>
                  <a:txBody>
                    <a:bodyPr/>
                    <a:lstStyle/>
                    <a:p>
                      <a:pPr algn="l" fontAlgn="ctr"/>
                      <a:r>
                        <a:rPr lang="zh-CN" altLang="en-US" sz="1400" b="1" u="none" strike="noStrike" dirty="0">
                          <a:solidFill>
                            <a:srgbClr val="000000"/>
                          </a:solidFill>
                          <a:effectLst/>
                        </a:rPr>
                        <a:t>　　以公允价值且其变动计入其他综合收益的金融资产</a:t>
                      </a:r>
                      <a:endParaRPr lang="zh-CN" altLang="en-US" sz="1400" b="1" i="0" u="none" strike="noStrike" dirty="0">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r" fontAlgn="ctr"/>
                      <a:r>
                        <a:rPr lang="en-US" altLang="zh-CN" sz="1400" b="1" u="none" strike="noStrike" dirty="0">
                          <a:solidFill>
                            <a:srgbClr val="FF0000"/>
                          </a:solidFill>
                          <a:effectLst/>
                        </a:rPr>
                        <a:t>14301.63</a:t>
                      </a:r>
                      <a:endParaRPr lang="en-US" altLang="zh-CN" sz="1400" b="1" i="0" u="none" strike="noStrike" dirty="0">
                        <a:solidFill>
                          <a:srgbClr val="FF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l" fontAlgn="ctr"/>
                      <a:r>
                        <a:rPr lang="zh-CN" altLang="en-US" sz="1400" b="1" u="none" strike="noStrike">
                          <a:solidFill>
                            <a:srgbClr val="000000"/>
                          </a:solidFill>
                          <a:effectLst/>
                        </a:rPr>
                        <a:t>　　吸收存款</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r" fontAlgn="ctr"/>
                      <a:r>
                        <a:rPr lang="en-US" altLang="zh-CN" sz="1400" b="1" u="none" strike="noStrike" dirty="0">
                          <a:solidFill>
                            <a:srgbClr val="FF0000"/>
                          </a:solidFill>
                          <a:effectLst/>
                        </a:rPr>
                        <a:t>214089.30</a:t>
                      </a:r>
                      <a:endParaRPr lang="en-US" altLang="zh-CN" sz="1400" b="1" i="0" u="none" strike="noStrike" dirty="0">
                        <a:solidFill>
                          <a:srgbClr val="FF0000"/>
                        </a:solidFill>
                        <a:effectLst/>
                        <a:latin typeface="等线" panose="02010600030101010101" pitchFamily="2" charset="-122"/>
                        <a:ea typeface="等线" panose="02010600030101010101" pitchFamily="2" charset="-122"/>
                      </a:endParaRPr>
                    </a:p>
                  </a:txBody>
                  <a:tcPr marL="7468" marR="7468" marT="7468" marB="0" anchor="ctr"/>
                </a:tc>
              </a:tr>
              <a:tr h="220827">
                <a:tc>
                  <a:txBody>
                    <a:bodyPr/>
                    <a:lstStyle/>
                    <a:p>
                      <a:pPr algn="l" fontAlgn="ctr"/>
                      <a:r>
                        <a:rPr lang="zh-CN" altLang="en-US" sz="1400" b="1" u="none" strike="noStrike" dirty="0">
                          <a:solidFill>
                            <a:srgbClr val="000000"/>
                          </a:solidFill>
                          <a:effectLst/>
                        </a:rPr>
                        <a:t>　　衍生金融资产</a:t>
                      </a:r>
                      <a:endParaRPr lang="zh-CN" altLang="en-US" sz="1400" b="1" i="0" u="none" strike="noStrike" dirty="0">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r" fontAlgn="ctr"/>
                      <a:r>
                        <a:rPr lang="en-US" altLang="zh-CN" sz="1400" b="1" u="none" strike="noStrike">
                          <a:solidFill>
                            <a:srgbClr val="000000"/>
                          </a:solidFill>
                          <a:effectLst/>
                        </a:rPr>
                        <a:t>713.35</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l" fontAlgn="ctr"/>
                      <a:r>
                        <a:rPr lang="zh-CN" altLang="en-US" sz="1400" b="1" u="none" strike="noStrike">
                          <a:solidFill>
                            <a:srgbClr val="000000"/>
                          </a:solidFill>
                          <a:effectLst/>
                        </a:rPr>
                        <a:t>　　应付职工薪酬</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r" fontAlgn="ctr"/>
                      <a:r>
                        <a:rPr lang="en-US" altLang="zh-CN" sz="1400" b="1" u="none" strike="noStrike">
                          <a:solidFill>
                            <a:srgbClr val="000000"/>
                          </a:solidFill>
                          <a:effectLst/>
                        </a:rPr>
                        <a:t>336.36</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r>
              <a:tr h="220827">
                <a:tc>
                  <a:txBody>
                    <a:bodyPr/>
                    <a:lstStyle/>
                    <a:p>
                      <a:pPr algn="l" fontAlgn="ctr"/>
                      <a:r>
                        <a:rPr lang="zh-CN" altLang="en-US" sz="1400" b="1" u="none" strike="noStrike">
                          <a:solidFill>
                            <a:srgbClr val="000000"/>
                          </a:solidFill>
                          <a:effectLst/>
                        </a:rPr>
                        <a:t>　　买入返售金融资产</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r" fontAlgn="ctr"/>
                      <a:r>
                        <a:rPr lang="en-US" altLang="zh-CN" sz="1400" b="1" u="none" strike="noStrike">
                          <a:solidFill>
                            <a:srgbClr val="000000"/>
                          </a:solidFill>
                          <a:effectLst/>
                        </a:rPr>
                        <a:t>7340.49</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l" fontAlgn="ctr"/>
                      <a:r>
                        <a:rPr lang="zh-CN" altLang="en-US" sz="1400" b="1" u="none" strike="noStrike">
                          <a:solidFill>
                            <a:srgbClr val="000000"/>
                          </a:solidFill>
                          <a:effectLst/>
                        </a:rPr>
                        <a:t>　　应交税费</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r" fontAlgn="ctr"/>
                      <a:r>
                        <a:rPr lang="en-US" altLang="zh-CN" sz="1400" b="1" u="none" strike="noStrike">
                          <a:solidFill>
                            <a:srgbClr val="000000"/>
                          </a:solidFill>
                          <a:effectLst/>
                        </a:rPr>
                        <a:t>956.78</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r>
              <a:tr h="220827">
                <a:tc>
                  <a:txBody>
                    <a:bodyPr/>
                    <a:lstStyle/>
                    <a:p>
                      <a:pPr algn="l" fontAlgn="ctr"/>
                      <a:r>
                        <a:rPr lang="zh-CN" altLang="en-US" sz="1400" b="1" u="none" strike="noStrike" dirty="0">
                          <a:solidFill>
                            <a:srgbClr val="000000"/>
                          </a:solidFill>
                          <a:effectLst/>
                        </a:rPr>
                        <a:t>　　发放贷款及垫款</a:t>
                      </a:r>
                      <a:endParaRPr lang="zh-CN" altLang="en-US" sz="1400" b="1" i="0" u="none" strike="noStrike" dirty="0">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r" fontAlgn="ctr"/>
                      <a:r>
                        <a:rPr lang="en-US" altLang="zh-CN" sz="1400" b="1" u="none" strike="noStrike" dirty="0">
                          <a:solidFill>
                            <a:srgbClr val="FF0000"/>
                          </a:solidFill>
                          <a:effectLst/>
                        </a:rPr>
                        <a:t>150461.30</a:t>
                      </a:r>
                      <a:endParaRPr lang="en-US" altLang="zh-CN" sz="1400" b="1" i="0" u="none" strike="noStrike" dirty="0">
                        <a:solidFill>
                          <a:srgbClr val="FF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l" fontAlgn="ctr"/>
                      <a:r>
                        <a:rPr lang="zh-CN" altLang="en-US" sz="1400" b="1" u="none" strike="noStrike">
                          <a:solidFill>
                            <a:srgbClr val="000000"/>
                          </a:solidFill>
                          <a:effectLst/>
                        </a:rPr>
                        <a:t>　　应付债券</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r" fontAlgn="ctr"/>
                      <a:r>
                        <a:rPr lang="en-US" altLang="zh-CN" sz="1400" b="1" u="none" strike="noStrike">
                          <a:solidFill>
                            <a:srgbClr val="000000"/>
                          </a:solidFill>
                          <a:effectLst/>
                        </a:rPr>
                        <a:t>6178.42</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r>
              <a:tr h="220827">
                <a:tc>
                  <a:txBody>
                    <a:bodyPr/>
                    <a:lstStyle/>
                    <a:p>
                      <a:pPr algn="l" fontAlgn="ctr"/>
                      <a:r>
                        <a:rPr lang="zh-CN" altLang="en-US" sz="1400" b="1" u="none" strike="noStrike" dirty="0">
                          <a:solidFill>
                            <a:srgbClr val="000000"/>
                          </a:solidFill>
                          <a:effectLst/>
                        </a:rPr>
                        <a:t>　　长期股权投资</a:t>
                      </a:r>
                      <a:endParaRPr lang="zh-CN" altLang="en-US" sz="1400" b="1" i="0" u="none" strike="noStrike" dirty="0">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r" fontAlgn="ctr"/>
                      <a:r>
                        <a:rPr lang="en-US" altLang="zh-CN" sz="1400" b="1" u="none" strike="noStrike">
                          <a:solidFill>
                            <a:srgbClr val="000000"/>
                          </a:solidFill>
                          <a:effectLst/>
                        </a:rPr>
                        <a:t>291.24</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l" fontAlgn="ctr"/>
                      <a:r>
                        <a:rPr lang="zh-CN" altLang="en-US" sz="1400" b="1" u="none" strike="noStrike">
                          <a:solidFill>
                            <a:srgbClr val="000000"/>
                          </a:solidFill>
                          <a:effectLst/>
                        </a:rPr>
                        <a:t>　　递延所得税负债</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r" fontAlgn="ctr"/>
                      <a:r>
                        <a:rPr lang="en-US" altLang="zh-CN" sz="1400" b="1" u="none" strike="noStrike">
                          <a:solidFill>
                            <a:srgbClr val="000000"/>
                          </a:solidFill>
                          <a:effectLst/>
                        </a:rPr>
                        <a:t>12.17</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r>
              <a:tr h="220827">
                <a:tc>
                  <a:txBody>
                    <a:bodyPr/>
                    <a:lstStyle/>
                    <a:p>
                      <a:pPr algn="l" fontAlgn="ctr"/>
                      <a:r>
                        <a:rPr lang="zh-CN" altLang="en-US" sz="1400" b="1" u="none" strike="noStrike">
                          <a:solidFill>
                            <a:srgbClr val="000000"/>
                          </a:solidFill>
                          <a:effectLst/>
                        </a:rPr>
                        <a:t>　　固定资产</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r" fontAlgn="ctr"/>
                      <a:r>
                        <a:rPr lang="en-US" altLang="zh-CN" sz="1400" b="1" u="none" strike="noStrike">
                          <a:solidFill>
                            <a:srgbClr val="000000"/>
                          </a:solidFill>
                          <a:effectLst/>
                        </a:rPr>
                        <a:t>2535.25</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l" fontAlgn="ctr"/>
                      <a:r>
                        <a:rPr lang="zh-CN" altLang="en-US" sz="1400" b="1" u="none" strike="noStrike">
                          <a:solidFill>
                            <a:srgbClr val="000000"/>
                          </a:solidFill>
                          <a:effectLst/>
                        </a:rPr>
                        <a:t>　　其他负债</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r" fontAlgn="ctr"/>
                      <a:r>
                        <a:rPr lang="en-US" altLang="zh-CN" sz="1400" b="1" u="none" strike="noStrike">
                          <a:solidFill>
                            <a:srgbClr val="000000"/>
                          </a:solidFill>
                          <a:effectLst/>
                        </a:rPr>
                        <a:t>3652.46</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r>
              <a:tr h="220827">
                <a:tc>
                  <a:txBody>
                    <a:bodyPr/>
                    <a:lstStyle/>
                    <a:p>
                      <a:pPr algn="l" fontAlgn="ctr"/>
                      <a:r>
                        <a:rPr lang="zh-CN" altLang="en-US" sz="1400" b="1" u="none" strike="noStrike" dirty="0">
                          <a:solidFill>
                            <a:srgbClr val="000000"/>
                          </a:solidFill>
                          <a:effectLst/>
                        </a:rPr>
                        <a:t>　　在建工程</a:t>
                      </a:r>
                      <a:endParaRPr lang="zh-CN" altLang="en-US" sz="1400" b="1" i="0" u="none" strike="noStrike" dirty="0">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r" fontAlgn="ctr"/>
                      <a:r>
                        <a:rPr lang="en-US" altLang="zh-CN" sz="1400" b="1" u="none" strike="noStrike">
                          <a:solidFill>
                            <a:srgbClr val="000000"/>
                          </a:solidFill>
                          <a:effectLst/>
                        </a:rPr>
                        <a:t>350.81</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l" fontAlgn="ctr"/>
                      <a:r>
                        <a:rPr lang="zh-CN" altLang="en-US" sz="1400" b="1" u="none" strike="noStrike" dirty="0">
                          <a:solidFill>
                            <a:srgbClr val="000000"/>
                          </a:solidFill>
                          <a:effectLst/>
                        </a:rPr>
                        <a:t>　　负债差额</a:t>
                      </a:r>
                      <a:r>
                        <a:rPr lang="en-US" altLang="zh-CN" sz="1400" b="1" u="none" strike="noStrike" dirty="0">
                          <a:solidFill>
                            <a:srgbClr val="000000"/>
                          </a:solidFill>
                          <a:effectLst/>
                        </a:rPr>
                        <a:t>(</a:t>
                      </a:r>
                      <a:r>
                        <a:rPr lang="zh-CN" altLang="en-US" sz="1400" b="1" u="none" strike="noStrike" dirty="0">
                          <a:solidFill>
                            <a:srgbClr val="000000"/>
                          </a:solidFill>
                          <a:effectLst/>
                        </a:rPr>
                        <a:t>特殊报表科目</a:t>
                      </a:r>
                      <a:r>
                        <a:rPr lang="en-US" altLang="zh-CN" sz="1400" b="1" u="none" strike="noStrike" dirty="0">
                          <a:solidFill>
                            <a:srgbClr val="000000"/>
                          </a:solidFill>
                          <a:effectLst/>
                        </a:rPr>
                        <a:t>)</a:t>
                      </a:r>
                      <a:endParaRPr lang="en-US" altLang="zh-CN" sz="1400" b="1" i="0" u="none" strike="noStrike" dirty="0">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r" fontAlgn="ctr"/>
                      <a:r>
                        <a:rPr lang="en-US" altLang="zh-CN" sz="1400" b="1" u="none" strike="noStrike" dirty="0">
                          <a:solidFill>
                            <a:srgbClr val="000000"/>
                          </a:solidFill>
                          <a:effectLst/>
                        </a:rPr>
                        <a:t>3413.54</a:t>
                      </a:r>
                      <a:endParaRPr lang="en-US" altLang="zh-CN" sz="1400" b="1" i="0" u="none" strike="noStrike" dirty="0">
                        <a:solidFill>
                          <a:srgbClr val="000000"/>
                        </a:solidFill>
                        <a:effectLst/>
                        <a:latin typeface="等线" panose="02010600030101010101" pitchFamily="2" charset="-122"/>
                        <a:ea typeface="等线" panose="02010600030101010101" pitchFamily="2" charset="-122"/>
                      </a:endParaRPr>
                    </a:p>
                  </a:txBody>
                  <a:tcPr marL="7468" marR="7468" marT="7468" marB="0" anchor="ctr"/>
                </a:tc>
              </a:tr>
              <a:tr h="220827">
                <a:tc>
                  <a:txBody>
                    <a:bodyPr/>
                    <a:lstStyle/>
                    <a:p>
                      <a:pPr algn="l" fontAlgn="ctr"/>
                      <a:r>
                        <a:rPr lang="zh-CN" altLang="en-US" sz="1400" b="1" u="none" strike="noStrike" dirty="0">
                          <a:solidFill>
                            <a:srgbClr val="000000"/>
                          </a:solidFill>
                          <a:effectLst/>
                        </a:rPr>
                        <a:t>　　递延所得税资产</a:t>
                      </a:r>
                      <a:endParaRPr lang="zh-CN" altLang="en-US" sz="1400" b="1" i="0" u="none" strike="noStrike" dirty="0">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r" fontAlgn="ctr"/>
                      <a:r>
                        <a:rPr lang="en-US" altLang="zh-CN" sz="1400" b="1" u="none" strike="noStrike">
                          <a:solidFill>
                            <a:srgbClr val="000000"/>
                          </a:solidFill>
                          <a:effectLst/>
                        </a:rPr>
                        <a:t>583.75</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l" fontAlgn="ctr"/>
                      <a:r>
                        <a:rPr lang="zh-CN" altLang="en-US" sz="1400" b="1" u="none" strike="noStrike" dirty="0">
                          <a:solidFill>
                            <a:srgbClr val="000000"/>
                          </a:solidFill>
                          <a:effectLst/>
                        </a:rPr>
                        <a:t>　　负债合计</a:t>
                      </a:r>
                      <a:r>
                        <a:rPr lang="en-US" altLang="zh-CN" sz="1400" b="1" u="none" strike="noStrike" dirty="0">
                          <a:solidFill>
                            <a:srgbClr val="FF0000"/>
                          </a:solidFill>
                          <a:effectLst/>
                        </a:rPr>
                        <a:t>91.53%</a:t>
                      </a:r>
                      <a:endParaRPr lang="zh-CN" altLang="en-US" sz="1400" b="1" i="0" u="none" strike="noStrike" dirty="0">
                        <a:solidFill>
                          <a:srgbClr val="FF0000"/>
                        </a:solidFill>
                        <a:effectLst/>
                        <a:latin typeface="等线" panose="02010600030101010101" pitchFamily="2" charset="-122"/>
                        <a:ea typeface="等线" panose="02010600030101010101" pitchFamily="2" charset="-122"/>
                      </a:endParaRPr>
                    </a:p>
                  </a:txBody>
                  <a:tcPr marL="7468" marR="7468" marT="7468" marB="0" anchor="ctr">
                    <a:solidFill>
                      <a:srgbClr val="FFFF00"/>
                    </a:solidFill>
                  </a:tcPr>
                </a:tc>
                <a:tc>
                  <a:txBody>
                    <a:bodyPr/>
                    <a:lstStyle/>
                    <a:p>
                      <a:pPr algn="r" fontAlgn="ctr"/>
                      <a:r>
                        <a:rPr lang="en-US" altLang="zh-CN" sz="1400" b="1" u="none" strike="noStrike" dirty="0">
                          <a:solidFill>
                            <a:srgbClr val="000000"/>
                          </a:solidFill>
                          <a:effectLst/>
                        </a:rPr>
                        <a:t>253546.6</a:t>
                      </a:r>
                      <a:endParaRPr lang="en-US" altLang="zh-CN" sz="1400" b="1" i="0" u="none" strike="noStrike" dirty="0">
                        <a:solidFill>
                          <a:srgbClr val="000000"/>
                        </a:solidFill>
                        <a:effectLst/>
                        <a:latin typeface="等线" panose="02010600030101010101" pitchFamily="2" charset="-122"/>
                        <a:ea typeface="等线" panose="02010600030101010101" pitchFamily="2" charset="-122"/>
                      </a:endParaRPr>
                    </a:p>
                  </a:txBody>
                  <a:tcPr marL="7468" marR="7468" marT="7468" marB="0" anchor="ctr">
                    <a:solidFill>
                      <a:srgbClr val="FFFF00"/>
                    </a:solidFill>
                  </a:tcPr>
                </a:tc>
              </a:tr>
              <a:tr h="220827">
                <a:tc>
                  <a:txBody>
                    <a:bodyPr/>
                    <a:lstStyle/>
                    <a:p>
                      <a:pPr algn="l" fontAlgn="ctr"/>
                      <a:r>
                        <a:rPr lang="zh-CN" altLang="en-US" sz="1400" b="1" u="none" strike="noStrike">
                          <a:solidFill>
                            <a:srgbClr val="000000"/>
                          </a:solidFill>
                          <a:effectLst/>
                        </a:rPr>
                        <a:t>　　其他资产</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r" fontAlgn="ctr"/>
                      <a:r>
                        <a:rPr lang="en-US" altLang="zh-CN" sz="1400" b="1" u="none" strike="noStrike" dirty="0">
                          <a:solidFill>
                            <a:srgbClr val="000000"/>
                          </a:solidFill>
                          <a:effectLst/>
                        </a:rPr>
                        <a:t>2009.10    </a:t>
                      </a:r>
                      <a:endParaRPr lang="en-US" altLang="zh-CN" sz="1400" b="1" i="0" u="none" strike="noStrike" dirty="0">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l" fontAlgn="ctr"/>
                      <a:r>
                        <a:rPr lang="zh-CN" altLang="en-US" sz="1400" b="1" u="none" strike="noStrike" dirty="0">
                          <a:solidFill>
                            <a:srgbClr val="000000"/>
                          </a:solidFill>
                          <a:effectLst/>
                        </a:rPr>
                        <a:t>       所有者权益</a:t>
                      </a:r>
                      <a:r>
                        <a:rPr lang="en-US" altLang="zh-CN" sz="1400" b="1" u="none" strike="noStrike" dirty="0">
                          <a:solidFill>
                            <a:srgbClr val="000000"/>
                          </a:solidFill>
                          <a:effectLst/>
                        </a:rPr>
                        <a:t>(</a:t>
                      </a:r>
                      <a:r>
                        <a:rPr lang="zh-CN" altLang="en-US" sz="1400" b="1" u="none" strike="noStrike" dirty="0">
                          <a:solidFill>
                            <a:srgbClr val="000000"/>
                          </a:solidFill>
                          <a:effectLst/>
                        </a:rPr>
                        <a:t>或股东权益</a:t>
                      </a:r>
                      <a:r>
                        <a:rPr lang="en-US" altLang="zh-CN" sz="1400" b="1" u="none" strike="noStrike" dirty="0">
                          <a:solidFill>
                            <a:srgbClr val="000000"/>
                          </a:solidFill>
                          <a:effectLst/>
                        </a:rPr>
                        <a:t>)</a:t>
                      </a:r>
                      <a:r>
                        <a:rPr lang="zh-CN" altLang="en-US" sz="1400" b="1" u="none" strike="noStrike" dirty="0">
                          <a:solidFill>
                            <a:srgbClr val="000000"/>
                          </a:solidFill>
                          <a:effectLst/>
                        </a:rPr>
                        <a:t>：</a:t>
                      </a:r>
                      <a:endParaRPr lang="zh-CN" altLang="en-US" sz="1400" b="1" i="0" u="none" strike="noStrike" dirty="0">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l" fontAlgn="ctr"/>
                      <a:endParaRPr lang="zh-CN" altLang="en-US" sz="1400" b="1" i="0" u="none" strike="noStrike" dirty="0">
                        <a:solidFill>
                          <a:srgbClr val="000000"/>
                        </a:solidFill>
                        <a:effectLst/>
                        <a:latin typeface="等线" panose="02010600030101010101" pitchFamily="2" charset="-122"/>
                        <a:ea typeface="等线" panose="02010600030101010101" pitchFamily="2" charset="-122"/>
                      </a:endParaRPr>
                    </a:p>
                  </a:txBody>
                  <a:tcPr marL="7468" marR="7468" marT="7468" marB="0" anchor="ctr"/>
                </a:tc>
              </a:tr>
              <a:tr h="220827">
                <a:tc>
                  <a:txBody>
                    <a:bodyPr/>
                    <a:lstStyle/>
                    <a:p>
                      <a:pPr algn="l" fontAlgn="ct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l" fontAlgn="ctr"/>
                      <a:endParaRPr lang="zh-CN" altLang="en-US" sz="1400" b="1" i="0" u="none" strike="noStrike" dirty="0">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l" fontAlgn="ctr"/>
                      <a:r>
                        <a:rPr lang="zh-CN" altLang="en-US" sz="1400" b="1" u="none" strike="noStrike" dirty="0">
                          <a:solidFill>
                            <a:srgbClr val="000000"/>
                          </a:solidFill>
                          <a:effectLst/>
                        </a:rPr>
                        <a:t>　　股本</a:t>
                      </a:r>
                      <a:endParaRPr lang="zh-CN" altLang="en-US" sz="1400" b="1" i="0" u="none" strike="noStrike" dirty="0">
                        <a:solidFill>
                          <a:srgbClr val="000000"/>
                        </a:solidFill>
                        <a:effectLst/>
                        <a:latin typeface="等线" panose="02010600030101010101" pitchFamily="2" charset="-122"/>
                        <a:ea typeface="等线" panose="02010600030101010101" pitchFamily="2" charset="-122"/>
                      </a:endParaRPr>
                    </a:p>
                  </a:txBody>
                  <a:tcPr marL="7468" marR="7468" marT="7468" marB="0" anchor="ctr">
                    <a:solidFill>
                      <a:srgbClr val="FFFF00"/>
                    </a:solidFill>
                  </a:tcPr>
                </a:tc>
                <a:tc>
                  <a:txBody>
                    <a:bodyPr/>
                    <a:lstStyle/>
                    <a:p>
                      <a:pPr algn="r" fontAlgn="ctr"/>
                      <a:r>
                        <a:rPr lang="en-US" altLang="zh-CN" sz="1400" b="1" u="none" strike="noStrike">
                          <a:solidFill>
                            <a:srgbClr val="000000"/>
                          </a:solidFill>
                          <a:effectLst/>
                        </a:rPr>
                        <a:t>3564.07</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r>
              <a:tr h="220827">
                <a:tc>
                  <a:txBody>
                    <a:bodyPr/>
                    <a:lstStyle/>
                    <a:p>
                      <a:pPr algn="l" fontAlgn="ct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l" fontAlgn="ctr"/>
                      <a:endParaRPr lang="zh-CN" altLang="en-US" sz="1400" b="1" i="0" u="none" strike="noStrike" dirty="0">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l" fontAlgn="ctr"/>
                      <a:r>
                        <a:rPr lang="zh-CN" altLang="en-US" sz="1400" b="1" u="none" strike="noStrike" dirty="0">
                          <a:solidFill>
                            <a:srgbClr val="000000"/>
                          </a:solidFill>
                          <a:effectLst/>
                        </a:rPr>
                        <a:t>　　其它权益工具</a:t>
                      </a:r>
                      <a:endParaRPr lang="zh-CN" altLang="en-US" sz="1400" b="1" i="0" u="none" strike="noStrike" dirty="0">
                        <a:solidFill>
                          <a:srgbClr val="000000"/>
                        </a:solidFill>
                        <a:effectLst/>
                        <a:latin typeface="等线" panose="02010600030101010101" pitchFamily="2" charset="-122"/>
                        <a:ea typeface="等线" panose="02010600030101010101" pitchFamily="2" charset="-122"/>
                      </a:endParaRPr>
                    </a:p>
                  </a:txBody>
                  <a:tcPr marL="7468" marR="7468" marT="7468" marB="0" anchor="ctr">
                    <a:solidFill>
                      <a:srgbClr val="FFFF00"/>
                    </a:solidFill>
                  </a:tcPr>
                </a:tc>
                <a:tc>
                  <a:txBody>
                    <a:bodyPr/>
                    <a:lstStyle/>
                    <a:p>
                      <a:pPr algn="r" fontAlgn="ctr"/>
                      <a:r>
                        <a:rPr lang="en-US" altLang="zh-CN" sz="1400" b="1" u="none" strike="noStrike">
                          <a:solidFill>
                            <a:srgbClr val="000000"/>
                          </a:solidFill>
                          <a:effectLst/>
                        </a:rPr>
                        <a:t>860.51</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r>
              <a:tr h="220827">
                <a:tc>
                  <a:txBody>
                    <a:bodyPr/>
                    <a:lstStyle/>
                    <a:p>
                      <a:pPr algn="l" fontAlgn="ct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l" fontAlgn="ctr"/>
                      <a:endParaRPr lang="zh-CN" altLang="en-US" sz="1400" b="1" i="0" u="none" strike="noStrike" dirty="0">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l" fontAlgn="ctr"/>
                      <a:r>
                        <a:rPr lang="zh-CN" altLang="en-US" sz="1400" b="1" u="none" strike="noStrike" dirty="0">
                          <a:solidFill>
                            <a:srgbClr val="000000"/>
                          </a:solidFill>
                          <a:effectLst/>
                        </a:rPr>
                        <a:t>　　　　其中：优先股</a:t>
                      </a:r>
                      <a:endParaRPr lang="zh-CN" altLang="en-US" sz="1400" b="1" i="0" u="none" strike="noStrike" dirty="0">
                        <a:solidFill>
                          <a:srgbClr val="000000"/>
                        </a:solidFill>
                        <a:effectLst/>
                        <a:latin typeface="等线" panose="02010600030101010101" pitchFamily="2" charset="-122"/>
                        <a:ea typeface="等线" panose="02010600030101010101" pitchFamily="2" charset="-122"/>
                      </a:endParaRPr>
                    </a:p>
                  </a:txBody>
                  <a:tcPr marL="7468" marR="7468" marT="7468" marB="0" anchor="ctr">
                    <a:solidFill>
                      <a:srgbClr val="FFFF00"/>
                    </a:solidFill>
                  </a:tcPr>
                </a:tc>
                <a:tc>
                  <a:txBody>
                    <a:bodyPr/>
                    <a:lstStyle/>
                    <a:p>
                      <a:pPr algn="r" fontAlgn="ctr"/>
                      <a:r>
                        <a:rPr lang="en-US" altLang="zh-CN" sz="1400" b="1" u="none" strike="noStrike">
                          <a:solidFill>
                            <a:srgbClr val="000000"/>
                          </a:solidFill>
                          <a:effectLst/>
                        </a:rPr>
                        <a:t>793.75</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r>
              <a:tr h="220827">
                <a:tc>
                  <a:txBody>
                    <a:bodyPr/>
                    <a:lstStyle/>
                    <a:p>
                      <a:pPr algn="l" fontAlgn="ct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l" fontAlgn="ctr"/>
                      <a:endParaRPr lang="zh-CN" altLang="en-US" sz="1400" b="1" i="0" u="none" strike="noStrike" dirty="0">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l" fontAlgn="ctr"/>
                      <a:r>
                        <a:rPr lang="zh-CN" altLang="en-US" sz="1400" b="1" u="none" strike="noStrike" dirty="0">
                          <a:solidFill>
                            <a:srgbClr val="000000"/>
                          </a:solidFill>
                          <a:effectLst/>
                        </a:rPr>
                        <a:t>　　　　　　　永续债</a:t>
                      </a:r>
                      <a:endParaRPr lang="zh-CN" altLang="en-US" sz="1400" b="1" i="0" u="none" strike="noStrike" dirty="0">
                        <a:solidFill>
                          <a:srgbClr val="000000"/>
                        </a:solidFill>
                        <a:effectLst/>
                        <a:latin typeface="等线" panose="02010600030101010101" pitchFamily="2" charset="-122"/>
                        <a:ea typeface="等线" panose="02010600030101010101" pitchFamily="2" charset="-122"/>
                      </a:endParaRPr>
                    </a:p>
                  </a:txBody>
                  <a:tcPr marL="7468" marR="7468" marT="7468" marB="0" anchor="ctr">
                    <a:solidFill>
                      <a:srgbClr val="FFFF00"/>
                    </a:solidFill>
                  </a:tcPr>
                </a:tc>
                <a:tc>
                  <a:txBody>
                    <a:bodyPr/>
                    <a:lstStyle/>
                    <a:p>
                      <a:pPr algn="r" fontAlgn="ctr"/>
                      <a:r>
                        <a:rPr lang="en-US" altLang="zh-CN" sz="1400" b="1" u="none" strike="noStrike">
                          <a:solidFill>
                            <a:srgbClr val="000000"/>
                          </a:solidFill>
                          <a:effectLst/>
                        </a:rPr>
                        <a:t>66.76</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r>
              <a:tr h="220827">
                <a:tc>
                  <a:txBody>
                    <a:bodyPr/>
                    <a:lstStyle/>
                    <a:p>
                      <a:pPr algn="l" fontAlgn="ct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l" fontAlgn="ct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l" fontAlgn="ctr"/>
                      <a:r>
                        <a:rPr lang="zh-CN" altLang="en-US" sz="1400" b="1" u="none" strike="noStrike" dirty="0">
                          <a:solidFill>
                            <a:srgbClr val="000000"/>
                          </a:solidFill>
                          <a:effectLst/>
                        </a:rPr>
                        <a:t>　　资本公积金</a:t>
                      </a:r>
                      <a:endParaRPr lang="zh-CN" altLang="en-US" sz="1400" b="1" i="0" u="none" strike="noStrike" dirty="0">
                        <a:solidFill>
                          <a:srgbClr val="000000"/>
                        </a:solidFill>
                        <a:effectLst/>
                        <a:latin typeface="等线" panose="02010600030101010101" pitchFamily="2" charset="-122"/>
                        <a:ea typeface="等线" panose="02010600030101010101" pitchFamily="2" charset="-122"/>
                      </a:endParaRPr>
                    </a:p>
                  </a:txBody>
                  <a:tcPr marL="7468" marR="7468" marT="7468" marB="0" anchor="ctr">
                    <a:solidFill>
                      <a:srgbClr val="FFFF00"/>
                    </a:solidFill>
                  </a:tcPr>
                </a:tc>
                <a:tc>
                  <a:txBody>
                    <a:bodyPr/>
                    <a:lstStyle/>
                    <a:p>
                      <a:pPr algn="r" fontAlgn="ctr"/>
                      <a:r>
                        <a:rPr lang="en-US" altLang="zh-CN" sz="1400" b="1" u="none" strike="noStrike">
                          <a:solidFill>
                            <a:srgbClr val="000000"/>
                          </a:solidFill>
                          <a:effectLst/>
                        </a:rPr>
                        <a:t>1519.68</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r>
              <a:tr h="220827">
                <a:tc>
                  <a:txBody>
                    <a:bodyPr/>
                    <a:lstStyle/>
                    <a:p>
                      <a:pPr algn="l" fontAlgn="ct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l" fontAlgn="ct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l" fontAlgn="ctr"/>
                      <a:r>
                        <a:rPr lang="zh-CN" altLang="en-US" sz="1400" b="1" u="none" strike="noStrike" dirty="0">
                          <a:solidFill>
                            <a:srgbClr val="000000"/>
                          </a:solidFill>
                          <a:effectLst/>
                        </a:rPr>
                        <a:t>　　其它综合收益</a:t>
                      </a:r>
                      <a:endParaRPr lang="zh-CN" altLang="en-US" sz="1400" b="1" i="0" u="none" strike="noStrike" dirty="0">
                        <a:solidFill>
                          <a:srgbClr val="000000"/>
                        </a:solidFill>
                        <a:effectLst/>
                        <a:latin typeface="等线" panose="02010600030101010101" pitchFamily="2" charset="-122"/>
                        <a:ea typeface="等线" panose="02010600030101010101" pitchFamily="2" charset="-122"/>
                      </a:endParaRPr>
                    </a:p>
                  </a:txBody>
                  <a:tcPr marL="7468" marR="7468" marT="7468" marB="0" anchor="ctr">
                    <a:solidFill>
                      <a:srgbClr val="FFFF00"/>
                    </a:solidFill>
                  </a:tcPr>
                </a:tc>
                <a:tc>
                  <a:txBody>
                    <a:bodyPr/>
                    <a:lstStyle/>
                    <a:p>
                      <a:pPr algn="r" fontAlgn="ctr"/>
                      <a:r>
                        <a:rPr lang="en-US" altLang="zh-CN" sz="1400" b="1" u="none" strike="noStrike">
                          <a:solidFill>
                            <a:srgbClr val="000000"/>
                          </a:solidFill>
                          <a:effectLst/>
                        </a:rPr>
                        <a:t>-118.75</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r>
              <a:tr h="220827">
                <a:tc>
                  <a:txBody>
                    <a:bodyPr/>
                    <a:lstStyle/>
                    <a:p>
                      <a:pPr algn="l" fontAlgn="ct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l" fontAlgn="ct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l" fontAlgn="ctr"/>
                      <a:r>
                        <a:rPr lang="zh-CN" altLang="en-US" sz="1400" b="1" u="none" strike="noStrike" dirty="0">
                          <a:solidFill>
                            <a:srgbClr val="000000"/>
                          </a:solidFill>
                          <a:effectLst/>
                        </a:rPr>
                        <a:t>　　盈余公积金</a:t>
                      </a:r>
                      <a:endParaRPr lang="zh-CN" altLang="en-US" sz="1400" b="1" i="0" u="none" strike="noStrike" dirty="0">
                        <a:solidFill>
                          <a:srgbClr val="000000"/>
                        </a:solidFill>
                        <a:effectLst/>
                        <a:latin typeface="等线" panose="02010600030101010101" pitchFamily="2" charset="-122"/>
                        <a:ea typeface="等线" panose="02010600030101010101" pitchFamily="2" charset="-122"/>
                      </a:endParaRPr>
                    </a:p>
                  </a:txBody>
                  <a:tcPr marL="7468" marR="7468" marT="7468" marB="0" anchor="ctr">
                    <a:solidFill>
                      <a:srgbClr val="FFFF00"/>
                    </a:solidFill>
                  </a:tcPr>
                </a:tc>
                <a:tc>
                  <a:txBody>
                    <a:bodyPr/>
                    <a:lstStyle/>
                    <a:p>
                      <a:pPr algn="r" fontAlgn="ctr"/>
                      <a:r>
                        <a:rPr lang="en-US" altLang="zh-CN" sz="1400" b="1" u="none" strike="noStrike">
                          <a:solidFill>
                            <a:srgbClr val="000000"/>
                          </a:solidFill>
                          <a:effectLst/>
                        </a:rPr>
                        <a:t>2617.2</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r>
              <a:tr h="220827">
                <a:tc>
                  <a:txBody>
                    <a:bodyPr/>
                    <a:lstStyle/>
                    <a:p>
                      <a:pPr algn="l" fontAlgn="ct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l" fontAlgn="ct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l" fontAlgn="ctr"/>
                      <a:r>
                        <a:rPr lang="zh-CN" altLang="en-US" sz="1400" b="1" u="none" strike="noStrike" dirty="0">
                          <a:solidFill>
                            <a:srgbClr val="000000"/>
                          </a:solidFill>
                          <a:effectLst/>
                        </a:rPr>
                        <a:t>　　未分配利润</a:t>
                      </a:r>
                      <a:endParaRPr lang="zh-CN" altLang="en-US" sz="1400" b="1" i="0" u="none" strike="noStrike" dirty="0">
                        <a:solidFill>
                          <a:srgbClr val="000000"/>
                        </a:solidFill>
                        <a:effectLst/>
                        <a:latin typeface="等线" panose="02010600030101010101" pitchFamily="2" charset="-122"/>
                        <a:ea typeface="等线" panose="02010600030101010101" pitchFamily="2" charset="-122"/>
                      </a:endParaRPr>
                    </a:p>
                  </a:txBody>
                  <a:tcPr marL="7468" marR="7468" marT="7468" marB="0" anchor="ctr">
                    <a:solidFill>
                      <a:srgbClr val="FFFF00"/>
                    </a:solidFill>
                  </a:tcPr>
                </a:tc>
                <a:tc>
                  <a:txBody>
                    <a:bodyPr/>
                    <a:lstStyle/>
                    <a:p>
                      <a:pPr algn="r" fontAlgn="ctr"/>
                      <a:r>
                        <a:rPr lang="en-US" altLang="zh-CN" sz="1400" b="1" u="none" strike="noStrike">
                          <a:solidFill>
                            <a:srgbClr val="000000"/>
                          </a:solidFill>
                          <a:effectLst/>
                        </a:rPr>
                        <a:t>12066.66</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r>
              <a:tr h="220827">
                <a:tc>
                  <a:txBody>
                    <a:bodyPr/>
                    <a:lstStyle/>
                    <a:p>
                      <a:pPr algn="l" fontAlgn="ct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l" fontAlgn="ct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l" fontAlgn="ctr"/>
                      <a:r>
                        <a:rPr lang="zh-CN" altLang="en-US" sz="1400" b="1" u="none" strike="noStrike" dirty="0">
                          <a:solidFill>
                            <a:srgbClr val="000000"/>
                          </a:solidFill>
                          <a:effectLst/>
                        </a:rPr>
                        <a:t>　　一般风险准备</a:t>
                      </a:r>
                      <a:endParaRPr lang="zh-CN" altLang="en-US" sz="1400" b="1" i="0" u="none" strike="noStrike" dirty="0">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r" fontAlgn="ctr"/>
                      <a:r>
                        <a:rPr lang="en-US" altLang="zh-CN" sz="1400" b="1" u="none" strike="noStrike">
                          <a:solidFill>
                            <a:srgbClr val="000000"/>
                          </a:solidFill>
                          <a:effectLst/>
                        </a:rPr>
                        <a:t>2790.64</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r>
              <a:tr h="220827">
                <a:tc>
                  <a:txBody>
                    <a:bodyPr/>
                    <a:lstStyle/>
                    <a:p>
                      <a:pPr algn="l" fontAlgn="ct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l" fontAlgn="ct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l" fontAlgn="ctr"/>
                      <a:r>
                        <a:rPr lang="zh-CN" altLang="en-US" sz="1400" b="1" u="none" strike="noStrike" dirty="0">
                          <a:solidFill>
                            <a:srgbClr val="000000"/>
                          </a:solidFill>
                          <a:effectLst/>
                        </a:rPr>
                        <a:t>　　归属于母公司所有者权益合计</a:t>
                      </a:r>
                      <a:endParaRPr lang="zh-CN" altLang="en-US" sz="1400" b="1" i="0" u="none" strike="noStrike" dirty="0">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r" fontAlgn="ctr"/>
                      <a:r>
                        <a:rPr lang="en-US" altLang="zh-CN" sz="1400" b="1" u="none" strike="noStrike">
                          <a:solidFill>
                            <a:srgbClr val="000000"/>
                          </a:solidFill>
                          <a:effectLst/>
                        </a:rPr>
                        <a:t>23300.01</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r>
              <a:tr h="220827">
                <a:tc>
                  <a:txBody>
                    <a:bodyPr/>
                    <a:lstStyle/>
                    <a:p>
                      <a:pPr algn="l" fontAlgn="ct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l" fontAlgn="ct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l" fontAlgn="ctr"/>
                      <a:r>
                        <a:rPr lang="zh-CN" altLang="en-US" sz="1400" b="1" u="none" strike="noStrike">
                          <a:solidFill>
                            <a:srgbClr val="000000"/>
                          </a:solidFill>
                          <a:effectLst/>
                        </a:rPr>
                        <a:t>　　少数股东权益</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r" fontAlgn="ctr"/>
                      <a:r>
                        <a:rPr lang="en-US" altLang="zh-CN" sz="1400" b="1" u="none" strike="noStrike">
                          <a:solidFill>
                            <a:srgbClr val="000000"/>
                          </a:solidFill>
                          <a:effectLst/>
                        </a:rPr>
                        <a:t>148.82</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r>
              <a:tr h="220827">
                <a:tc>
                  <a:txBody>
                    <a:bodyPr/>
                    <a:lstStyle/>
                    <a:p>
                      <a:pPr algn="l" fontAlgn="ct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l" fontAlgn="ct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l" fontAlgn="ctr"/>
                      <a:r>
                        <a:rPr lang="zh-CN" altLang="en-US" sz="1400" b="1" u="none" strike="noStrike" dirty="0">
                          <a:solidFill>
                            <a:srgbClr val="000000"/>
                          </a:solidFill>
                          <a:effectLst/>
                        </a:rPr>
                        <a:t>　　所有者权益合计</a:t>
                      </a:r>
                      <a:endParaRPr lang="zh-CN" altLang="en-US" sz="1400" b="1" i="0" u="none" strike="noStrike" dirty="0">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r" fontAlgn="ctr"/>
                      <a:r>
                        <a:rPr lang="en-US" altLang="zh-CN" sz="1400" b="1" u="none" strike="noStrike">
                          <a:solidFill>
                            <a:srgbClr val="000000"/>
                          </a:solidFill>
                          <a:effectLst/>
                        </a:rPr>
                        <a:t>23448.83</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r>
              <a:tr h="220827">
                <a:tc>
                  <a:txBody>
                    <a:bodyPr/>
                    <a:lstStyle/>
                    <a:p>
                      <a:pPr algn="l" fontAlgn="ctr"/>
                      <a:r>
                        <a:rPr lang="zh-CN" altLang="en-US" sz="1400" b="1" u="none" strike="noStrike">
                          <a:solidFill>
                            <a:srgbClr val="000000"/>
                          </a:solidFill>
                          <a:effectLst/>
                        </a:rPr>
                        <a:t>资产总计</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r" fontAlgn="ctr"/>
                      <a:r>
                        <a:rPr lang="en-US" altLang="zh-CN" sz="1400" b="1" u="none" strike="noStrike">
                          <a:solidFill>
                            <a:srgbClr val="000000"/>
                          </a:solidFill>
                          <a:effectLst/>
                        </a:rPr>
                        <a:t>276995.4</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l" fontAlgn="ctr"/>
                      <a:r>
                        <a:rPr lang="zh-CN" altLang="en-US" sz="1400" b="1" u="none" strike="noStrike" dirty="0">
                          <a:solidFill>
                            <a:srgbClr val="000000"/>
                          </a:solidFill>
                          <a:effectLst/>
                        </a:rPr>
                        <a:t>负债及股东权益总计</a:t>
                      </a:r>
                      <a:endParaRPr lang="zh-CN" altLang="en-US" sz="1400" b="1" i="0" u="none" strike="noStrike" dirty="0">
                        <a:solidFill>
                          <a:srgbClr val="000000"/>
                        </a:solidFill>
                        <a:effectLst/>
                        <a:latin typeface="等线" panose="02010600030101010101" pitchFamily="2" charset="-122"/>
                        <a:ea typeface="等线" panose="02010600030101010101" pitchFamily="2" charset="-122"/>
                      </a:endParaRPr>
                    </a:p>
                  </a:txBody>
                  <a:tcPr marL="7468" marR="7468" marT="7468" marB="0" anchor="ctr"/>
                </a:tc>
                <a:tc>
                  <a:txBody>
                    <a:bodyPr/>
                    <a:lstStyle/>
                    <a:p>
                      <a:pPr algn="r" fontAlgn="ctr"/>
                      <a:r>
                        <a:rPr lang="en-US" altLang="zh-CN" sz="1400" b="1" u="none" strike="noStrike" dirty="0">
                          <a:solidFill>
                            <a:srgbClr val="000000"/>
                          </a:solidFill>
                          <a:effectLst/>
                        </a:rPr>
                        <a:t>276995.4</a:t>
                      </a:r>
                      <a:endParaRPr lang="en-US" altLang="zh-CN" sz="1400" b="1" i="0" u="none" strike="noStrike" dirty="0">
                        <a:solidFill>
                          <a:srgbClr val="000000"/>
                        </a:solidFill>
                        <a:effectLst/>
                        <a:latin typeface="等线" panose="02010600030101010101" pitchFamily="2" charset="-122"/>
                        <a:ea typeface="等线" panose="02010600030101010101" pitchFamily="2" charset="-122"/>
                      </a:endParaRPr>
                    </a:p>
                  </a:txBody>
                  <a:tcPr marL="7468" marR="7468" marT="7468" marB="0" anchor="ctr"/>
                </a:tc>
              </a:tr>
            </a:tbl>
          </a:graphicData>
        </a:graphic>
      </p:graphicFrame>
      <p:sp>
        <p:nvSpPr>
          <p:cNvPr id="41114" name="文本框 2"/>
          <p:cNvSpPr txBox="1">
            <a:spLocks noChangeArrowheads="1"/>
          </p:cNvSpPr>
          <p:nvPr/>
        </p:nvSpPr>
        <p:spPr bwMode="auto">
          <a:xfrm>
            <a:off x="0" y="2624138"/>
            <a:ext cx="151288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itchFamily="2" charset="-122"/>
              </a:defRPr>
            </a:lvl1pPr>
            <a:lvl2pPr marL="742950" indent="-285750">
              <a:defRPr kumimoji="1" sz="2400">
                <a:solidFill>
                  <a:schemeClr val="tx1"/>
                </a:solidFill>
                <a:latin typeface="Times New Roman" panose="02020603050405020304" pitchFamily="18" charset="0"/>
                <a:ea typeface="宋体" pitchFamily="2" charset="-122"/>
              </a:defRPr>
            </a:lvl2pPr>
            <a:lvl3pPr marL="1143000" indent="-228600">
              <a:defRPr kumimoji="1" sz="2400">
                <a:solidFill>
                  <a:schemeClr val="tx1"/>
                </a:solidFill>
                <a:latin typeface="Times New Roman" panose="02020603050405020304" pitchFamily="18" charset="0"/>
                <a:ea typeface="宋体" pitchFamily="2" charset="-122"/>
              </a:defRPr>
            </a:lvl3pPr>
            <a:lvl4pPr marL="1600200" indent="-228600">
              <a:defRPr kumimoji="1" sz="2400">
                <a:solidFill>
                  <a:schemeClr val="tx1"/>
                </a:solidFill>
                <a:latin typeface="Times New Roman" panose="02020603050405020304" pitchFamily="18" charset="0"/>
                <a:ea typeface="宋体" pitchFamily="2" charset="-122"/>
              </a:defRPr>
            </a:lvl4pPr>
            <a:lvl5pPr marL="2057400" indent="-228600">
              <a:defRPr kumimoji="1"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9pPr>
          </a:lstStyle>
          <a:p>
            <a:r>
              <a:rPr lang="zh-CN" altLang="en-US" b="1">
                <a:solidFill>
                  <a:srgbClr val="000000"/>
                </a:solidFill>
                <a:latin typeface="黑体" panose="02010609060101010101" pitchFamily="49" charset="-122"/>
                <a:ea typeface="黑体" panose="02010609060101010101" pitchFamily="49" charset="-122"/>
              </a:rPr>
              <a:t>工商银行</a:t>
            </a:r>
            <a:endParaRPr lang="en-US" altLang="zh-CN" b="1">
              <a:solidFill>
                <a:srgbClr val="000000"/>
              </a:solidFill>
              <a:latin typeface="黑体" panose="02010609060101010101" pitchFamily="49" charset="-122"/>
              <a:ea typeface="黑体" panose="02010609060101010101" pitchFamily="49" charset="-122"/>
            </a:endParaRPr>
          </a:p>
          <a:p>
            <a:pPr algn="ctr"/>
            <a:r>
              <a:rPr lang="en-US" altLang="zh-CN" b="1">
                <a:solidFill>
                  <a:srgbClr val="000000"/>
                </a:solidFill>
                <a:latin typeface="黑体" panose="02010609060101010101" pitchFamily="49" charset="-122"/>
                <a:ea typeface="黑体" panose="02010609060101010101" pitchFamily="49" charset="-122"/>
              </a:rPr>
              <a:t>2018</a:t>
            </a:r>
            <a:endParaRPr lang="zh-CN" altLang="en-US" b="1">
              <a:solidFill>
                <a:srgbClr val="000000"/>
              </a:solidFill>
              <a:latin typeface="黑体" panose="02010609060101010101" pitchFamily="49" charset="-122"/>
              <a:ea typeface="黑体" panose="02010609060101010101" pitchFamily="49"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Rectangle 2"/>
          <p:cNvSpPr>
            <a:spLocks noGrp="1" noChangeArrowheads="1"/>
          </p:cNvSpPr>
          <p:nvPr>
            <p:ph type="body" idx="1"/>
          </p:nvPr>
        </p:nvSpPr>
        <p:spPr>
          <a:xfrm>
            <a:off x="2429318" y="178456"/>
            <a:ext cx="6840537" cy="1008062"/>
          </a:xfrm>
        </p:spPr>
        <p:txBody>
          <a:bodyPr/>
          <a:lstStyle/>
          <a:p>
            <a:pPr marL="812800" indent="-812800" eaLnBrk="1" hangingPunct="1">
              <a:buFont typeface="Wingdings" panose="05000000000000000000" pitchFamily="2" charset="2"/>
              <a:buNone/>
            </a:pPr>
            <a:r>
              <a:rPr lang="zh-CN" altLang="en-US" sz="4400" b="1" dirty="0">
                <a:solidFill>
                  <a:srgbClr val="040404"/>
                </a:solidFill>
                <a:latin typeface="黑体" panose="02010609060101010101" pitchFamily="49" charset="-122"/>
                <a:ea typeface="黑体" panose="02010609060101010101" pitchFamily="49" charset="-122"/>
              </a:rPr>
              <a:t>第一节  实收资本（股本）</a:t>
            </a:r>
            <a:endParaRPr lang="zh-CN" altLang="en-US" dirty="0"/>
          </a:p>
        </p:txBody>
      </p:sp>
      <p:sp>
        <p:nvSpPr>
          <p:cNvPr id="43011" name="矩形 1"/>
          <p:cNvSpPr>
            <a:spLocks noChangeArrowheads="1"/>
          </p:cNvSpPr>
          <p:nvPr/>
        </p:nvSpPr>
        <p:spPr bwMode="auto">
          <a:xfrm>
            <a:off x="550863" y="1066661"/>
            <a:ext cx="110902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kumimoji="1" sz="2400">
                <a:solidFill>
                  <a:schemeClr val="tx1"/>
                </a:solidFill>
                <a:latin typeface="Times New Roman" panose="02020603050405020304" pitchFamily="18" charset="0"/>
                <a:ea typeface="宋体" pitchFamily="2" charset="-122"/>
              </a:defRPr>
            </a:lvl1pPr>
            <a:lvl2pPr marL="742950" indent="-285750">
              <a:defRPr kumimoji="1" sz="2400">
                <a:solidFill>
                  <a:schemeClr val="tx1"/>
                </a:solidFill>
                <a:latin typeface="Times New Roman" panose="02020603050405020304" pitchFamily="18" charset="0"/>
                <a:ea typeface="宋体" pitchFamily="2" charset="-122"/>
              </a:defRPr>
            </a:lvl2pPr>
            <a:lvl3pPr marL="1143000" indent="-228600">
              <a:defRPr kumimoji="1" sz="2400">
                <a:solidFill>
                  <a:schemeClr val="tx1"/>
                </a:solidFill>
                <a:latin typeface="Times New Roman" panose="02020603050405020304" pitchFamily="18" charset="0"/>
                <a:ea typeface="宋体" pitchFamily="2" charset="-122"/>
              </a:defRPr>
            </a:lvl3pPr>
            <a:lvl4pPr marL="1600200" indent="-228600">
              <a:defRPr kumimoji="1" sz="2400">
                <a:solidFill>
                  <a:schemeClr val="tx1"/>
                </a:solidFill>
                <a:latin typeface="Times New Roman" panose="02020603050405020304" pitchFamily="18" charset="0"/>
                <a:ea typeface="宋体" pitchFamily="2" charset="-122"/>
              </a:defRPr>
            </a:lvl4pPr>
            <a:lvl5pPr marL="2057400" indent="-228600">
              <a:defRPr kumimoji="1"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9pPr>
          </a:lstStyle>
          <a:p>
            <a:pPr>
              <a:buFont typeface="Wingdings" panose="05000000000000000000" pitchFamily="2" charset="2"/>
              <a:buChar char="ü"/>
            </a:pPr>
            <a:r>
              <a:rPr lang="zh-CN" altLang="en-US" b="1" dirty="0">
                <a:solidFill>
                  <a:srgbClr val="000000"/>
                </a:solidFill>
              </a:rPr>
              <a:t>“公司”</a:t>
            </a:r>
            <a:r>
              <a:rPr lang="en-US" altLang="zh-CN" b="1" dirty="0">
                <a:solidFill>
                  <a:srgbClr val="000000"/>
                </a:solidFill>
              </a:rPr>
              <a:t>,</a:t>
            </a:r>
            <a:r>
              <a:rPr lang="zh-CN" altLang="en-US" b="1" dirty="0">
                <a:solidFill>
                  <a:srgbClr val="000000"/>
                </a:solidFill>
              </a:rPr>
              <a:t>是指依照</a:t>
            </a:r>
            <a:r>
              <a:rPr lang="en-US" altLang="zh-CN" b="1" dirty="0">
                <a:solidFill>
                  <a:srgbClr val="000000"/>
                </a:solidFill>
              </a:rPr>
              <a:t>《</a:t>
            </a:r>
            <a:r>
              <a:rPr lang="zh-CN" altLang="en-US" b="1" dirty="0">
                <a:solidFill>
                  <a:srgbClr val="000000"/>
                </a:solidFill>
              </a:rPr>
              <a:t>公司法</a:t>
            </a:r>
            <a:r>
              <a:rPr lang="en-US" altLang="zh-CN" b="1" dirty="0">
                <a:solidFill>
                  <a:srgbClr val="000000"/>
                </a:solidFill>
              </a:rPr>
              <a:t>》</a:t>
            </a:r>
            <a:r>
              <a:rPr lang="zh-CN" altLang="en-US" b="1" dirty="0">
                <a:solidFill>
                  <a:srgbClr val="000000"/>
                </a:solidFill>
              </a:rPr>
              <a:t>在中国境内设立的有限责任公司和股份有限公司</a:t>
            </a:r>
            <a:endParaRPr lang="zh-CN" altLang="en-US" b="1" dirty="0">
              <a:solidFill>
                <a:srgbClr val="000000"/>
              </a:solidFill>
            </a:endParaRPr>
          </a:p>
        </p:txBody>
      </p:sp>
      <p:sp>
        <p:nvSpPr>
          <p:cNvPr id="43012" name="矩形 2"/>
          <p:cNvSpPr>
            <a:spLocks noChangeArrowheads="1"/>
          </p:cNvSpPr>
          <p:nvPr/>
        </p:nvSpPr>
        <p:spPr bwMode="auto">
          <a:xfrm>
            <a:off x="554514" y="1699279"/>
            <a:ext cx="99377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kumimoji="1" sz="2400">
                <a:solidFill>
                  <a:schemeClr val="tx1"/>
                </a:solidFill>
                <a:latin typeface="Times New Roman" panose="02020603050405020304" pitchFamily="18" charset="0"/>
                <a:ea typeface="宋体" pitchFamily="2" charset="-122"/>
              </a:defRPr>
            </a:lvl1pPr>
            <a:lvl2pPr marL="742950" indent="-285750">
              <a:defRPr kumimoji="1" sz="2400">
                <a:solidFill>
                  <a:schemeClr val="tx1"/>
                </a:solidFill>
                <a:latin typeface="Times New Roman" panose="02020603050405020304" pitchFamily="18" charset="0"/>
                <a:ea typeface="宋体" pitchFamily="2" charset="-122"/>
              </a:defRPr>
            </a:lvl2pPr>
            <a:lvl3pPr marL="1143000" indent="-228600">
              <a:defRPr kumimoji="1" sz="2400">
                <a:solidFill>
                  <a:schemeClr val="tx1"/>
                </a:solidFill>
                <a:latin typeface="Times New Roman" panose="02020603050405020304" pitchFamily="18" charset="0"/>
                <a:ea typeface="宋体" pitchFamily="2" charset="-122"/>
              </a:defRPr>
            </a:lvl3pPr>
            <a:lvl4pPr marL="1600200" indent="-228600">
              <a:defRPr kumimoji="1" sz="2400">
                <a:solidFill>
                  <a:schemeClr val="tx1"/>
                </a:solidFill>
                <a:latin typeface="Times New Roman" panose="02020603050405020304" pitchFamily="18" charset="0"/>
                <a:ea typeface="宋体" pitchFamily="2" charset="-122"/>
              </a:defRPr>
            </a:lvl4pPr>
            <a:lvl5pPr marL="2057400" indent="-228600">
              <a:defRPr kumimoji="1"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9pPr>
          </a:lstStyle>
          <a:p>
            <a:pPr>
              <a:buFont typeface="Wingdings" panose="05000000000000000000" pitchFamily="2" charset="2"/>
              <a:buChar char="ü"/>
            </a:pPr>
            <a:r>
              <a:rPr lang="zh-CN" altLang="en-US" b="1" dirty="0">
                <a:solidFill>
                  <a:srgbClr val="000000"/>
                </a:solidFill>
              </a:rPr>
              <a:t>公司是企业法人</a:t>
            </a:r>
            <a:r>
              <a:rPr lang="en-US" altLang="zh-CN" b="1" dirty="0">
                <a:solidFill>
                  <a:srgbClr val="000000"/>
                </a:solidFill>
              </a:rPr>
              <a:t>,</a:t>
            </a:r>
            <a:r>
              <a:rPr lang="zh-CN" altLang="en-US" b="1" dirty="0">
                <a:solidFill>
                  <a:srgbClr val="000000"/>
                </a:solidFill>
              </a:rPr>
              <a:t>有独立的法人财产</a:t>
            </a:r>
            <a:r>
              <a:rPr lang="en-US" altLang="zh-CN" b="1" dirty="0">
                <a:solidFill>
                  <a:srgbClr val="000000"/>
                </a:solidFill>
              </a:rPr>
              <a:t>,</a:t>
            </a:r>
            <a:r>
              <a:rPr lang="zh-CN" altLang="en-US" b="1" dirty="0">
                <a:solidFill>
                  <a:srgbClr val="000000"/>
                </a:solidFill>
              </a:rPr>
              <a:t>享有法人财产权。</a:t>
            </a:r>
            <a:endParaRPr lang="zh-CN" altLang="en-US" b="1" dirty="0">
              <a:solidFill>
                <a:srgbClr val="000000"/>
              </a:solidFill>
            </a:endParaRPr>
          </a:p>
        </p:txBody>
      </p:sp>
      <p:sp>
        <p:nvSpPr>
          <p:cNvPr id="43013" name="矩形 3"/>
          <p:cNvSpPr>
            <a:spLocks noChangeArrowheads="1"/>
          </p:cNvSpPr>
          <p:nvPr/>
        </p:nvSpPr>
        <p:spPr bwMode="auto">
          <a:xfrm>
            <a:off x="550863" y="2390705"/>
            <a:ext cx="6378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kumimoji="1" sz="2400">
                <a:solidFill>
                  <a:schemeClr val="tx1"/>
                </a:solidFill>
                <a:latin typeface="Times New Roman" panose="02020603050405020304" pitchFamily="18" charset="0"/>
                <a:ea typeface="宋体" pitchFamily="2" charset="-122"/>
              </a:defRPr>
            </a:lvl1pPr>
            <a:lvl2pPr marL="742950" indent="-285750">
              <a:defRPr kumimoji="1" sz="2400">
                <a:solidFill>
                  <a:schemeClr val="tx1"/>
                </a:solidFill>
                <a:latin typeface="Times New Roman" panose="02020603050405020304" pitchFamily="18" charset="0"/>
                <a:ea typeface="宋体" pitchFamily="2" charset="-122"/>
              </a:defRPr>
            </a:lvl2pPr>
            <a:lvl3pPr marL="1143000" indent="-228600">
              <a:defRPr kumimoji="1" sz="2400">
                <a:solidFill>
                  <a:schemeClr val="tx1"/>
                </a:solidFill>
                <a:latin typeface="Times New Roman" panose="02020603050405020304" pitchFamily="18" charset="0"/>
                <a:ea typeface="宋体" pitchFamily="2" charset="-122"/>
              </a:defRPr>
            </a:lvl3pPr>
            <a:lvl4pPr marL="1600200" indent="-228600">
              <a:defRPr kumimoji="1" sz="2400">
                <a:solidFill>
                  <a:schemeClr val="tx1"/>
                </a:solidFill>
                <a:latin typeface="Times New Roman" panose="02020603050405020304" pitchFamily="18" charset="0"/>
                <a:ea typeface="宋体" pitchFamily="2" charset="-122"/>
              </a:defRPr>
            </a:lvl4pPr>
            <a:lvl5pPr marL="2057400" indent="-228600">
              <a:defRPr kumimoji="1"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9pPr>
          </a:lstStyle>
          <a:p>
            <a:pPr>
              <a:buFont typeface="Wingdings" panose="05000000000000000000" pitchFamily="2" charset="2"/>
              <a:buChar char="ü"/>
            </a:pPr>
            <a:r>
              <a:rPr lang="zh-CN" altLang="en-US" b="1">
                <a:solidFill>
                  <a:srgbClr val="000000"/>
                </a:solidFill>
              </a:rPr>
              <a:t>公司以其全部财产对公司的债务承担责任。</a:t>
            </a:r>
            <a:endParaRPr lang="zh-CN" altLang="en-US" b="1">
              <a:solidFill>
                <a:srgbClr val="000000"/>
              </a:solidFill>
            </a:endParaRPr>
          </a:p>
        </p:txBody>
      </p:sp>
      <p:sp>
        <p:nvSpPr>
          <p:cNvPr id="43014" name="矩形 4"/>
          <p:cNvSpPr>
            <a:spLocks noChangeArrowheads="1"/>
          </p:cNvSpPr>
          <p:nvPr/>
        </p:nvSpPr>
        <p:spPr bwMode="auto">
          <a:xfrm>
            <a:off x="575582" y="3024912"/>
            <a:ext cx="99377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kumimoji="1" sz="2400">
                <a:solidFill>
                  <a:schemeClr val="tx1"/>
                </a:solidFill>
                <a:latin typeface="Times New Roman" panose="02020603050405020304" pitchFamily="18" charset="0"/>
                <a:ea typeface="宋体" pitchFamily="2" charset="-122"/>
              </a:defRPr>
            </a:lvl1pPr>
            <a:lvl2pPr marL="742950" indent="-285750">
              <a:defRPr kumimoji="1" sz="2400">
                <a:solidFill>
                  <a:schemeClr val="tx1"/>
                </a:solidFill>
                <a:latin typeface="Times New Roman" panose="02020603050405020304" pitchFamily="18" charset="0"/>
                <a:ea typeface="宋体" pitchFamily="2" charset="-122"/>
              </a:defRPr>
            </a:lvl2pPr>
            <a:lvl3pPr marL="1143000" indent="-228600">
              <a:defRPr kumimoji="1" sz="2400">
                <a:solidFill>
                  <a:schemeClr val="tx1"/>
                </a:solidFill>
                <a:latin typeface="Times New Roman" panose="02020603050405020304" pitchFamily="18" charset="0"/>
                <a:ea typeface="宋体" pitchFamily="2" charset="-122"/>
              </a:defRPr>
            </a:lvl3pPr>
            <a:lvl4pPr marL="1600200" indent="-228600">
              <a:defRPr kumimoji="1" sz="2400">
                <a:solidFill>
                  <a:schemeClr val="tx1"/>
                </a:solidFill>
                <a:latin typeface="Times New Roman" panose="02020603050405020304" pitchFamily="18" charset="0"/>
                <a:ea typeface="宋体" pitchFamily="2" charset="-122"/>
              </a:defRPr>
            </a:lvl4pPr>
            <a:lvl5pPr marL="2057400" indent="-228600">
              <a:defRPr kumimoji="1"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9pPr>
          </a:lstStyle>
          <a:p>
            <a:pPr>
              <a:buFont typeface="Wingdings" panose="05000000000000000000" pitchFamily="2" charset="2"/>
              <a:buChar char="ü"/>
            </a:pPr>
            <a:r>
              <a:rPr lang="zh-CN" altLang="en-US" b="1">
                <a:solidFill>
                  <a:srgbClr val="000000"/>
                </a:solidFill>
              </a:rPr>
              <a:t>公司的股东以其认缴的出资额或股份为限对公司承担责任。</a:t>
            </a:r>
            <a:endParaRPr lang="zh-CN" altLang="en-US" b="1">
              <a:solidFill>
                <a:srgbClr val="000000"/>
              </a:solidFill>
            </a:endParaRPr>
          </a:p>
        </p:txBody>
      </p:sp>
      <p:sp>
        <p:nvSpPr>
          <p:cNvPr id="43015" name="矩形 5"/>
          <p:cNvSpPr>
            <a:spLocks noChangeArrowheads="1"/>
          </p:cNvSpPr>
          <p:nvPr/>
        </p:nvSpPr>
        <p:spPr bwMode="auto">
          <a:xfrm>
            <a:off x="550863" y="3678375"/>
            <a:ext cx="90741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kumimoji="1" sz="2400">
                <a:solidFill>
                  <a:schemeClr val="tx1"/>
                </a:solidFill>
                <a:latin typeface="Times New Roman" panose="02020603050405020304" pitchFamily="18" charset="0"/>
                <a:ea typeface="宋体" pitchFamily="2" charset="-122"/>
              </a:defRPr>
            </a:lvl1pPr>
            <a:lvl2pPr marL="742950" indent="-285750">
              <a:defRPr kumimoji="1" sz="2400">
                <a:solidFill>
                  <a:schemeClr val="tx1"/>
                </a:solidFill>
                <a:latin typeface="Times New Roman" panose="02020603050405020304" pitchFamily="18" charset="0"/>
                <a:ea typeface="宋体" pitchFamily="2" charset="-122"/>
              </a:defRPr>
            </a:lvl2pPr>
            <a:lvl3pPr marL="1143000" indent="-228600">
              <a:defRPr kumimoji="1" sz="2400">
                <a:solidFill>
                  <a:schemeClr val="tx1"/>
                </a:solidFill>
                <a:latin typeface="Times New Roman" panose="02020603050405020304" pitchFamily="18" charset="0"/>
                <a:ea typeface="宋体" pitchFamily="2" charset="-122"/>
              </a:defRPr>
            </a:lvl3pPr>
            <a:lvl4pPr marL="1600200" indent="-228600">
              <a:defRPr kumimoji="1" sz="2400">
                <a:solidFill>
                  <a:schemeClr val="tx1"/>
                </a:solidFill>
                <a:latin typeface="Times New Roman" panose="02020603050405020304" pitchFamily="18" charset="0"/>
                <a:ea typeface="宋体" pitchFamily="2" charset="-122"/>
              </a:defRPr>
            </a:lvl4pPr>
            <a:lvl5pPr marL="2057400" indent="-228600">
              <a:defRPr kumimoji="1"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9pPr>
          </a:lstStyle>
          <a:p>
            <a:pPr>
              <a:buFont typeface="Wingdings" panose="05000000000000000000" pitchFamily="2" charset="2"/>
              <a:buChar char="ü"/>
            </a:pPr>
            <a:r>
              <a:rPr lang="zh-CN" altLang="en-US" b="1" dirty="0">
                <a:solidFill>
                  <a:srgbClr val="000000"/>
                </a:solidFill>
              </a:rPr>
              <a:t>全体股东实际交付并经公司登记机关依法登记的出资额在会计上称为“</a:t>
            </a:r>
            <a:r>
              <a:rPr lang="zh-CN" altLang="en-US" b="1" dirty="0">
                <a:solidFill>
                  <a:srgbClr val="0000FF"/>
                </a:solidFill>
                <a:latin typeface="黑体" panose="02010609060101010101" pitchFamily="49" charset="-122"/>
                <a:ea typeface="黑体" panose="02010609060101010101" pitchFamily="49" charset="-122"/>
              </a:rPr>
              <a:t>实收资本</a:t>
            </a:r>
            <a:r>
              <a:rPr lang="zh-CN" altLang="en-US" b="1" dirty="0">
                <a:solidFill>
                  <a:srgbClr val="000000"/>
                </a:solidFill>
              </a:rPr>
              <a:t>”或“</a:t>
            </a:r>
            <a:r>
              <a:rPr lang="zh-CN" altLang="en-US" b="1" dirty="0">
                <a:solidFill>
                  <a:srgbClr val="0000FF"/>
                </a:solidFill>
                <a:latin typeface="黑体" panose="02010609060101010101" pitchFamily="49" charset="-122"/>
                <a:ea typeface="黑体" panose="02010609060101010101" pitchFamily="49" charset="-122"/>
              </a:rPr>
              <a:t>股本</a:t>
            </a:r>
            <a:r>
              <a:rPr lang="zh-CN" altLang="en-US" b="1" dirty="0">
                <a:solidFill>
                  <a:srgbClr val="000000"/>
                </a:solidFill>
              </a:rPr>
              <a:t>”</a:t>
            </a:r>
            <a:endParaRPr lang="zh-CN" altLang="en-US" b="1" dirty="0">
              <a:solidFill>
                <a:srgbClr val="000000"/>
              </a:solidFill>
            </a:endParaRPr>
          </a:p>
        </p:txBody>
      </p:sp>
      <p:pic>
        <p:nvPicPr>
          <p:cNvPr id="43016" name="图片 6"/>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264650" y="2971800"/>
            <a:ext cx="2757488"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2"/>
          <a:stretch>
            <a:fillRect/>
          </a:stretch>
        </p:blipFill>
        <p:spPr>
          <a:xfrm>
            <a:off x="994761" y="4793332"/>
            <a:ext cx="7850711" cy="1853061"/>
          </a:xfrm>
          <a:prstGeom prst="rect">
            <a:avLst/>
          </a:prstGeom>
        </p:spPr>
      </p:pic>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3011"/>
                                        </p:tgtEl>
                                        <p:attrNameLst>
                                          <p:attrName>style.visibility</p:attrName>
                                        </p:attrNameLst>
                                      </p:cBhvr>
                                      <p:to>
                                        <p:strVal val="visible"/>
                                      </p:to>
                                    </p:set>
                                    <p:animEffect transition="in" filter="dissolve">
                                      <p:cBhvr>
                                        <p:cTn id="7" dur="500"/>
                                        <p:tgtEl>
                                          <p:spTgt spid="430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3012"/>
                                        </p:tgtEl>
                                        <p:attrNameLst>
                                          <p:attrName>style.visibility</p:attrName>
                                        </p:attrNameLst>
                                      </p:cBhvr>
                                      <p:to>
                                        <p:strVal val="visible"/>
                                      </p:to>
                                    </p:set>
                                    <p:animEffect transition="in" filter="dissolve">
                                      <p:cBhvr>
                                        <p:cTn id="12" dur="500"/>
                                        <p:tgtEl>
                                          <p:spTgt spid="4301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3013"/>
                                        </p:tgtEl>
                                        <p:attrNameLst>
                                          <p:attrName>style.visibility</p:attrName>
                                        </p:attrNameLst>
                                      </p:cBhvr>
                                      <p:to>
                                        <p:strVal val="visible"/>
                                      </p:to>
                                    </p:set>
                                    <p:animEffect transition="in" filter="dissolve">
                                      <p:cBhvr>
                                        <p:cTn id="17" dur="500"/>
                                        <p:tgtEl>
                                          <p:spTgt spid="430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3014"/>
                                        </p:tgtEl>
                                        <p:attrNameLst>
                                          <p:attrName>style.visibility</p:attrName>
                                        </p:attrNameLst>
                                      </p:cBhvr>
                                      <p:to>
                                        <p:strVal val="visible"/>
                                      </p:to>
                                    </p:set>
                                    <p:animEffect transition="in" filter="dissolve">
                                      <p:cBhvr>
                                        <p:cTn id="22" dur="500"/>
                                        <p:tgtEl>
                                          <p:spTgt spid="4301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3015"/>
                                        </p:tgtEl>
                                        <p:attrNameLst>
                                          <p:attrName>style.visibility</p:attrName>
                                        </p:attrNameLst>
                                      </p:cBhvr>
                                      <p:to>
                                        <p:strVal val="visible"/>
                                      </p:to>
                                    </p:set>
                                    <p:animEffect transition="in" filter="dissolve">
                                      <p:cBhvr>
                                        <p:cTn id="27" dur="500"/>
                                        <p:tgtEl>
                                          <p:spTgt spid="4301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dissolve">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p:bldP spid="43012" grpId="0"/>
      <p:bldP spid="43013" grpId="0"/>
      <p:bldP spid="43014" grpId="0"/>
      <p:bldP spid="43015"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8" name="矩形 3"/>
          <p:cNvSpPr>
            <a:spLocks noChangeArrowheads="1"/>
          </p:cNvSpPr>
          <p:nvPr/>
        </p:nvSpPr>
        <p:spPr bwMode="auto">
          <a:xfrm>
            <a:off x="587375" y="188913"/>
            <a:ext cx="10512425"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itchFamily="2" charset="-122"/>
              </a:defRPr>
            </a:lvl1pPr>
            <a:lvl2pPr marL="742950" indent="-285750">
              <a:defRPr kumimoji="1" sz="2400">
                <a:solidFill>
                  <a:schemeClr val="tx1"/>
                </a:solidFill>
                <a:latin typeface="Times New Roman" panose="02020603050405020304" pitchFamily="18" charset="0"/>
                <a:ea typeface="宋体" pitchFamily="2" charset="-122"/>
              </a:defRPr>
            </a:lvl2pPr>
            <a:lvl3pPr marL="1143000" indent="-228600">
              <a:defRPr kumimoji="1" sz="2400">
                <a:solidFill>
                  <a:schemeClr val="tx1"/>
                </a:solidFill>
                <a:latin typeface="Times New Roman" panose="02020603050405020304" pitchFamily="18" charset="0"/>
                <a:ea typeface="宋体" pitchFamily="2" charset="-122"/>
              </a:defRPr>
            </a:lvl3pPr>
            <a:lvl4pPr marL="1600200" indent="-228600">
              <a:defRPr kumimoji="1" sz="2400">
                <a:solidFill>
                  <a:schemeClr val="tx1"/>
                </a:solidFill>
                <a:latin typeface="Times New Roman" panose="02020603050405020304" pitchFamily="18" charset="0"/>
                <a:ea typeface="宋体" pitchFamily="2" charset="-122"/>
              </a:defRPr>
            </a:lvl4pPr>
            <a:lvl5pPr marL="2057400" indent="-228600">
              <a:defRPr kumimoji="1"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9pPr>
          </a:lstStyle>
          <a:p>
            <a:r>
              <a:rPr lang="en-US" altLang="zh-CN" b="1" dirty="0">
                <a:solidFill>
                  <a:srgbClr val="000000"/>
                </a:solidFill>
                <a:latin typeface="黑体" panose="02010609060101010101" pitchFamily="49" charset="-122"/>
                <a:ea typeface="黑体" panose="02010609060101010101" pitchFamily="49" charset="-122"/>
              </a:rPr>
              <a:t>【</a:t>
            </a:r>
            <a:r>
              <a:rPr lang="zh-CN" altLang="en-US" b="1" dirty="0">
                <a:solidFill>
                  <a:srgbClr val="000000"/>
                </a:solidFill>
                <a:latin typeface="黑体" panose="02010609060101010101" pitchFamily="49" charset="-122"/>
                <a:ea typeface="黑体" panose="02010609060101010101" pitchFamily="49" charset="-122"/>
              </a:rPr>
              <a:t>例</a:t>
            </a:r>
            <a:r>
              <a:rPr lang="en-US" altLang="zh-CN" b="1" dirty="0">
                <a:solidFill>
                  <a:srgbClr val="000000"/>
                </a:solidFill>
                <a:latin typeface="黑体" panose="02010609060101010101" pitchFamily="49" charset="-122"/>
                <a:ea typeface="黑体" panose="02010609060101010101" pitchFamily="49" charset="-122"/>
              </a:rPr>
              <a:t>10—1】</a:t>
            </a:r>
            <a:r>
              <a:rPr lang="zh-CN" altLang="en-US" b="1" dirty="0">
                <a:solidFill>
                  <a:srgbClr val="000000"/>
                </a:solidFill>
                <a:latin typeface="黑体" panose="02010609060101010101" pitchFamily="49" charset="-122"/>
                <a:ea typeface="黑体" panose="02010609060101010101" pitchFamily="49" charset="-122"/>
              </a:rPr>
              <a:t>靳莉、孙希荣、马晓艳分别出资</a:t>
            </a:r>
            <a:r>
              <a:rPr lang="en-US" altLang="zh-CN" b="1" dirty="0">
                <a:solidFill>
                  <a:srgbClr val="000000"/>
                </a:solidFill>
                <a:latin typeface="黑体" panose="02010609060101010101" pitchFamily="49" charset="-122"/>
                <a:ea typeface="黑体" panose="02010609060101010101" pitchFamily="49" charset="-122"/>
              </a:rPr>
              <a:t>2 000 000</a:t>
            </a:r>
            <a:r>
              <a:rPr lang="zh-CN" altLang="en-US" b="1" dirty="0">
                <a:solidFill>
                  <a:srgbClr val="000000"/>
                </a:solidFill>
                <a:latin typeface="黑体" panose="02010609060101010101" pitchFamily="49" charset="-122"/>
                <a:ea typeface="黑体" panose="02010609060101010101" pitchFamily="49" charset="-122"/>
              </a:rPr>
              <a:t>元、</a:t>
            </a:r>
            <a:r>
              <a:rPr lang="en-US" altLang="zh-CN" b="1" dirty="0">
                <a:solidFill>
                  <a:srgbClr val="000000"/>
                </a:solidFill>
                <a:latin typeface="黑体" panose="02010609060101010101" pitchFamily="49" charset="-122"/>
                <a:ea typeface="黑体" panose="02010609060101010101" pitchFamily="49" charset="-122"/>
              </a:rPr>
              <a:t>3 000 000</a:t>
            </a:r>
            <a:r>
              <a:rPr lang="zh-CN" altLang="en-US" b="1" dirty="0">
                <a:solidFill>
                  <a:srgbClr val="000000"/>
                </a:solidFill>
                <a:latin typeface="黑体" panose="02010609060101010101" pitchFamily="49" charset="-122"/>
                <a:ea typeface="黑体" panose="02010609060101010101" pitchFamily="49" charset="-122"/>
              </a:rPr>
              <a:t>元、</a:t>
            </a:r>
            <a:r>
              <a:rPr lang="en-US" altLang="zh-CN" b="1" dirty="0">
                <a:solidFill>
                  <a:srgbClr val="000000"/>
                </a:solidFill>
                <a:latin typeface="黑体" panose="02010609060101010101" pitchFamily="49" charset="-122"/>
                <a:ea typeface="黑体" panose="02010609060101010101" pitchFamily="49" charset="-122"/>
              </a:rPr>
              <a:t>4 000 000</a:t>
            </a:r>
            <a:r>
              <a:rPr lang="zh-CN" altLang="en-US" b="1" dirty="0">
                <a:solidFill>
                  <a:srgbClr val="000000"/>
                </a:solidFill>
                <a:latin typeface="黑体" panose="02010609060101010101" pitchFamily="49" charset="-122"/>
                <a:ea typeface="黑体" panose="02010609060101010101" pitchFamily="49" charset="-122"/>
              </a:rPr>
              <a:t>元共同设立利民商贸</a:t>
            </a:r>
            <a:r>
              <a:rPr lang="zh-CN" altLang="en-US" b="1" dirty="0">
                <a:solidFill>
                  <a:srgbClr val="0000FF"/>
                </a:solidFill>
                <a:latin typeface="黑体" panose="02010609060101010101" pitchFamily="49" charset="-122"/>
                <a:ea typeface="黑体" panose="02010609060101010101" pitchFamily="49" charset="-122"/>
              </a:rPr>
              <a:t>有限责任公司</a:t>
            </a:r>
            <a:r>
              <a:rPr lang="zh-CN" altLang="en-US" b="1" dirty="0">
                <a:solidFill>
                  <a:srgbClr val="000000"/>
                </a:solidFill>
                <a:latin typeface="黑体" panose="02010609060101010101" pitchFamily="49" charset="-122"/>
                <a:ea typeface="黑体" panose="02010609060101010101" pitchFamily="49" charset="-122"/>
              </a:rPr>
              <a:t>，公司注册资本为</a:t>
            </a:r>
            <a:r>
              <a:rPr lang="en-US" altLang="zh-CN" b="1" dirty="0">
                <a:solidFill>
                  <a:srgbClr val="000000"/>
                </a:solidFill>
                <a:latin typeface="黑体" panose="02010609060101010101" pitchFamily="49" charset="-122"/>
                <a:ea typeface="黑体" panose="02010609060101010101" pitchFamily="49" charset="-122"/>
              </a:rPr>
              <a:t>9 000 000</a:t>
            </a:r>
            <a:r>
              <a:rPr lang="zh-CN" altLang="en-US" b="1" dirty="0">
                <a:solidFill>
                  <a:srgbClr val="000000"/>
                </a:solidFill>
                <a:latin typeface="黑体" panose="02010609060101010101" pitchFamily="49" charset="-122"/>
                <a:ea typeface="黑体" panose="02010609060101010101" pitchFamily="49" charset="-122"/>
              </a:rPr>
              <a:t>元。三人在公司章程中约定平均分红。</a:t>
            </a:r>
            <a:r>
              <a:rPr lang="en-US" altLang="zh-CN" b="1" dirty="0">
                <a:solidFill>
                  <a:srgbClr val="000000"/>
                </a:solidFill>
                <a:latin typeface="黑体" panose="02010609060101010101" pitchFamily="49" charset="-122"/>
                <a:ea typeface="黑体" panose="02010609060101010101" pitchFamily="49" charset="-122"/>
              </a:rPr>
              <a:t>20X2</a:t>
            </a:r>
            <a:r>
              <a:rPr lang="zh-CN" altLang="en-US" b="1" dirty="0">
                <a:solidFill>
                  <a:srgbClr val="000000"/>
                </a:solidFill>
                <a:latin typeface="黑体" panose="02010609060101010101" pitchFamily="49" charset="-122"/>
                <a:ea typeface="黑体" panose="02010609060101010101" pitchFamily="49" charset="-122"/>
              </a:rPr>
              <a:t>年</a:t>
            </a:r>
            <a:r>
              <a:rPr lang="en-US" altLang="zh-CN" b="1" dirty="0">
                <a:solidFill>
                  <a:srgbClr val="000000"/>
                </a:solidFill>
                <a:latin typeface="黑体" panose="02010609060101010101" pitchFamily="49" charset="-122"/>
                <a:ea typeface="黑体" panose="02010609060101010101" pitchFamily="49" charset="-122"/>
              </a:rPr>
              <a:t>1</a:t>
            </a:r>
            <a:r>
              <a:rPr lang="zh-CN" altLang="en-US" b="1" dirty="0">
                <a:solidFill>
                  <a:srgbClr val="000000"/>
                </a:solidFill>
                <a:latin typeface="黑体" panose="02010609060101010101" pitchFamily="49" charset="-122"/>
                <a:ea typeface="黑体" panose="02010609060101010101" pitchFamily="49" charset="-122"/>
              </a:rPr>
              <a:t>月</a:t>
            </a:r>
            <a:r>
              <a:rPr lang="en-US" altLang="zh-CN" b="1" dirty="0">
                <a:solidFill>
                  <a:srgbClr val="000000"/>
                </a:solidFill>
                <a:latin typeface="黑体" panose="02010609060101010101" pitchFamily="49" charset="-122"/>
                <a:ea typeface="黑体" panose="02010609060101010101" pitchFamily="49" charset="-122"/>
              </a:rPr>
              <a:t>6</a:t>
            </a:r>
            <a:r>
              <a:rPr lang="zh-CN" altLang="en-US" b="1" dirty="0">
                <a:solidFill>
                  <a:srgbClr val="000000"/>
                </a:solidFill>
                <a:latin typeface="黑体" panose="02010609060101010101" pitchFamily="49" charset="-122"/>
                <a:ea typeface="黑体" panose="02010609060101010101" pitchFamily="49" charset="-122"/>
              </a:rPr>
              <a:t>日公司收到各位股东一次性缴足的现款时，账务处理如下：</a:t>
            </a:r>
            <a:endParaRPr lang="zh-CN" altLang="en-US" b="1" dirty="0">
              <a:solidFill>
                <a:srgbClr val="000000"/>
              </a:solidFill>
              <a:latin typeface="黑体" panose="02010609060101010101" pitchFamily="49" charset="-122"/>
              <a:ea typeface="黑体" panose="02010609060101010101" pitchFamily="49" charset="-122"/>
            </a:endParaRPr>
          </a:p>
          <a:p>
            <a:r>
              <a:rPr lang="zh-CN" altLang="en-US" b="1" dirty="0">
                <a:solidFill>
                  <a:srgbClr val="000000"/>
                </a:solidFill>
                <a:latin typeface="黑体" panose="02010609060101010101" pitchFamily="49" charset="-122"/>
                <a:ea typeface="黑体" panose="02010609060101010101" pitchFamily="49" charset="-122"/>
              </a:rPr>
              <a:t>         </a:t>
            </a:r>
            <a:endParaRPr lang="en-US" altLang="zh-CN" b="1" dirty="0">
              <a:solidFill>
                <a:srgbClr val="000000"/>
              </a:solidFill>
              <a:latin typeface="黑体" panose="02010609060101010101" pitchFamily="49" charset="-122"/>
              <a:ea typeface="黑体" panose="02010609060101010101" pitchFamily="49" charset="-122"/>
            </a:endParaRPr>
          </a:p>
        </p:txBody>
      </p:sp>
      <p:sp>
        <p:nvSpPr>
          <p:cNvPr id="45059" name="矩形 4"/>
          <p:cNvSpPr>
            <a:spLocks noChangeArrowheads="1"/>
          </p:cNvSpPr>
          <p:nvPr/>
        </p:nvSpPr>
        <p:spPr bwMode="auto">
          <a:xfrm>
            <a:off x="1703388" y="1916113"/>
            <a:ext cx="8280400" cy="1570037"/>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itchFamily="2" charset="-122"/>
              </a:defRPr>
            </a:lvl1pPr>
            <a:lvl2pPr marL="742950" indent="-285750">
              <a:defRPr kumimoji="1" sz="2400">
                <a:solidFill>
                  <a:schemeClr val="tx1"/>
                </a:solidFill>
                <a:latin typeface="Times New Roman" panose="02020603050405020304" pitchFamily="18" charset="0"/>
                <a:ea typeface="宋体" pitchFamily="2" charset="-122"/>
              </a:defRPr>
            </a:lvl2pPr>
            <a:lvl3pPr marL="1143000" indent="-228600">
              <a:defRPr kumimoji="1" sz="2400">
                <a:solidFill>
                  <a:schemeClr val="tx1"/>
                </a:solidFill>
                <a:latin typeface="Times New Roman" panose="02020603050405020304" pitchFamily="18" charset="0"/>
                <a:ea typeface="宋体" pitchFamily="2" charset="-122"/>
              </a:defRPr>
            </a:lvl3pPr>
            <a:lvl4pPr marL="1600200" indent="-228600">
              <a:defRPr kumimoji="1" sz="2400">
                <a:solidFill>
                  <a:schemeClr val="tx1"/>
                </a:solidFill>
                <a:latin typeface="Times New Roman" panose="02020603050405020304" pitchFamily="18" charset="0"/>
                <a:ea typeface="宋体" pitchFamily="2" charset="-122"/>
              </a:defRPr>
            </a:lvl4pPr>
            <a:lvl5pPr marL="2057400" indent="-228600">
              <a:defRPr kumimoji="1"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9pPr>
          </a:lstStyle>
          <a:p>
            <a:r>
              <a:rPr lang="zh-CN" altLang="en-US" b="1">
                <a:solidFill>
                  <a:srgbClr val="000000"/>
                </a:solidFill>
                <a:latin typeface="黑体" panose="02010609060101010101" pitchFamily="49" charset="-122"/>
                <a:ea typeface="黑体" panose="02010609060101010101" pitchFamily="49" charset="-122"/>
              </a:rPr>
              <a:t>借：银行存款                        </a:t>
            </a:r>
            <a:r>
              <a:rPr lang="en-US" altLang="zh-CN" b="1">
                <a:solidFill>
                  <a:srgbClr val="000000"/>
                </a:solidFill>
                <a:latin typeface="黑体" panose="02010609060101010101" pitchFamily="49" charset="-122"/>
                <a:ea typeface="黑体" panose="02010609060101010101" pitchFamily="49" charset="-122"/>
              </a:rPr>
              <a:t>9 000 000</a:t>
            </a:r>
            <a:endParaRPr lang="en-US" altLang="zh-CN" b="1">
              <a:solidFill>
                <a:srgbClr val="000000"/>
              </a:solidFill>
              <a:latin typeface="黑体" panose="02010609060101010101" pitchFamily="49" charset="-122"/>
              <a:ea typeface="黑体" panose="02010609060101010101" pitchFamily="49" charset="-122"/>
            </a:endParaRPr>
          </a:p>
          <a:p>
            <a:r>
              <a:rPr lang="zh-CN" altLang="en-US" b="1">
                <a:solidFill>
                  <a:srgbClr val="000000"/>
                </a:solidFill>
                <a:latin typeface="黑体" panose="02010609060101010101" pitchFamily="49" charset="-122"/>
                <a:ea typeface="黑体" panose="02010609060101010101" pitchFamily="49" charset="-122"/>
              </a:rPr>
              <a:t>    贷：实收资本</a:t>
            </a:r>
            <a:r>
              <a:rPr lang="en-US" altLang="zh-CN" b="1">
                <a:solidFill>
                  <a:srgbClr val="000000"/>
                </a:solidFill>
                <a:latin typeface="黑体" panose="02010609060101010101" pitchFamily="49" charset="-122"/>
                <a:ea typeface="黑体" panose="02010609060101010101" pitchFamily="49" charset="-122"/>
              </a:rPr>
              <a:t>——</a:t>
            </a:r>
            <a:r>
              <a:rPr lang="zh-CN" altLang="en-US" b="1">
                <a:solidFill>
                  <a:srgbClr val="000000"/>
                </a:solidFill>
                <a:latin typeface="黑体" panose="02010609060101010101" pitchFamily="49" charset="-122"/>
                <a:ea typeface="黑体" panose="02010609060101010101" pitchFamily="49" charset="-122"/>
              </a:rPr>
              <a:t>靳莉                 </a:t>
            </a:r>
            <a:r>
              <a:rPr lang="en-US" altLang="zh-CN" b="1">
                <a:solidFill>
                  <a:srgbClr val="000000"/>
                </a:solidFill>
                <a:latin typeface="黑体" panose="02010609060101010101" pitchFamily="49" charset="-122"/>
                <a:ea typeface="黑体" panose="02010609060101010101" pitchFamily="49" charset="-122"/>
              </a:rPr>
              <a:t>2 000 000</a:t>
            </a:r>
            <a:endParaRPr lang="en-US" altLang="zh-CN" b="1">
              <a:solidFill>
                <a:srgbClr val="000000"/>
              </a:solidFill>
              <a:latin typeface="黑体" panose="02010609060101010101" pitchFamily="49" charset="-122"/>
              <a:ea typeface="黑体" panose="02010609060101010101" pitchFamily="49" charset="-122"/>
            </a:endParaRPr>
          </a:p>
          <a:p>
            <a:r>
              <a:rPr lang="zh-CN" altLang="en-US" b="1">
                <a:solidFill>
                  <a:srgbClr val="000000"/>
                </a:solidFill>
                <a:latin typeface="黑体" panose="02010609060101010101" pitchFamily="49" charset="-122"/>
                <a:ea typeface="黑体" panose="02010609060101010101" pitchFamily="49" charset="-122"/>
              </a:rPr>
              <a:t>        实收资本</a:t>
            </a:r>
            <a:r>
              <a:rPr lang="en-US" altLang="zh-CN" b="1">
                <a:solidFill>
                  <a:srgbClr val="000000"/>
                </a:solidFill>
                <a:latin typeface="黑体" panose="02010609060101010101" pitchFamily="49" charset="-122"/>
                <a:ea typeface="黑体" panose="02010609060101010101" pitchFamily="49" charset="-122"/>
              </a:rPr>
              <a:t>——</a:t>
            </a:r>
            <a:r>
              <a:rPr lang="zh-CN" altLang="en-US" b="1">
                <a:solidFill>
                  <a:srgbClr val="000000"/>
                </a:solidFill>
                <a:latin typeface="黑体" panose="02010609060101010101" pitchFamily="49" charset="-122"/>
                <a:ea typeface="黑体" panose="02010609060101010101" pitchFamily="49" charset="-122"/>
              </a:rPr>
              <a:t>孙希荣               </a:t>
            </a:r>
            <a:r>
              <a:rPr lang="en-US" altLang="zh-CN" b="1">
                <a:solidFill>
                  <a:srgbClr val="000000"/>
                </a:solidFill>
                <a:latin typeface="黑体" panose="02010609060101010101" pitchFamily="49" charset="-122"/>
                <a:ea typeface="黑体" panose="02010609060101010101" pitchFamily="49" charset="-122"/>
              </a:rPr>
              <a:t>3 000 000</a:t>
            </a:r>
            <a:endParaRPr lang="en-US" altLang="zh-CN" b="1">
              <a:solidFill>
                <a:srgbClr val="000000"/>
              </a:solidFill>
              <a:latin typeface="黑体" panose="02010609060101010101" pitchFamily="49" charset="-122"/>
              <a:ea typeface="黑体" panose="02010609060101010101" pitchFamily="49" charset="-122"/>
            </a:endParaRPr>
          </a:p>
          <a:p>
            <a:r>
              <a:rPr lang="zh-CN" altLang="en-US" b="1">
                <a:solidFill>
                  <a:srgbClr val="000000"/>
                </a:solidFill>
                <a:latin typeface="黑体" panose="02010609060101010101" pitchFamily="49" charset="-122"/>
                <a:ea typeface="黑体" panose="02010609060101010101" pitchFamily="49" charset="-122"/>
              </a:rPr>
              <a:t>        实收资本</a:t>
            </a:r>
            <a:r>
              <a:rPr lang="en-US" altLang="zh-CN" b="1">
                <a:solidFill>
                  <a:srgbClr val="000000"/>
                </a:solidFill>
                <a:latin typeface="黑体" panose="02010609060101010101" pitchFamily="49" charset="-122"/>
                <a:ea typeface="黑体" panose="02010609060101010101" pitchFamily="49" charset="-122"/>
              </a:rPr>
              <a:t>——</a:t>
            </a:r>
            <a:r>
              <a:rPr lang="zh-CN" altLang="en-US" b="1">
                <a:solidFill>
                  <a:srgbClr val="000000"/>
                </a:solidFill>
                <a:latin typeface="黑体" panose="02010609060101010101" pitchFamily="49" charset="-122"/>
                <a:ea typeface="黑体" panose="02010609060101010101" pitchFamily="49" charset="-122"/>
              </a:rPr>
              <a:t>马晓艳               </a:t>
            </a:r>
            <a:r>
              <a:rPr lang="en-US" altLang="zh-CN" b="1">
                <a:solidFill>
                  <a:srgbClr val="000000"/>
                </a:solidFill>
                <a:latin typeface="黑体" panose="02010609060101010101" pitchFamily="49" charset="-122"/>
                <a:ea typeface="黑体" panose="02010609060101010101" pitchFamily="49" charset="-122"/>
              </a:rPr>
              <a:t>4 000 000</a:t>
            </a:r>
            <a:endParaRPr lang="en-US" altLang="zh-CN" b="1">
              <a:solidFill>
                <a:srgbClr val="000000"/>
              </a:solidFill>
              <a:latin typeface="黑体" panose="02010609060101010101" pitchFamily="49" charset="-122"/>
              <a:ea typeface="黑体" panose="02010609060101010101" pitchFamily="49" charset="-122"/>
            </a:endParaRPr>
          </a:p>
        </p:txBody>
      </p:sp>
      <p:sp>
        <p:nvSpPr>
          <p:cNvPr id="45060" name="矩形 5"/>
          <p:cNvSpPr>
            <a:spLocks noChangeArrowheads="1"/>
          </p:cNvSpPr>
          <p:nvPr/>
        </p:nvSpPr>
        <p:spPr bwMode="auto">
          <a:xfrm>
            <a:off x="695325" y="3644900"/>
            <a:ext cx="104044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itchFamily="2" charset="-122"/>
              </a:defRPr>
            </a:lvl1pPr>
            <a:lvl2pPr marL="742950" indent="-285750">
              <a:defRPr kumimoji="1" sz="2400">
                <a:solidFill>
                  <a:schemeClr val="tx1"/>
                </a:solidFill>
                <a:latin typeface="Times New Roman" panose="02020603050405020304" pitchFamily="18" charset="0"/>
                <a:ea typeface="宋体" pitchFamily="2" charset="-122"/>
              </a:defRPr>
            </a:lvl2pPr>
            <a:lvl3pPr marL="1143000" indent="-228600">
              <a:defRPr kumimoji="1" sz="2400">
                <a:solidFill>
                  <a:schemeClr val="tx1"/>
                </a:solidFill>
                <a:latin typeface="Times New Roman" panose="02020603050405020304" pitchFamily="18" charset="0"/>
                <a:ea typeface="宋体" pitchFamily="2" charset="-122"/>
              </a:defRPr>
            </a:lvl3pPr>
            <a:lvl4pPr marL="1600200" indent="-228600">
              <a:defRPr kumimoji="1" sz="2400">
                <a:solidFill>
                  <a:schemeClr val="tx1"/>
                </a:solidFill>
                <a:latin typeface="Times New Roman" panose="02020603050405020304" pitchFamily="18" charset="0"/>
                <a:ea typeface="宋体" pitchFamily="2" charset="-122"/>
              </a:defRPr>
            </a:lvl4pPr>
            <a:lvl5pPr marL="2057400" indent="-228600">
              <a:defRPr kumimoji="1"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9pPr>
          </a:lstStyle>
          <a:p>
            <a:r>
              <a:rPr lang="en-US" altLang="zh-CN" b="1" dirty="0">
                <a:solidFill>
                  <a:srgbClr val="000000"/>
                </a:solidFill>
                <a:latin typeface="黑体" panose="02010609060101010101" pitchFamily="49" charset="-122"/>
                <a:ea typeface="黑体" panose="02010609060101010101" pitchFamily="49" charset="-122"/>
              </a:rPr>
              <a:t>【</a:t>
            </a:r>
            <a:r>
              <a:rPr lang="zh-CN" altLang="en-US" b="1" dirty="0">
                <a:solidFill>
                  <a:srgbClr val="000000"/>
                </a:solidFill>
                <a:latin typeface="黑体" panose="02010609060101010101" pitchFamily="49" charset="-122"/>
                <a:ea typeface="黑体" panose="02010609060101010101" pitchFamily="49" charset="-122"/>
              </a:rPr>
              <a:t>例</a:t>
            </a:r>
            <a:r>
              <a:rPr lang="en-US" altLang="zh-CN" b="1" dirty="0">
                <a:solidFill>
                  <a:srgbClr val="000000"/>
                </a:solidFill>
                <a:latin typeface="黑体" panose="02010609060101010101" pitchFamily="49" charset="-122"/>
                <a:ea typeface="黑体" panose="02010609060101010101" pitchFamily="49" charset="-122"/>
              </a:rPr>
              <a:t>10—2】20X2</a:t>
            </a:r>
            <a:r>
              <a:rPr lang="zh-CN" altLang="en-US" b="1" dirty="0">
                <a:solidFill>
                  <a:srgbClr val="000000"/>
                </a:solidFill>
                <a:latin typeface="黑体" panose="02010609060101010101" pitchFamily="49" charset="-122"/>
                <a:ea typeface="黑体" panose="02010609060101010101" pitchFamily="49" charset="-122"/>
              </a:rPr>
              <a:t>年</a:t>
            </a:r>
            <a:r>
              <a:rPr lang="en-US" altLang="zh-CN" b="1" dirty="0">
                <a:solidFill>
                  <a:srgbClr val="000000"/>
                </a:solidFill>
                <a:latin typeface="黑体" panose="02010609060101010101" pitchFamily="49" charset="-122"/>
                <a:ea typeface="黑体" panose="02010609060101010101" pitchFamily="49" charset="-122"/>
              </a:rPr>
              <a:t>8</a:t>
            </a:r>
            <a:r>
              <a:rPr lang="zh-CN" altLang="en-US" b="1" dirty="0">
                <a:solidFill>
                  <a:srgbClr val="000000"/>
                </a:solidFill>
                <a:latin typeface="黑体" panose="02010609060101010101" pitchFamily="49" charset="-122"/>
                <a:ea typeface="黑体" panose="02010609060101010101" pitchFamily="49" charset="-122"/>
              </a:rPr>
              <a:t>月</a:t>
            </a:r>
            <a:r>
              <a:rPr lang="en-US" altLang="zh-CN" b="1" dirty="0">
                <a:solidFill>
                  <a:srgbClr val="000000"/>
                </a:solidFill>
                <a:latin typeface="黑体" panose="02010609060101010101" pitchFamily="49" charset="-122"/>
                <a:ea typeface="黑体" panose="02010609060101010101" pitchFamily="49" charset="-122"/>
              </a:rPr>
              <a:t>8</a:t>
            </a:r>
            <a:r>
              <a:rPr lang="zh-CN" altLang="en-US" b="1" dirty="0">
                <a:solidFill>
                  <a:srgbClr val="000000"/>
                </a:solidFill>
                <a:latin typeface="黑体" panose="02010609060101010101" pitchFamily="49" charset="-122"/>
                <a:ea typeface="黑体" panose="02010609060101010101" pitchFamily="49" charset="-122"/>
              </a:rPr>
              <a:t>日志诚实业</a:t>
            </a:r>
            <a:r>
              <a:rPr lang="zh-CN" altLang="en-US" b="1" dirty="0">
                <a:solidFill>
                  <a:srgbClr val="0000FF"/>
                </a:solidFill>
                <a:latin typeface="黑体" panose="02010609060101010101" pitchFamily="49" charset="-122"/>
                <a:ea typeface="黑体" panose="02010609060101010101" pitchFamily="49" charset="-122"/>
              </a:rPr>
              <a:t>有限责任公司</a:t>
            </a:r>
            <a:r>
              <a:rPr lang="zh-CN" altLang="en-US" b="1" dirty="0">
                <a:solidFill>
                  <a:srgbClr val="000000"/>
                </a:solidFill>
                <a:latin typeface="黑体" panose="02010609060101010101" pitchFamily="49" charset="-122"/>
                <a:ea typeface="黑体" panose="02010609060101010101" pitchFamily="49" charset="-122"/>
              </a:rPr>
              <a:t>接受新加入股东吴静丽出资，该股东出资</a:t>
            </a:r>
            <a:r>
              <a:rPr lang="en-US" altLang="zh-CN" b="1" dirty="0">
                <a:solidFill>
                  <a:srgbClr val="000000"/>
                </a:solidFill>
                <a:latin typeface="黑体" panose="02010609060101010101" pitchFamily="49" charset="-122"/>
                <a:ea typeface="黑体" panose="02010609060101010101" pitchFamily="49" charset="-122"/>
              </a:rPr>
              <a:t>2 300 000</a:t>
            </a:r>
            <a:r>
              <a:rPr lang="zh-CN" altLang="en-US" b="1" dirty="0">
                <a:solidFill>
                  <a:srgbClr val="000000"/>
                </a:solidFill>
                <a:latin typeface="黑体" panose="02010609060101010101" pitchFamily="49" charset="-122"/>
                <a:ea typeface="黑体" panose="02010609060101010101" pitchFamily="49" charset="-122"/>
              </a:rPr>
              <a:t>元，其中实收资本为</a:t>
            </a:r>
            <a:r>
              <a:rPr lang="en-US" altLang="zh-CN" b="1" dirty="0">
                <a:solidFill>
                  <a:srgbClr val="000000"/>
                </a:solidFill>
                <a:latin typeface="黑体" panose="02010609060101010101" pitchFamily="49" charset="-122"/>
                <a:ea typeface="黑体" panose="02010609060101010101" pitchFamily="49" charset="-122"/>
              </a:rPr>
              <a:t>1 000 000</a:t>
            </a:r>
            <a:r>
              <a:rPr lang="zh-CN" altLang="en-US" b="1" dirty="0">
                <a:solidFill>
                  <a:srgbClr val="000000"/>
                </a:solidFill>
                <a:latin typeface="黑体" panose="02010609060101010101" pitchFamily="49" charset="-122"/>
                <a:ea typeface="黑体" panose="02010609060101010101" pitchFamily="49" charset="-122"/>
              </a:rPr>
              <a:t>元。</a:t>
            </a:r>
            <a:endParaRPr lang="zh-CN" altLang="en-US" b="1" dirty="0">
              <a:solidFill>
                <a:srgbClr val="000000"/>
              </a:solidFill>
              <a:latin typeface="黑体" panose="02010609060101010101" pitchFamily="49" charset="-122"/>
              <a:ea typeface="黑体" panose="02010609060101010101" pitchFamily="49" charset="-122"/>
            </a:endParaRPr>
          </a:p>
        </p:txBody>
      </p:sp>
      <p:sp>
        <p:nvSpPr>
          <p:cNvPr id="45061" name="矩形 6"/>
          <p:cNvSpPr>
            <a:spLocks noChangeArrowheads="1"/>
          </p:cNvSpPr>
          <p:nvPr/>
        </p:nvSpPr>
        <p:spPr bwMode="auto">
          <a:xfrm>
            <a:off x="2225675" y="5181600"/>
            <a:ext cx="7345363" cy="12001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itchFamily="2" charset="-122"/>
              </a:defRPr>
            </a:lvl1pPr>
            <a:lvl2pPr marL="742950" indent="-285750">
              <a:defRPr kumimoji="1" sz="2400">
                <a:solidFill>
                  <a:schemeClr val="tx1"/>
                </a:solidFill>
                <a:latin typeface="Times New Roman" panose="02020603050405020304" pitchFamily="18" charset="0"/>
                <a:ea typeface="宋体" pitchFamily="2" charset="-122"/>
              </a:defRPr>
            </a:lvl2pPr>
            <a:lvl3pPr marL="1143000" indent="-228600">
              <a:defRPr kumimoji="1" sz="2400">
                <a:solidFill>
                  <a:schemeClr val="tx1"/>
                </a:solidFill>
                <a:latin typeface="Times New Roman" panose="02020603050405020304" pitchFamily="18" charset="0"/>
                <a:ea typeface="宋体" pitchFamily="2" charset="-122"/>
              </a:defRPr>
            </a:lvl3pPr>
            <a:lvl4pPr marL="1600200" indent="-228600">
              <a:defRPr kumimoji="1" sz="2400">
                <a:solidFill>
                  <a:schemeClr val="tx1"/>
                </a:solidFill>
                <a:latin typeface="Times New Roman" panose="02020603050405020304" pitchFamily="18" charset="0"/>
                <a:ea typeface="宋体" pitchFamily="2" charset="-122"/>
              </a:defRPr>
            </a:lvl4pPr>
            <a:lvl5pPr marL="2057400" indent="-228600">
              <a:defRPr kumimoji="1"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9pPr>
          </a:lstStyle>
          <a:p>
            <a:r>
              <a:rPr lang="zh-CN" altLang="en-US" b="1" dirty="0">
                <a:solidFill>
                  <a:srgbClr val="000000"/>
                </a:solidFill>
                <a:latin typeface="黑体" panose="02010609060101010101" pitchFamily="49" charset="-122"/>
                <a:ea typeface="黑体" panose="02010609060101010101" pitchFamily="49" charset="-122"/>
              </a:rPr>
              <a:t>借：银行存款               </a:t>
            </a:r>
            <a:r>
              <a:rPr lang="en-US" altLang="zh-CN" b="1" dirty="0">
                <a:solidFill>
                  <a:srgbClr val="000000"/>
                </a:solidFill>
                <a:latin typeface="黑体" panose="02010609060101010101" pitchFamily="49" charset="-122"/>
                <a:ea typeface="黑体" panose="02010609060101010101" pitchFamily="49" charset="-122"/>
              </a:rPr>
              <a:t>2 300 000</a:t>
            </a:r>
            <a:endParaRPr lang="en-US" altLang="zh-CN" b="1" dirty="0">
              <a:solidFill>
                <a:srgbClr val="000000"/>
              </a:solidFill>
              <a:latin typeface="黑体" panose="02010609060101010101" pitchFamily="49" charset="-122"/>
              <a:ea typeface="黑体" panose="02010609060101010101" pitchFamily="49" charset="-122"/>
            </a:endParaRPr>
          </a:p>
          <a:p>
            <a:r>
              <a:rPr lang="zh-CN" altLang="en-US" b="1" dirty="0">
                <a:solidFill>
                  <a:srgbClr val="000000"/>
                </a:solidFill>
                <a:latin typeface="黑体" panose="02010609060101010101" pitchFamily="49" charset="-122"/>
                <a:ea typeface="黑体" panose="02010609060101010101" pitchFamily="49" charset="-122"/>
              </a:rPr>
              <a:t>贷：实收资本</a:t>
            </a:r>
            <a:r>
              <a:rPr lang="en-US" altLang="zh-CN" b="1" dirty="0">
                <a:solidFill>
                  <a:srgbClr val="000000"/>
                </a:solidFill>
                <a:latin typeface="黑体" panose="02010609060101010101" pitchFamily="49" charset="-122"/>
                <a:ea typeface="黑体" panose="02010609060101010101" pitchFamily="49" charset="-122"/>
              </a:rPr>
              <a:t>——</a:t>
            </a:r>
            <a:r>
              <a:rPr lang="zh-CN" altLang="en-US" b="1" dirty="0">
                <a:solidFill>
                  <a:srgbClr val="000000"/>
                </a:solidFill>
                <a:latin typeface="黑体" panose="02010609060101010101" pitchFamily="49" charset="-122"/>
                <a:ea typeface="黑体" panose="02010609060101010101" pitchFamily="49" charset="-122"/>
              </a:rPr>
              <a:t>吴静丽           </a:t>
            </a:r>
            <a:r>
              <a:rPr lang="en-US" altLang="zh-CN" b="1" dirty="0">
                <a:solidFill>
                  <a:srgbClr val="000000"/>
                </a:solidFill>
                <a:latin typeface="黑体" panose="02010609060101010101" pitchFamily="49" charset="-122"/>
                <a:ea typeface="黑体" panose="02010609060101010101" pitchFamily="49" charset="-122"/>
              </a:rPr>
              <a:t>1 000 000</a:t>
            </a:r>
            <a:endParaRPr lang="en-US" altLang="zh-CN" b="1" dirty="0">
              <a:solidFill>
                <a:srgbClr val="000000"/>
              </a:solidFill>
              <a:latin typeface="黑体" panose="02010609060101010101" pitchFamily="49" charset="-122"/>
              <a:ea typeface="黑体" panose="02010609060101010101" pitchFamily="49" charset="-122"/>
            </a:endParaRPr>
          </a:p>
          <a:p>
            <a:r>
              <a:rPr lang="zh-CN" altLang="en-US" b="1" dirty="0">
                <a:solidFill>
                  <a:srgbClr val="000000"/>
                </a:solidFill>
                <a:latin typeface="黑体" panose="02010609060101010101" pitchFamily="49" charset="-122"/>
                <a:ea typeface="黑体" panose="02010609060101010101" pitchFamily="49" charset="-122"/>
              </a:rPr>
              <a:t>    资本公积</a:t>
            </a:r>
            <a:r>
              <a:rPr lang="en-US" altLang="zh-CN" b="1" dirty="0">
                <a:solidFill>
                  <a:srgbClr val="000000"/>
                </a:solidFill>
                <a:latin typeface="黑体" panose="02010609060101010101" pitchFamily="49" charset="-122"/>
                <a:ea typeface="黑体" panose="02010609060101010101" pitchFamily="49" charset="-122"/>
              </a:rPr>
              <a:t>——</a:t>
            </a:r>
            <a:r>
              <a:rPr lang="zh-CN" altLang="en-US" b="1" dirty="0">
                <a:solidFill>
                  <a:srgbClr val="0000FF"/>
                </a:solidFill>
                <a:latin typeface="黑体" panose="02010609060101010101" pitchFamily="49" charset="-122"/>
                <a:ea typeface="黑体" panose="02010609060101010101" pitchFamily="49" charset="-122"/>
              </a:rPr>
              <a:t>资本溢价</a:t>
            </a:r>
            <a:r>
              <a:rPr lang="zh-CN" altLang="en-US" b="1" dirty="0">
                <a:solidFill>
                  <a:srgbClr val="000000"/>
                </a:solidFill>
                <a:latin typeface="黑体" panose="02010609060101010101" pitchFamily="49" charset="-122"/>
                <a:ea typeface="黑体" panose="02010609060101010101" pitchFamily="49" charset="-122"/>
              </a:rPr>
              <a:t>         </a:t>
            </a:r>
            <a:r>
              <a:rPr lang="en-US" altLang="zh-CN" b="1" dirty="0">
                <a:solidFill>
                  <a:srgbClr val="000000"/>
                </a:solidFill>
                <a:latin typeface="黑体" panose="02010609060101010101" pitchFamily="49" charset="-122"/>
                <a:ea typeface="黑体" panose="02010609060101010101" pitchFamily="49" charset="-122"/>
              </a:rPr>
              <a:t>1 300 000</a:t>
            </a:r>
            <a:endParaRPr lang="en-US" altLang="zh-CN" b="1" dirty="0">
              <a:solidFill>
                <a:srgbClr val="00000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5058"/>
                                        </p:tgtEl>
                                        <p:attrNameLst>
                                          <p:attrName>style.visibility</p:attrName>
                                        </p:attrNameLst>
                                      </p:cBhvr>
                                      <p:to>
                                        <p:strVal val="visible"/>
                                      </p:to>
                                    </p:set>
                                    <p:animEffect transition="in" filter="dissolve">
                                      <p:cBhvr>
                                        <p:cTn id="7" dur="500"/>
                                        <p:tgtEl>
                                          <p:spTgt spid="4505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5059"/>
                                        </p:tgtEl>
                                        <p:attrNameLst>
                                          <p:attrName>style.visibility</p:attrName>
                                        </p:attrNameLst>
                                      </p:cBhvr>
                                      <p:to>
                                        <p:strVal val="visible"/>
                                      </p:to>
                                    </p:set>
                                    <p:animEffect transition="in" filter="dissolve">
                                      <p:cBhvr>
                                        <p:cTn id="12" dur="500"/>
                                        <p:tgtEl>
                                          <p:spTgt spid="4505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5060"/>
                                        </p:tgtEl>
                                        <p:attrNameLst>
                                          <p:attrName>style.visibility</p:attrName>
                                        </p:attrNameLst>
                                      </p:cBhvr>
                                      <p:to>
                                        <p:strVal val="visible"/>
                                      </p:to>
                                    </p:set>
                                    <p:animEffect transition="in" filter="dissolve">
                                      <p:cBhvr>
                                        <p:cTn id="17" dur="500"/>
                                        <p:tgtEl>
                                          <p:spTgt spid="4506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5061"/>
                                        </p:tgtEl>
                                        <p:attrNameLst>
                                          <p:attrName>style.visibility</p:attrName>
                                        </p:attrNameLst>
                                      </p:cBhvr>
                                      <p:to>
                                        <p:strVal val="visible"/>
                                      </p:to>
                                    </p:set>
                                    <p:animEffect transition="in" filter="dissolve">
                                      <p:cBhvr>
                                        <p:cTn id="22" dur="500"/>
                                        <p:tgtEl>
                                          <p:spTgt spid="450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8" grpId="0"/>
      <p:bldP spid="45059" grpId="0" animBg="1"/>
      <p:bldP spid="45060" grpId="0"/>
      <p:bldP spid="45061"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2" name="矩形 3"/>
          <p:cNvSpPr>
            <a:spLocks noChangeArrowheads="1"/>
          </p:cNvSpPr>
          <p:nvPr/>
        </p:nvSpPr>
        <p:spPr bwMode="auto">
          <a:xfrm>
            <a:off x="587375" y="188913"/>
            <a:ext cx="10512425"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itchFamily="2" charset="-122"/>
              </a:defRPr>
            </a:lvl1pPr>
            <a:lvl2pPr marL="742950" indent="-285750">
              <a:defRPr kumimoji="1" sz="2400">
                <a:solidFill>
                  <a:schemeClr val="tx1"/>
                </a:solidFill>
                <a:latin typeface="Times New Roman" panose="02020603050405020304" pitchFamily="18" charset="0"/>
                <a:ea typeface="宋体" pitchFamily="2" charset="-122"/>
              </a:defRPr>
            </a:lvl2pPr>
            <a:lvl3pPr marL="1143000" indent="-228600">
              <a:defRPr kumimoji="1" sz="2400">
                <a:solidFill>
                  <a:schemeClr val="tx1"/>
                </a:solidFill>
                <a:latin typeface="Times New Roman" panose="02020603050405020304" pitchFamily="18" charset="0"/>
                <a:ea typeface="宋体" pitchFamily="2" charset="-122"/>
              </a:defRPr>
            </a:lvl3pPr>
            <a:lvl4pPr marL="1600200" indent="-228600">
              <a:defRPr kumimoji="1" sz="2400">
                <a:solidFill>
                  <a:schemeClr val="tx1"/>
                </a:solidFill>
                <a:latin typeface="Times New Roman" panose="02020603050405020304" pitchFamily="18" charset="0"/>
                <a:ea typeface="宋体" pitchFamily="2" charset="-122"/>
              </a:defRPr>
            </a:lvl4pPr>
            <a:lvl5pPr marL="2057400" indent="-228600">
              <a:defRPr kumimoji="1"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9pPr>
          </a:lstStyle>
          <a:p>
            <a:r>
              <a:rPr lang="en-US" altLang="zh-CN" b="1" dirty="0">
                <a:solidFill>
                  <a:srgbClr val="000000"/>
                </a:solidFill>
                <a:latin typeface="黑体" panose="02010609060101010101" pitchFamily="49" charset="-122"/>
                <a:ea typeface="黑体" panose="02010609060101010101" pitchFamily="49" charset="-122"/>
              </a:rPr>
              <a:t>【</a:t>
            </a:r>
            <a:r>
              <a:rPr lang="zh-CN" altLang="en-US" b="1" dirty="0">
                <a:solidFill>
                  <a:srgbClr val="000000"/>
                </a:solidFill>
                <a:latin typeface="黑体" panose="02010609060101010101" pitchFamily="49" charset="-122"/>
                <a:ea typeface="黑体" panose="02010609060101010101" pitchFamily="49" charset="-122"/>
              </a:rPr>
              <a:t>例</a:t>
            </a:r>
            <a:r>
              <a:rPr lang="en-US" altLang="zh-CN" b="1" dirty="0">
                <a:solidFill>
                  <a:srgbClr val="000000"/>
                </a:solidFill>
                <a:latin typeface="黑体" panose="02010609060101010101" pitchFamily="49" charset="-122"/>
                <a:ea typeface="黑体" panose="02010609060101010101" pitchFamily="49" charset="-122"/>
              </a:rPr>
              <a:t>10—3】</a:t>
            </a:r>
            <a:r>
              <a:rPr lang="zh-CN" altLang="en-US" b="1" dirty="0">
                <a:solidFill>
                  <a:srgbClr val="000000"/>
                </a:solidFill>
                <a:latin typeface="黑体" panose="02010609060101010101" pitchFamily="49" charset="-122"/>
                <a:ea typeface="黑体" panose="02010609060101010101" pitchFamily="49" charset="-122"/>
              </a:rPr>
              <a:t>莺歌</a:t>
            </a:r>
            <a:r>
              <a:rPr lang="zh-CN" altLang="en-US" b="1" dirty="0">
                <a:solidFill>
                  <a:srgbClr val="0000FF"/>
                </a:solidFill>
                <a:latin typeface="黑体" panose="02010609060101010101" pitchFamily="49" charset="-122"/>
                <a:ea typeface="黑体" panose="02010609060101010101" pitchFamily="49" charset="-122"/>
              </a:rPr>
              <a:t>有限责任公司</a:t>
            </a:r>
            <a:r>
              <a:rPr lang="zh-CN" altLang="en-US" b="1" dirty="0">
                <a:solidFill>
                  <a:srgbClr val="000000"/>
                </a:solidFill>
                <a:latin typeface="黑体" panose="02010609060101010101" pitchFamily="49" charset="-122"/>
                <a:ea typeface="黑体" panose="02010609060101010101" pitchFamily="49" charset="-122"/>
              </a:rPr>
              <a:t>拟与升平有限责任公司合并，但莺歌公司股东张卓然表示强烈反对，但其余股东无人愿意接收其股权。张卓然要求公司收购其股权。一个月后，公司开出支票支付</a:t>
            </a:r>
            <a:r>
              <a:rPr lang="en-US" altLang="zh-CN" b="1" dirty="0">
                <a:solidFill>
                  <a:srgbClr val="000000"/>
                </a:solidFill>
                <a:latin typeface="黑体" panose="02010609060101010101" pitchFamily="49" charset="-122"/>
                <a:ea typeface="黑体" panose="02010609060101010101" pitchFamily="49" charset="-122"/>
              </a:rPr>
              <a:t>500</a:t>
            </a:r>
            <a:r>
              <a:rPr lang="zh-CN" altLang="en-US" b="1" dirty="0">
                <a:solidFill>
                  <a:srgbClr val="000000"/>
                </a:solidFill>
                <a:latin typeface="黑体" panose="02010609060101010101" pitchFamily="49" charset="-122"/>
                <a:ea typeface="黑体" panose="02010609060101010101" pitchFamily="49" charset="-122"/>
              </a:rPr>
              <a:t>万元收购了张卓然的股权（其出资额为</a:t>
            </a:r>
            <a:r>
              <a:rPr lang="en-US" altLang="zh-CN" b="1" dirty="0">
                <a:solidFill>
                  <a:srgbClr val="000000"/>
                </a:solidFill>
                <a:latin typeface="黑体" panose="02010609060101010101" pitchFamily="49" charset="-122"/>
                <a:ea typeface="黑体" panose="02010609060101010101" pitchFamily="49" charset="-122"/>
              </a:rPr>
              <a:t>500</a:t>
            </a:r>
            <a:r>
              <a:rPr lang="zh-CN" altLang="en-US" b="1" dirty="0">
                <a:solidFill>
                  <a:srgbClr val="000000"/>
                </a:solidFill>
                <a:latin typeface="黑体" panose="02010609060101010101" pitchFamily="49" charset="-122"/>
                <a:ea typeface="黑体" panose="02010609060101010101" pitchFamily="49" charset="-122"/>
              </a:rPr>
              <a:t>万元）。</a:t>
            </a:r>
            <a:endParaRPr lang="en-US" altLang="zh-CN" b="1" dirty="0">
              <a:solidFill>
                <a:srgbClr val="000000"/>
              </a:solidFill>
              <a:latin typeface="黑体" panose="02010609060101010101" pitchFamily="49" charset="-122"/>
              <a:ea typeface="黑体" panose="02010609060101010101" pitchFamily="49" charset="-122"/>
            </a:endParaRPr>
          </a:p>
        </p:txBody>
      </p:sp>
      <p:sp>
        <p:nvSpPr>
          <p:cNvPr id="46083" name="矩形 4"/>
          <p:cNvSpPr>
            <a:spLocks noChangeArrowheads="1"/>
          </p:cNvSpPr>
          <p:nvPr/>
        </p:nvSpPr>
        <p:spPr bwMode="auto">
          <a:xfrm>
            <a:off x="1703388" y="1916113"/>
            <a:ext cx="8280400" cy="1200329"/>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itchFamily="2" charset="-122"/>
              </a:defRPr>
            </a:lvl1pPr>
            <a:lvl2pPr marL="742950" indent="-285750">
              <a:defRPr kumimoji="1" sz="2400">
                <a:solidFill>
                  <a:schemeClr val="tx1"/>
                </a:solidFill>
                <a:latin typeface="Times New Roman" panose="02020603050405020304" pitchFamily="18" charset="0"/>
                <a:ea typeface="宋体" pitchFamily="2" charset="-122"/>
              </a:defRPr>
            </a:lvl2pPr>
            <a:lvl3pPr marL="1143000" indent="-228600">
              <a:defRPr kumimoji="1" sz="2400">
                <a:solidFill>
                  <a:schemeClr val="tx1"/>
                </a:solidFill>
                <a:latin typeface="Times New Roman" panose="02020603050405020304" pitchFamily="18" charset="0"/>
                <a:ea typeface="宋体" pitchFamily="2" charset="-122"/>
              </a:defRPr>
            </a:lvl3pPr>
            <a:lvl4pPr marL="1600200" indent="-228600">
              <a:defRPr kumimoji="1" sz="2400">
                <a:solidFill>
                  <a:schemeClr val="tx1"/>
                </a:solidFill>
                <a:latin typeface="Times New Roman" panose="02020603050405020304" pitchFamily="18" charset="0"/>
                <a:ea typeface="宋体" pitchFamily="2" charset="-122"/>
              </a:defRPr>
            </a:lvl4pPr>
            <a:lvl5pPr marL="2057400" indent="-228600">
              <a:defRPr kumimoji="1"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9pPr>
          </a:lstStyle>
          <a:p>
            <a:r>
              <a:rPr lang="zh-CN" altLang="en-US" b="1" dirty="0">
                <a:solidFill>
                  <a:srgbClr val="000000"/>
                </a:solidFill>
                <a:latin typeface="黑体" panose="02010609060101010101" pitchFamily="49" charset="-122"/>
                <a:ea typeface="黑体" panose="02010609060101010101" pitchFamily="49" charset="-122"/>
              </a:rPr>
              <a:t>借：实收资本</a:t>
            </a:r>
            <a:r>
              <a:rPr lang="en-US" altLang="zh-CN" b="1" dirty="0">
                <a:solidFill>
                  <a:srgbClr val="000000"/>
                </a:solidFill>
                <a:latin typeface="黑体" panose="02010609060101010101" pitchFamily="49" charset="-122"/>
                <a:ea typeface="黑体" panose="02010609060101010101" pitchFamily="49" charset="-122"/>
              </a:rPr>
              <a:t>——</a:t>
            </a:r>
            <a:r>
              <a:rPr lang="zh-CN" altLang="en-US" b="1" dirty="0">
                <a:solidFill>
                  <a:srgbClr val="000000"/>
                </a:solidFill>
                <a:latin typeface="黑体" panose="02010609060101010101" pitchFamily="49" charset="-122"/>
                <a:ea typeface="黑体" panose="02010609060101010101" pitchFamily="49" charset="-122"/>
              </a:rPr>
              <a:t>张卓然   </a:t>
            </a:r>
            <a:r>
              <a:rPr lang="en-US" altLang="zh-CN" b="1" dirty="0">
                <a:solidFill>
                  <a:srgbClr val="000000"/>
                </a:solidFill>
                <a:latin typeface="黑体" panose="02010609060101010101" pitchFamily="49" charset="-122"/>
                <a:ea typeface="黑体" panose="02010609060101010101" pitchFamily="49" charset="-122"/>
              </a:rPr>
              <a:t>5000000</a:t>
            </a:r>
            <a:endParaRPr lang="en-US" altLang="zh-CN" b="1" dirty="0">
              <a:solidFill>
                <a:srgbClr val="000000"/>
              </a:solidFill>
              <a:latin typeface="黑体" panose="02010609060101010101" pitchFamily="49" charset="-122"/>
              <a:ea typeface="黑体" panose="02010609060101010101" pitchFamily="49" charset="-122"/>
            </a:endParaRPr>
          </a:p>
          <a:p>
            <a:r>
              <a:rPr lang="zh-CN" altLang="en-US" b="1" dirty="0">
                <a:solidFill>
                  <a:srgbClr val="000000"/>
                </a:solidFill>
                <a:latin typeface="黑体" panose="02010609060101010101" pitchFamily="49" charset="-122"/>
                <a:ea typeface="黑体" panose="02010609060101010101" pitchFamily="49" charset="-122"/>
              </a:rPr>
              <a:t>    贷：银行存款 </a:t>
            </a:r>
            <a:r>
              <a:rPr lang="en-US" altLang="zh-CN" b="1" dirty="0">
                <a:solidFill>
                  <a:srgbClr val="000000"/>
                </a:solidFill>
                <a:latin typeface="黑体" panose="02010609060101010101" pitchFamily="49" charset="-122"/>
                <a:ea typeface="黑体" panose="02010609060101010101" pitchFamily="49" charset="-122"/>
              </a:rPr>
              <a:t>          5000000</a:t>
            </a:r>
            <a:endParaRPr lang="en-US" altLang="zh-CN" b="1" dirty="0">
              <a:solidFill>
                <a:srgbClr val="000000"/>
              </a:solidFill>
              <a:latin typeface="黑体" panose="02010609060101010101" pitchFamily="49" charset="-122"/>
              <a:ea typeface="黑体" panose="02010609060101010101" pitchFamily="49" charset="-122"/>
            </a:endParaRPr>
          </a:p>
          <a:p>
            <a:r>
              <a:rPr lang="zh-CN" altLang="en-US" b="1" dirty="0">
                <a:solidFill>
                  <a:srgbClr val="000000"/>
                </a:solidFill>
                <a:latin typeface="黑体" panose="02010609060101010101" pitchFamily="49" charset="-122"/>
                <a:ea typeface="黑体" panose="02010609060101010101" pitchFamily="49" charset="-122"/>
              </a:rPr>
              <a:t>        </a:t>
            </a:r>
            <a:endParaRPr lang="en-US" altLang="zh-CN" b="1" dirty="0">
              <a:solidFill>
                <a:srgbClr val="000000"/>
              </a:solidFill>
              <a:latin typeface="黑体" panose="02010609060101010101" pitchFamily="49" charset="-122"/>
              <a:ea typeface="黑体" panose="02010609060101010101" pitchFamily="49" charset="-122"/>
            </a:endParaRPr>
          </a:p>
        </p:txBody>
      </p:sp>
      <p:sp>
        <p:nvSpPr>
          <p:cNvPr id="46084" name="矩形 5"/>
          <p:cNvSpPr>
            <a:spLocks noChangeArrowheads="1"/>
          </p:cNvSpPr>
          <p:nvPr/>
        </p:nvSpPr>
        <p:spPr bwMode="auto">
          <a:xfrm>
            <a:off x="587375" y="3644900"/>
            <a:ext cx="1076483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itchFamily="2" charset="-122"/>
              </a:defRPr>
            </a:lvl1pPr>
            <a:lvl2pPr marL="742950" indent="-285750">
              <a:defRPr kumimoji="1" sz="2400">
                <a:solidFill>
                  <a:schemeClr val="tx1"/>
                </a:solidFill>
                <a:latin typeface="Times New Roman" panose="02020603050405020304" pitchFamily="18" charset="0"/>
                <a:ea typeface="宋体" pitchFamily="2" charset="-122"/>
              </a:defRPr>
            </a:lvl2pPr>
            <a:lvl3pPr marL="1143000" indent="-228600">
              <a:defRPr kumimoji="1" sz="2400">
                <a:solidFill>
                  <a:schemeClr val="tx1"/>
                </a:solidFill>
                <a:latin typeface="Times New Roman" panose="02020603050405020304" pitchFamily="18" charset="0"/>
                <a:ea typeface="宋体" pitchFamily="2" charset="-122"/>
              </a:defRPr>
            </a:lvl3pPr>
            <a:lvl4pPr marL="1600200" indent="-228600">
              <a:defRPr kumimoji="1" sz="2400">
                <a:solidFill>
                  <a:schemeClr val="tx1"/>
                </a:solidFill>
                <a:latin typeface="Times New Roman" panose="02020603050405020304" pitchFamily="18" charset="0"/>
                <a:ea typeface="宋体" pitchFamily="2" charset="-122"/>
              </a:defRPr>
            </a:lvl4pPr>
            <a:lvl5pPr marL="2057400" indent="-228600">
              <a:defRPr kumimoji="1"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9pPr>
          </a:lstStyle>
          <a:p>
            <a:r>
              <a:rPr lang="en-US" altLang="zh-CN" b="1" dirty="0">
                <a:solidFill>
                  <a:srgbClr val="000000"/>
                </a:solidFill>
                <a:latin typeface="黑体" panose="02010609060101010101" pitchFamily="49" charset="-122"/>
                <a:ea typeface="黑体" panose="02010609060101010101" pitchFamily="49" charset="-122"/>
              </a:rPr>
              <a:t>【</a:t>
            </a:r>
            <a:r>
              <a:rPr lang="zh-CN" altLang="en-US" b="1" dirty="0">
                <a:solidFill>
                  <a:srgbClr val="000000"/>
                </a:solidFill>
                <a:latin typeface="黑体" panose="02010609060101010101" pitchFamily="49" charset="-122"/>
                <a:ea typeface="黑体" panose="02010609060101010101" pitchFamily="49" charset="-122"/>
              </a:rPr>
              <a:t>例</a:t>
            </a:r>
            <a:r>
              <a:rPr lang="en-US" altLang="zh-CN" b="1" dirty="0">
                <a:solidFill>
                  <a:srgbClr val="000000"/>
                </a:solidFill>
                <a:latin typeface="黑体" panose="02010609060101010101" pitchFamily="49" charset="-122"/>
                <a:ea typeface="黑体" panose="02010609060101010101" pitchFamily="49" charset="-122"/>
              </a:rPr>
              <a:t>10—4】</a:t>
            </a:r>
            <a:r>
              <a:rPr lang="zh-CN" altLang="en-US" b="1" dirty="0">
                <a:solidFill>
                  <a:srgbClr val="000000"/>
                </a:solidFill>
                <a:latin typeface="黑体" panose="02010609060101010101" pitchFamily="49" charset="-122"/>
                <a:ea typeface="黑体" panose="02010609060101010101" pitchFamily="49" charset="-122"/>
              </a:rPr>
              <a:t>利民商贸</a:t>
            </a:r>
            <a:r>
              <a:rPr lang="zh-CN" altLang="en-US" b="1" dirty="0">
                <a:solidFill>
                  <a:srgbClr val="0000FF"/>
                </a:solidFill>
                <a:latin typeface="黑体" panose="02010609060101010101" pitchFamily="49" charset="-122"/>
                <a:ea typeface="黑体" panose="02010609060101010101" pitchFamily="49" charset="-122"/>
              </a:rPr>
              <a:t>有限责任公司</a:t>
            </a:r>
            <a:r>
              <a:rPr lang="zh-CN" altLang="en-US" b="1" dirty="0">
                <a:solidFill>
                  <a:srgbClr val="000000"/>
                </a:solidFill>
                <a:latin typeface="黑体" panose="02010609060101010101" pitchFamily="49" charset="-122"/>
                <a:ea typeface="黑体" panose="02010609060101010101" pitchFamily="49" charset="-122"/>
              </a:rPr>
              <a:t>股东靳莉</a:t>
            </a:r>
            <a:r>
              <a:rPr lang="en-US" altLang="zh-CN" b="1" dirty="0">
                <a:solidFill>
                  <a:srgbClr val="000000"/>
                </a:solidFill>
                <a:latin typeface="黑体" panose="02010609060101010101" pitchFamily="49" charset="-122"/>
                <a:ea typeface="黑体" panose="02010609060101010101" pitchFamily="49" charset="-122"/>
              </a:rPr>
              <a:t>20X2</a:t>
            </a:r>
            <a:r>
              <a:rPr lang="zh-CN" altLang="en-US" b="1" dirty="0">
                <a:solidFill>
                  <a:srgbClr val="000000"/>
                </a:solidFill>
                <a:latin typeface="黑体" panose="02010609060101010101" pitchFamily="49" charset="-122"/>
                <a:ea typeface="黑体" panose="02010609060101010101" pitchFamily="49" charset="-122"/>
              </a:rPr>
              <a:t>年</a:t>
            </a:r>
            <a:r>
              <a:rPr lang="en-US" altLang="zh-CN" b="1" dirty="0">
                <a:solidFill>
                  <a:srgbClr val="000000"/>
                </a:solidFill>
                <a:latin typeface="黑体" panose="02010609060101010101" pitchFamily="49" charset="-122"/>
                <a:ea typeface="黑体" panose="02010609060101010101" pitchFamily="49" charset="-122"/>
              </a:rPr>
              <a:t>9</a:t>
            </a:r>
            <a:r>
              <a:rPr lang="zh-CN" altLang="en-US" b="1" dirty="0">
                <a:solidFill>
                  <a:srgbClr val="000000"/>
                </a:solidFill>
                <a:latin typeface="黑体" panose="02010609060101010101" pitchFamily="49" charset="-122"/>
                <a:ea typeface="黑体" panose="02010609060101010101" pitchFamily="49" charset="-122"/>
              </a:rPr>
              <a:t>月</a:t>
            </a:r>
            <a:r>
              <a:rPr lang="en-US" altLang="zh-CN" b="1" dirty="0">
                <a:solidFill>
                  <a:srgbClr val="000000"/>
                </a:solidFill>
                <a:latin typeface="黑体" panose="02010609060101010101" pitchFamily="49" charset="-122"/>
                <a:ea typeface="黑体" panose="02010609060101010101" pitchFamily="49" charset="-122"/>
              </a:rPr>
              <a:t>9</a:t>
            </a:r>
            <a:r>
              <a:rPr lang="zh-CN" altLang="en-US" b="1" dirty="0">
                <a:solidFill>
                  <a:srgbClr val="000000"/>
                </a:solidFill>
                <a:latin typeface="黑体" panose="02010609060101010101" pitchFamily="49" charset="-122"/>
                <a:ea typeface="黑体" panose="02010609060101010101" pitchFamily="49" charset="-122"/>
              </a:rPr>
              <a:t>日将其所拥有的股份</a:t>
            </a:r>
            <a:r>
              <a:rPr lang="en-US" altLang="zh-CN" b="1" dirty="0">
                <a:solidFill>
                  <a:srgbClr val="000000"/>
                </a:solidFill>
                <a:latin typeface="黑体" panose="02010609060101010101" pitchFamily="49" charset="-122"/>
                <a:ea typeface="黑体" panose="02010609060101010101" pitchFamily="49" charset="-122"/>
              </a:rPr>
              <a:t>2 000 000</a:t>
            </a:r>
            <a:r>
              <a:rPr lang="zh-CN" altLang="en-US" b="1" dirty="0">
                <a:solidFill>
                  <a:srgbClr val="000000"/>
                </a:solidFill>
                <a:latin typeface="黑体" panose="02010609060101010101" pitchFamily="49" charset="-122"/>
                <a:ea typeface="黑体" panose="02010609060101010101" pitchFamily="49" charset="-122"/>
              </a:rPr>
              <a:t>转让给另外两位股东孙希荣和马晓艳（各一半）</a:t>
            </a:r>
            <a:endParaRPr lang="zh-CN" altLang="en-US" b="1" dirty="0">
              <a:solidFill>
                <a:srgbClr val="000000"/>
              </a:solidFill>
              <a:latin typeface="黑体" panose="02010609060101010101" pitchFamily="49" charset="-122"/>
              <a:ea typeface="黑体" panose="02010609060101010101" pitchFamily="49" charset="-122"/>
            </a:endParaRPr>
          </a:p>
        </p:txBody>
      </p:sp>
      <p:sp>
        <p:nvSpPr>
          <p:cNvPr id="46085" name="矩形 6"/>
          <p:cNvSpPr>
            <a:spLocks noChangeArrowheads="1"/>
          </p:cNvSpPr>
          <p:nvPr/>
        </p:nvSpPr>
        <p:spPr bwMode="auto">
          <a:xfrm>
            <a:off x="2297113" y="4941888"/>
            <a:ext cx="7345362" cy="12001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itchFamily="2" charset="-122"/>
              </a:defRPr>
            </a:lvl1pPr>
            <a:lvl2pPr marL="742950" indent="-285750">
              <a:defRPr kumimoji="1" sz="2400">
                <a:solidFill>
                  <a:schemeClr val="tx1"/>
                </a:solidFill>
                <a:latin typeface="Times New Roman" panose="02020603050405020304" pitchFamily="18" charset="0"/>
                <a:ea typeface="宋体" pitchFamily="2" charset="-122"/>
              </a:defRPr>
            </a:lvl2pPr>
            <a:lvl3pPr marL="1143000" indent="-228600">
              <a:defRPr kumimoji="1" sz="2400">
                <a:solidFill>
                  <a:schemeClr val="tx1"/>
                </a:solidFill>
                <a:latin typeface="Times New Roman" panose="02020603050405020304" pitchFamily="18" charset="0"/>
                <a:ea typeface="宋体" pitchFamily="2" charset="-122"/>
              </a:defRPr>
            </a:lvl3pPr>
            <a:lvl4pPr marL="1600200" indent="-228600">
              <a:defRPr kumimoji="1" sz="2400">
                <a:solidFill>
                  <a:schemeClr val="tx1"/>
                </a:solidFill>
                <a:latin typeface="Times New Roman" panose="02020603050405020304" pitchFamily="18" charset="0"/>
                <a:ea typeface="宋体" pitchFamily="2" charset="-122"/>
              </a:defRPr>
            </a:lvl4pPr>
            <a:lvl5pPr marL="2057400" indent="-228600">
              <a:defRPr kumimoji="1"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9pPr>
          </a:lstStyle>
          <a:p>
            <a:r>
              <a:rPr lang="zh-CN" altLang="en-US" b="1" dirty="0">
                <a:solidFill>
                  <a:srgbClr val="000000"/>
                </a:solidFill>
                <a:latin typeface="黑体" panose="02010609060101010101" pitchFamily="49" charset="-122"/>
                <a:ea typeface="黑体" panose="02010609060101010101" pitchFamily="49" charset="-122"/>
              </a:rPr>
              <a:t>借：实收资本</a:t>
            </a:r>
            <a:r>
              <a:rPr lang="en-US" altLang="zh-CN" b="1" dirty="0">
                <a:solidFill>
                  <a:srgbClr val="000000"/>
                </a:solidFill>
                <a:latin typeface="黑体" panose="02010609060101010101" pitchFamily="49" charset="-122"/>
                <a:ea typeface="黑体" panose="02010609060101010101" pitchFamily="49" charset="-122"/>
              </a:rPr>
              <a:t>——</a:t>
            </a:r>
            <a:r>
              <a:rPr lang="zh-CN" altLang="en-US" b="1" dirty="0">
                <a:solidFill>
                  <a:srgbClr val="000000"/>
                </a:solidFill>
                <a:latin typeface="黑体" panose="02010609060101010101" pitchFamily="49" charset="-122"/>
                <a:ea typeface="黑体" panose="02010609060101010101" pitchFamily="49" charset="-122"/>
              </a:rPr>
              <a:t>靳莉       </a:t>
            </a:r>
            <a:r>
              <a:rPr lang="en-US" altLang="zh-CN" b="1" dirty="0">
                <a:solidFill>
                  <a:srgbClr val="000000"/>
                </a:solidFill>
                <a:latin typeface="黑体" panose="02010609060101010101" pitchFamily="49" charset="-122"/>
                <a:ea typeface="黑体" panose="02010609060101010101" pitchFamily="49" charset="-122"/>
              </a:rPr>
              <a:t>2 000 000</a:t>
            </a:r>
            <a:endParaRPr lang="en-US" altLang="zh-CN" b="1" dirty="0">
              <a:solidFill>
                <a:srgbClr val="000000"/>
              </a:solidFill>
              <a:latin typeface="黑体" panose="02010609060101010101" pitchFamily="49" charset="-122"/>
              <a:ea typeface="黑体" panose="02010609060101010101" pitchFamily="49" charset="-122"/>
            </a:endParaRPr>
          </a:p>
          <a:p>
            <a:r>
              <a:rPr lang="en-US" altLang="zh-CN" b="1" dirty="0">
                <a:solidFill>
                  <a:srgbClr val="000000"/>
                </a:solidFill>
                <a:latin typeface="黑体" panose="02010609060101010101" pitchFamily="49" charset="-122"/>
                <a:ea typeface="黑体" panose="02010609060101010101" pitchFamily="49" charset="-122"/>
              </a:rPr>
              <a:t>  </a:t>
            </a:r>
            <a:r>
              <a:rPr lang="zh-CN" altLang="en-US" b="1" dirty="0">
                <a:solidFill>
                  <a:srgbClr val="000000"/>
                </a:solidFill>
                <a:latin typeface="黑体" panose="02010609060101010101" pitchFamily="49" charset="-122"/>
                <a:ea typeface="黑体" panose="02010609060101010101" pitchFamily="49" charset="-122"/>
              </a:rPr>
              <a:t>贷：实收资本</a:t>
            </a:r>
            <a:r>
              <a:rPr lang="en-US" altLang="zh-CN" b="1" dirty="0">
                <a:solidFill>
                  <a:srgbClr val="000000"/>
                </a:solidFill>
                <a:latin typeface="黑体" panose="02010609060101010101" pitchFamily="49" charset="-122"/>
                <a:ea typeface="黑体" panose="02010609060101010101" pitchFamily="49" charset="-122"/>
              </a:rPr>
              <a:t>——</a:t>
            </a:r>
            <a:r>
              <a:rPr lang="zh-CN" altLang="en-US" b="1" dirty="0">
                <a:solidFill>
                  <a:srgbClr val="000000"/>
                </a:solidFill>
                <a:latin typeface="黑体" panose="02010609060101010101" pitchFamily="49" charset="-122"/>
                <a:ea typeface="黑体" panose="02010609060101010101" pitchFamily="49" charset="-122"/>
              </a:rPr>
              <a:t>孙希荣         </a:t>
            </a:r>
            <a:r>
              <a:rPr lang="en-US" altLang="zh-CN" b="1" dirty="0">
                <a:solidFill>
                  <a:srgbClr val="000000"/>
                </a:solidFill>
                <a:latin typeface="黑体" panose="02010609060101010101" pitchFamily="49" charset="-122"/>
                <a:ea typeface="黑体" panose="02010609060101010101" pitchFamily="49" charset="-122"/>
              </a:rPr>
              <a:t>1 000 000</a:t>
            </a:r>
            <a:endParaRPr lang="en-US" altLang="zh-CN" b="1" dirty="0">
              <a:solidFill>
                <a:srgbClr val="000000"/>
              </a:solidFill>
              <a:latin typeface="黑体" panose="02010609060101010101" pitchFamily="49" charset="-122"/>
              <a:ea typeface="黑体" panose="02010609060101010101" pitchFamily="49" charset="-122"/>
            </a:endParaRPr>
          </a:p>
          <a:p>
            <a:r>
              <a:rPr lang="zh-CN" altLang="en-US" b="1" dirty="0">
                <a:solidFill>
                  <a:srgbClr val="000000"/>
                </a:solidFill>
                <a:latin typeface="黑体" panose="02010609060101010101" pitchFamily="49" charset="-122"/>
                <a:ea typeface="黑体" panose="02010609060101010101" pitchFamily="49" charset="-122"/>
              </a:rPr>
              <a:t>      实收资本</a:t>
            </a:r>
            <a:r>
              <a:rPr lang="en-US" altLang="zh-CN" b="1" dirty="0">
                <a:solidFill>
                  <a:srgbClr val="000000"/>
                </a:solidFill>
                <a:latin typeface="黑体" panose="02010609060101010101" pitchFamily="49" charset="-122"/>
                <a:ea typeface="黑体" panose="02010609060101010101" pitchFamily="49" charset="-122"/>
              </a:rPr>
              <a:t>——</a:t>
            </a:r>
            <a:r>
              <a:rPr lang="zh-CN" altLang="en-US" b="1" dirty="0">
                <a:solidFill>
                  <a:srgbClr val="000000"/>
                </a:solidFill>
                <a:latin typeface="黑体" panose="02010609060101010101" pitchFamily="49" charset="-122"/>
                <a:ea typeface="黑体" panose="02010609060101010101" pitchFamily="49" charset="-122"/>
              </a:rPr>
              <a:t>马晓艳         </a:t>
            </a:r>
            <a:r>
              <a:rPr lang="en-US" altLang="zh-CN" b="1" dirty="0">
                <a:solidFill>
                  <a:srgbClr val="000000"/>
                </a:solidFill>
                <a:latin typeface="黑体" panose="02010609060101010101" pitchFamily="49" charset="-122"/>
                <a:ea typeface="黑体" panose="02010609060101010101" pitchFamily="49" charset="-122"/>
              </a:rPr>
              <a:t>1 000 000</a:t>
            </a:r>
            <a:endParaRPr lang="en-US" altLang="zh-CN" b="1" dirty="0">
              <a:solidFill>
                <a:srgbClr val="00000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6082"/>
                                        </p:tgtEl>
                                        <p:attrNameLst>
                                          <p:attrName>style.visibility</p:attrName>
                                        </p:attrNameLst>
                                      </p:cBhvr>
                                      <p:to>
                                        <p:strVal val="visible"/>
                                      </p:to>
                                    </p:set>
                                    <p:animEffect transition="in" filter="dissolve">
                                      <p:cBhvr>
                                        <p:cTn id="7" dur="500"/>
                                        <p:tgtEl>
                                          <p:spTgt spid="4608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6083"/>
                                        </p:tgtEl>
                                        <p:attrNameLst>
                                          <p:attrName>style.visibility</p:attrName>
                                        </p:attrNameLst>
                                      </p:cBhvr>
                                      <p:to>
                                        <p:strVal val="visible"/>
                                      </p:to>
                                    </p:set>
                                    <p:animEffect transition="in" filter="dissolve">
                                      <p:cBhvr>
                                        <p:cTn id="12" dur="500"/>
                                        <p:tgtEl>
                                          <p:spTgt spid="4608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6084"/>
                                        </p:tgtEl>
                                        <p:attrNameLst>
                                          <p:attrName>style.visibility</p:attrName>
                                        </p:attrNameLst>
                                      </p:cBhvr>
                                      <p:to>
                                        <p:strVal val="visible"/>
                                      </p:to>
                                    </p:set>
                                    <p:animEffect transition="in" filter="dissolve">
                                      <p:cBhvr>
                                        <p:cTn id="17" dur="500"/>
                                        <p:tgtEl>
                                          <p:spTgt spid="4608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6085"/>
                                        </p:tgtEl>
                                        <p:attrNameLst>
                                          <p:attrName>style.visibility</p:attrName>
                                        </p:attrNameLst>
                                      </p:cBhvr>
                                      <p:to>
                                        <p:strVal val="visible"/>
                                      </p:to>
                                    </p:set>
                                    <p:animEffect transition="in" filter="dissolve">
                                      <p:cBhvr>
                                        <p:cTn id="22" dur="500"/>
                                        <p:tgtEl>
                                          <p:spTgt spid="460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2" grpId="0"/>
      <p:bldP spid="46083" grpId="0" animBg="1"/>
      <p:bldP spid="46084" grpId="0"/>
      <p:bldP spid="46085"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106" name="矩形 3"/>
          <p:cNvSpPr>
            <a:spLocks noChangeArrowheads="1"/>
          </p:cNvSpPr>
          <p:nvPr/>
        </p:nvSpPr>
        <p:spPr bwMode="auto">
          <a:xfrm>
            <a:off x="335360" y="188913"/>
            <a:ext cx="1130525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Times New Roman" panose="02020603050405020304" pitchFamily="18" charset="0"/>
                <a:ea typeface="宋体" pitchFamily="2" charset="-122"/>
              </a:defRPr>
            </a:lvl1pPr>
            <a:lvl2pPr marL="742950" indent="-285750">
              <a:defRPr kumimoji="1" sz="2400">
                <a:solidFill>
                  <a:schemeClr val="tx1"/>
                </a:solidFill>
                <a:latin typeface="Times New Roman" panose="02020603050405020304" pitchFamily="18" charset="0"/>
                <a:ea typeface="宋体" pitchFamily="2" charset="-122"/>
              </a:defRPr>
            </a:lvl2pPr>
            <a:lvl3pPr marL="1143000" indent="-228600">
              <a:defRPr kumimoji="1" sz="2400">
                <a:solidFill>
                  <a:schemeClr val="tx1"/>
                </a:solidFill>
                <a:latin typeface="Times New Roman" panose="02020603050405020304" pitchFamily="18" charset="0"/>
                <a:ea typeface="宋体" pitchFamily="2" charset="-122"/>
              </a:defRPr>
            </a:lvl3pPr>
            <a:lvl4pPr marL="1600200" indent="-228600">
              <a:defRPr kumimoji="1" sz="2400">
                <a:solidFill>
                  <a:schemeClr val="tx1"/>
                </a:solidFill>
                <a:latin typeface="Times New Roman" panose="02020603050405020304" pitchFamily="18" charset="0"/>
                <a:ea typeface="宋体" pitchFamily="2" charset="-122"/>
              </a:defRPr>
            </a:lvl4pPr>
            <a:lvl5pPr marL="2057400" indent="-228600">
              <a:defRPr kumimoji="1"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9pPr>
          </a:lstStyle>
          <a:p>
            <a:r>
              <a:rPr lang="en-US" altLang="zh-CN" b="1" dirty="0">
                <a:solidFill>
                  <a:srgbClr val="000000"/>
                </a:solidFill>
                <a:latin typeface="黑体" panose="02010609060101010101" pitchFamily="49" charset="-122"/>
                <a:ea typeface="黑体" panose="02010609060101010101" pitchFamily="49" charset="-122"/>
              </a:rPr>
              <a:t>【</a:t>
            </a:r>
            <a:r>
              <a:rPr lang="zh-CN" altLang="en-US" b="1" dirty="0">
                <a:solidFill>
                  <a:srgbClr val="000000"/>
                </a:solidFill>
                <a:latin typeface="黑体" panose="02010609060101010101" pitchFamily="49" charset="-122"/>
                <a:ea typeface="黑体" panose="02010609060101010101" pitchFamily="49" charset="-122"/>
              </a:rPr>
              <a:t>例</a:t>
            </a:r>
            <a:r>
              <a:rPr lang="en-US" altLang="zh-CN" b="1" dirty="0">
                <a:solidFill>
                  <a:srgbClr val="000000"/>
                </a:solidFill>
                <a:latin typeface="黑体" panose="02010609060101010101" pitchFamily="49" charset="-122"/>
                <a:ea typeface="黑体" panose="02010609060101010101" pitchFamily="49" charset="-122"/>
              </a:rPr>
              <a:t>10—5】</a:t>
            </a:r>
            <a:r>
              <a:rPr lang="zh-CN" altLang="en-US" b="1" dirty="0">
                <a:solidFill>
                  <a:srgbClr val="000000"/>
                </a:solidFill>
                <a:latin typeface="黑体" panose="02010609060101010101" pitchFamily="49" charset="-122"/>
                <a:ea typeface="黑体" panose="02010609060101010101" pitchFamily="49" charset="-122"/>
              </a:rPr>
              <a:t>东方电气</a:t>
            </a:r>
            <a:r>
              <a:rPr lang="zh-CN" altLang="en-US" b="1" dirty="0">
                <a:solidFill>
                  <a:srgbClr val="0000FF"/>
                </a:solidFill>
                <a:latin typeface="黑体" panose="02010609060101010101" pitchFamily="49" charset="-122"/>
                <a:ea typeface="黑体" panose="02010609060101010101" pitchFamily="49" charset="-122"/>
              </a:rPr>
              <a:t>股份有限公司</a:t>
            </a:r>
            <a:r>
              <a:rPr lang="zh-CN" altLang="en-US" b="1" dirty="0">
                <a:solidFill>
                  <a:srgbClr val="000000"/>
                </a:solidFill>
                <a:latin typeface="黑体" panose="02010609060101010101" pitchFamily="49" charset="-122"/>
                <a:ea typeface="黑体" panose="02010609060101010101" pitchFamily="49" charset="-122"/>
              </a:rPr>
              <a:t>发行了每股面值为</a:t>
            </a:r>
            <a:r>
              <a:rPr lang="en-US" altLang="zh-CN" b="1" dirty="0">
                <a:solidFill>
                  <a:srgbClr val="000000"/>
                </a:solidFill>
                <a:latin typeface="黑体" panose="02010609060101010101" pitchFamily="49" charset="-122"/>
                <a:ea typeface="黑体" panose="02010609060101010101" pitchFamily="49" charset="-122"/>
              </a:rPr>
              <a:t>1</a:t>
            </a:r>
            <a:r>
              <a:rPr lang="zh-CN" altLang="en-US" b="1" dirty="0">
                <a:solidFill>
                  <a:srgbClr val="000000"/>
                </a:solidFill>
                <a:latin typeface="黑体" panose="02010609060101010101" pitchFamily="49" charset="-122"/>
                <a:ea typeface="黑体" panose="02010609060101010101" pitchFamily="49" charset="-122"/>
              </a:rPr>
              <a:t>元的普通股</a:t>
            </a:r>
            <a:r>
              <a:rPr lang="en-US" altLang="zh-CN" b="1" dirty="0">
                <a:solidFill>
                  <a:srgbClr val="000000"/>
                </a:solidFill>
                <a:latin typeface="黑体" panose="02010609060101010101" pitchFamily="49" charset="-122"/>
                <a:ea typeface="黑体" panose="02010609060101010101" pitchFamily="49" charset="-122"/>
              </a:rPr>
              <a:t>1000</a:t>
            </a:r>
            <a:r>
              <a:rPr lang="zh-CN" altLang="en-US" b="1" dirty="0">
                <a:solidFill>
                  <a:srgbClr val="000000"/>
                </a:solidFill>
                <a:latin typeface="黑体" panose="02010609060101010101" pitchFamily="49" charset="-122"/>
                <a:ea typeface="黑体" panose="02010609060101010101" pitchFamily="49" charset="-122"/>
              </a:rPr>
              <a:t>万股，发行价格为每股</a:t>
            </a:r>
            <a:r>
              <a:rPr lang="en-US" altLang="zh-CN" b="1" dirty="0">
                <a:solidFill>
                  <a:srgbClr val="000000"/>
                </a:solidFill>
                <a:latin typeface="黑体" panose="02010609060101010101" pitchFamily="49" charset="-122"/>
                <a:ea typeface="黑体" panose="02010609060101010101" pitchFamily="49" charset="-122"/>
              </a:rPr>
              <a:t>5</a:t>
            </a:r>
            <a:r>
              <a:rPr lang="zh-CN" altLang="en-US" b="1" dirty="0">
                <a:solidFill>
                  <a:srgbClr val="000000"/>
                </a:solidFill>
                <a:latin typeface="黑体" panose="02010609060101010101" pitchFamily="49" charset="-122"/>
                <a:ea typeface="黑体" panose="02010609060101010101" pitchFamily="49" charset="-122"/>
              </a:rPr>
              <a:t>元。已经收齐全部认股款，支付了发行佣金及相关税费</a:t>
            </a:r>
            <a:r>
              <a:rPr lang="en-US" altLang="zh-CN" b="1" dirty="0">
                <a:solidFill>
                  <a:srgbClr val="000000"/>
                </a:solidFill>
                <a:latin typeface="黑体" panose="02010609060101010101" pitchFamily="49" charset="-122"/>
                <a:ea typeface="黑体" panose="02010609060101010101" pitchFamily="49" charset="-122"/>
              </a:rPr>
              <a:t>500 000</a:t>
            </a:r>
            <a:r>
              <a:rPr lang="zh-CN" altLang="en-US" b="1" dirty="0">
                <a:solidFill>
                  <a:srgbClr val="000000"/>
                </a:solidFill>
                <a:latin typeface="黑体" panose="02010609060101010101" pitchFamily="49" charset="-122"/>
                <a:ea typeface="黑体" panose="02010609060101010101" pitchFamily="49" charset="-122"/>
              </a:rPr>
              <a:t>元。         </a:t>
            </a:r>
            <a:endParaRPr lang="en-US" altLang="zh-CN" b="1" dirty="0">
              <a:solidFill>
                <a:srgbClr val="000000"/>
              </a:solidFill>
              <a:latin typeface="黑体" panose="02010609060101010101" pitchFamily="49" charset="-122"/>
              <a:ea typeface="黑体" panose="02010609060101010101" pitchFamily="49" charset="-122"/>
            </a:endParaRPr>
          </a:p>
        </p:txBody>
      </p:sp>
      <p:sp>
        <p:nvSpPr>
          <p:cNvPr id="47107" name="矩形 4"/>
          <p:cNvSpPr>
            <a:spLocks noChangeArrowheads="1"/>
          </p:cNvSpPr>
          <p:nvPr/>
        </p:nvSpPr>
        <p:spPr bwMode="auto">
          <a:xfrm>
            <a:off x="1703388" y="1916113"/>
            <a:ext cx="8280400" cy="193802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itchFamily="2" charset="-122"/>
              </a:defRPr>
            </a:lvl1pPr>
            <a:lvl2pPr marL="742950" indent="-285750">
              <a:defRPr kumimoji="1" sz="2400">
                <a:solidFill>
                  <a:schemeClr val="tx1"/>
                </a:solidFill>
                <a:latin typeface="Times New Roman" panose="02020603050405020304" pitchFamily="18" charset="0"/>
                <a:ea typeface="宋体" pitchFamily="2" charset="-122"/>
              </a:defRPr>
            </a:lvl2pPr>
            <a:lvl3pPr marL="1143000" indent="-228600">
              <a:defRPr kumimoji="1" sz="2400">
                <a:solidFill>
                  <a:schemeClr val="tx1"/>
                </a:solidFill>
                <a:latin typeface="Times New Roman" panose="02020603050405020304" pitchFamily="18" charset="0"/>
                <a:ea typeface="宋体" pitchFamily="2" charset="-122"/>
              </a:defRPr>
            </a:lvl3pPr>
            <a:lvl4pPr marL="1600200" indent="-228600">
              <a:defRPr kumimoji="1" sz="2400">
                <a:solidFill>
                  <a:schemeClr val="tx1"/>
                </a:solidFill>
                <a:latin typeface="Times New Roman" panose="02020603050405020304" pitchFamily="18" charset="0"/>
                <a:ea typeface="宋体" pitchFamily="2" charset="-122"/>
              </a:defRPr>
            </a:lvl4pPr>
            <a:lvl5pPr marL="2057400" indent="-228600">
              <a:defRPr kumimoji="1" sz="2400">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itchFamily="2" charset="-122"/>
              </a:defRPr>
            </a:lvl9pPr>
          </a:lstStyle>
          <a:p>
            <a:r>
              <a:rPr lang="zh-CN" altLang="en-US" b="1" dirty="0">
                <a:solidFill>
                  <a:srgbClr val="000000"/>
                </a:solidFill>
                <a:latin typeface="黑体" panose="02010609060101010101" pitchFamily="49" charset="-122"/>
                <a:ea typeface="黑体" panose="02010609060101010101" pitchFamily="49" charset="-122"/>
              </a:rPr>
              <a:t>借：银行存款     </a:t>
            </a:r>
            <a:r>
              <a:rPr lang="en-US" altLang="zh-CN" b="1" dirty="0">
                <a:solidFill>
                  <a:srgbClr val="000000"/>
                </a:solidFill>
                <a:latin typeface="黑体" panose="02010609060101010101" pitchFamily="49" charset="-122"/>
                <a:ea typeface="黑体" panose="02010609060101010101" pitchFamily="49" charset="-122"/>
              </a:rPr>
              <a:t>59 200 000</a:t>
            </a:r>
            <a:endParaRPr lang="en-US" altLang="zh-CN" b="1" dirty="0">
              <a:solidFill>
                <a:srgbClr val="000000"/>
              </a:solidFill>
              <a:latin typeface="黑体" panose="02010609060101010101" pitchFamily="49" charset="-122"/>
              <a:ea typeface="黑体" panose="02010609060101010101" pitchFamily="49" charset="-122"/>
            </a:endParaRPr>
          </a:p>
          <a:p>
            <a:r>
              <a:rPr lang="zh-CN" altLang="en-US" b="1" dirty="0">
                <a:solidFill>
                  <a:srgbClr val="000000"/>
                </a:solidFill>
                <a:latin typeface="黑体" panose="02010609060101010101" pitchFamily="49" charset="-122"/>
                <a:ea typeface="黑体" panose="02010609060101010101" pitchFamily="49" charset="-122"/>
              </a:rPr>
              <a:t>  贷：股本                     </a:t>
            </a:r>
            <a:r>
              <a:rPr lang="en-US" altLang="zh-CN" b="1" dirty="0">
                <a:solidFill>
                  <a:srgbClr val="000000"/>
                </a:solidFill>
                <a:latin typeface="黑体" panose="02010609060101010101" pitchFamily="49" charset="-122"/>
                <a:ea typeface="黑体" panose="02010609060101010101" pitchFamily="49" charset="-122"/>
              </a:rPr>
              <a:t>20 000 000</a:t>
            </a:r>
            <a:endParaRPr lang="en-US" altLang="zh-CN" b="1" dirty="0">
              <a:solidFill>
                <a:srgbClr val="000000"/>
              </a:solidFill>
              <a:latin typeface="黑体" panose="02010609060101010101" pitchFamily="49" charset="-122"/>
              <a:ea typeface="黑体" panose="02010609060101010101" pitchFamily="49" charset="-122"/>
            </a:endParaRPr>
          </a:p>
          <a:p>
            <a:r>
              <a:rPr lang="zh-CN" altLang="en-US" b="1" dirty="0">
                <a:solidFill>
                  <a:srgbClr val="000000"/>
                </a:solidFill>
                <a:latin typeface="黑体" panose="02010609060101010101" pitchFamily="49" charset="-122"/>
                <a:ea typeface="黑体" panose="02010609060101010101" pitchFamily="49" charset="-122"/>
              </a:rPr>
              <a:t>      资本公积</a:t>
            </a:r>
            <a:r>
              <a:rPr lang="en-US" altLang="zh-CN" b="1" dirty="0">
                <a:solidFill>
                  <a:srgbClr val="000000"/>
                </a:solidFill>
                <a:latin typeface="黑体" panose="02010609060101010101" pitchFamily="49" charset="-122"/>
                <a:ea typeface="黑体" panose="02010609060101010101" pitchFamily="49" charset="-122"/>
              </a:rPr>
              <a:t>——</a:t>
            </a:r>
            <a:r>
              <a:rPr lang="zh-CN" altLang="en-US" b="1" dirty="0">
                <a:solidFill>
                  <a:srgbClr val="0000FF"/>
                </a:solidFill>
                <a:latin typeface="黑体" panose="02010609060101010101" pitchFamily="49" charset="-122"/>
                <a:ea typeface="黑体" panose="02010609060101010101" pitchFamily="49" charset="-122"/>
              </a:rPr>
              <a:t>股本溢价     </a:t>
            </a:r>
            <a:r>
              <a:rPr lang="en-US" altLang="zh-CN" b="1" dirty="0">
                <a:solidFill>
                  <a:srgbClr val="000000"/>
                </a:solidFill>
                <a:latin typeface="黑体" panose="02010609060101010101" pitchFamily="49" charset="-122"/>
                <a:ea typeface="黑体" panose="02010609060101010101" pitchFamily="49" charset="-122"/>
              </a:rPr>
              <a:t>39 500 000</a:t>
            </a:r>
            <a:endParaRPr lang="en-US" altLang="zh-CN" b="1" dirty="0">
              <a:solidFill>
                <a:srgbClr val="000000"/>
              </a:solidFill>
              <a:latin typeface="黑体" panose="02010609060101010101" pitchFamily="49" charset="-122"/>
              <a:ea typeface="黑体" panose="02010609060101010101" pitchFamily="49" charset="-122"/>
            </a:endParaRPr>
          </a:p>
          <a:p>
            <a:r>
              <a:rPr lang="en-US" altLang="zh-CN" b="1" dirty="0">
                <a:solidFill>
                  <a:srgbClr val="000000"/>
                </a:solidFill>
                <a:latin typeface="黑体" panose="02010609060101010101" pitchFamily="49" charset="-122"/>
                <a:ea typeface="黑体" panose="02010609060101010101" pitchFamily="49" charset="-122"/>
              </a:rPr>
              <a:t>	</a:t>
            </a:r>
            <a:r>
              <a:rPr lang="zh-CN" altLang="en-US" b="1" dirty="0">
                <a:solidFill>
                  <a:srgbClr val="000000"/>
                </a:solidFill>
                <a:latin typeface="黑体" panose="02010609060101010101" pitchFamily="49" charset="-122"/>
                <a:ea typeface="黑体" panose="02010609060101010101" pitchFamily="49" charset="-122"/>
              </a:rPr>
              <a:t>银行存款			    </a:t>
            </a:r>
            <a:r>
              <a:rPr lang="en-US" altLang="zh-CN" b="1" dirty="0">
                <a:solidFill>
                  <a:srgbClr val="000000"/>
                </a:solidFill>
                <a:latin typeface="黑体" panose="02010609060101010101" pitchFamily="49" charset="-122"/>
                <a:ea typeface="黑体" panose="02010609060101010101" pitchFamily="49" charset="-122"/>
              </a:rPr>
              <a:t>500 000</a:t>
            </a:r>
            <a:endParaRPr lang="en-US" altLang="zh-CN" b="1" dirty="0">
              <a:solidFill>
                <a:srgbClr val="000000"/>
              </a:solidFill>
              <a:latin typeface="黑体" panose="02010609060101010101" pitchFamily="49" charset="-122"/>
              <a:ea typeface="黑体" panose="02010609060101010101" pitchFamily="49" charset="-122"/>
            </a:endParaRPr>
          </a:p>
          <a:p>
            <a:r>
              <a:rPr lang="zh-CN" altLang="en-US" b="1" dirty="0">
                <a:solidFill>
                  <a:srgbClr val="000000"/>
                </a:solidFill>
                <a:latin typeface="黑体" charset="0"/>
                <a:ea typeface="黑体" charset="0"/>
              </a:rPr>
              <a:t>（看下教材这个写错了？）</a:t>
            </a:r>
            <a:endParaRPr lang="en-US" altLang="zh-CN" b="1" dirty="0">
              <a:solidFill>
                <a:srgbClr val="000000"/>
              </a:solidFill>
              <a:latin typeface="黑体" panose="02010609060101010101" pitchFamily="49" charset="-122"/>
              <a:ea typeface="黑体" panose="02010609060101010101" pitchFamily="49" charset="-122"/>
            </a:endParaRPr>
          </a:p>
        </p:txBody>
      </p:sp>
      <p:sp>
        <p:nvSpPr>
          <p:cNvPr id="2" name="矩形 1"/>
          <p:cNvSpPr/>
          <p:nvPr/>
        </p:nvSpPr>
        <p:spPr>
          <a:xfrm>
            <a:off x="1343472" y="1019910"/>
            <a:ext cx="11521280" cy="707886"/>
          </a:xfrm>
          <a:prstGeom prst="rect">
            <a:avLst/>
          </a:prstGeom>
        </p:spPr>
        <p:txBody>
          <a:bodyPr wrap="square">
            <a:spAutoFit/>
          </a:bodyPr>
          <a:lstStyle/>
          <a:p>
            <a:r>
              <a:rPr lang="zh-CN" altLang="en-US" sz="2000" dirty="0">
                <a:solidFill>
                  <a:srgbClr val="0000FF"/>
                </a:solidFill>
                <a:latin typeface="+mn-ea"/>
                <a:ea typeface="+mn-ea"/>
              </a:rPr>
              <a:t>计入股本的金额＝</a:t>
            </a:r>
            <a:r>
              <a:rPr lang="en-US" altLang="zh-CN" sz="2000" dirty="0">
                <a:solidFill>
                  <a:srgbClr val="0000FF"/>
                </a:solidFill>
                <a:latin typeface="+mn-ea"/>
                <a:ea typeface="+mn-ea"/>
              </a:rPr>
              <a:t>10000000×1</a:t>
            </a:r>
            <a:r>
              <a:rPr lang="zh-CN" altLang="en-US" sz="2000" dirty="0">
                <a:solidFill>
                  <a:srgbClr val="0000FF"/>
                </a:solidFill>
                <a:latin typeface="+mn-ea"/>
                <a:ea typeface="+mn-ea"/>
              </a:rPr>
              <a:t>＝</a:t>
            </a:r>
            <a:r>
              <a:rPr lang="en-US" altLang="zh-CN" sz="2000" dirty="0">
                <a:solidFill>
                  <a:srgbClr val="0000FF"/>
                </a:solidFill>
                <a:latin typeface="+mn-ea"/>
                <a:ea typeface="+mn-ea"/>
              </a:rPr>
              <a:t>10 000 000</a:t>
            </a:r>
            <a:r>
              <a:rPr lang="zh-CN" altLang="en-US" sz="2000" dirty="0">
                <a:solidFill>
                  <a:srgbClr val="0000FF"/>
                </a:solidFill>
                <a:latin typeface="+mn-ea"/>
                <a:ea typeface="+mn-ea"/>
              </a:rPr>
              <a:t>（元）</a:t>
            </a:r>
            <a:endParaRPr lang="zh-CN" altLang="en-US" sz="2000" dirty="0">
              <a:solidFill>
                <a:srgbClr val="0000FF"/>
              </a:solidFill>
              <a:latin typeface="+mn-ea"/>
              <a:ea typeface="+mn-ea"/>
            </a:endParaRPr>
          </a:p>
          <a:p>
            <a:r>
              <a:rPr lang="zh-CN" altLang="en-US" sz="2000" dirty="0">
                <a:solidFill>
                  <a:srgbClr val="0000FF"/>
                </a:solidFill>
                <a:latin typeface="+mn-ea"/>
                <a:ea typeface="+mn-ea"/>
              </a:rPr>
              <a:t>计入资本公积的金额＝（</a:t>
            </a:r>
            <a:r>
              <a:rPr lang="en-US" altLang="zh-CN" sz="2000" dirty="0">
                <a:solidFill>
                  <a:srgbClr val="0000FF"/>
                </a:solidFill>
                <a:latin typeface="+mn-ea"/>
                <a:ea typeface="+mn-ea"/>
              </a:rPr>
              <a:t>5</a:t>
            </a:r>
            <a:r>
              <a:rPr lang="zh-CN" altLang="en-US" sz="2000" dirty="0">
                <a:solidFill>
                  <a:srgbClr val="0000FF"/>
                </a:solidFill>
                <a:latin typeface="+mn-ea"/>
                <a:ea typeface="+mn-ea"/>
              </a:rPr>
              <a:t>－</a:t>
            </a:r>
            <a:r>
              <a:rPr lang="en-US" altLang="zh-CN" sz="2000" dirty="0">
                <a:solidFill>
                  <a:srgbClr val="0000FF"/>
                </a:solidFill>
                <a:latin typeface="+mn-ea"/>
                <a:ea typeface="+mn-ea"/>
              </a:rPr>
              <a:t>1</a:t>
            </a:r>
            <a:r>
              <a:rPr lang="zh-CN" altLang="en-US" sz="2000" dirty="0">
                <a:solidFill>
                  <a:srgbClr val="0000FF"/>
                </a:solidFill>
                <a:latin typeface="+mn-ea"/>
                <a:ea typeface="+mn-ea"/>
              </a:rPr>
              <a:t>）</a:t>
            </a:r>
            <a:r>
              <a:rPr lang="en-US" altLang="zh-CN" sz="2000" dirty="0">
                <a:solidFill>
                  <a:srgbClr val="0000FF"/>
                </a:solidFill>
                <a:latin typeface="+mn-ea"/>
                <a:ea typeface="+mn-ea"/>
              </a:rPr>
              <a:t>×10000000</a:t>
            </a:r>
            <a:r>
              <a:rPr lang="zh-CN" altLang="en-US" sz="2000" dirty="0">
                <a:solidFill>
                  <a:srgbClr val="0000FF"/>
                </a:solidFill>
                <a:latin typeface="+mn-ea"/>
                <a:ea typeface="+mn-ea"/>
              </a:rPr>
              <a:t>－</a:t>
            </a:r>
            <a:r>
              <a:rPr lang="en-US" altLang="zh-CN" sz="2000" dirty="0">
                <a:solidFill>
                  <a:srgbClr val="0000FF"/>
                </a:solidFill>
                <a:latin typeface="+mn-ea"/>
                <a:ea typeface="+mn-ea"/>
              </a:rPr>
              <a:t>500 000</a:t>
            </a:r>
            <a:r>
              <a:rPr lang="zh-CN" altLang="en-US" sz="2000" dirty="0">
                <a:solidFill>
                  <a:srgbClr val="0000FF"/>
                </a:solidFill>
                <a:latin typeface="+mn-ea"/>
                <a:ea typeface="+mn-ea"/>
              </a:rPr>
              <a:t>＝</a:t>
            </a:r>
            <a:r>
              <a:rPr lang="en-US" altLang="zh-CN" sz="2000" dirty="0">
                <a:solidFill>
                  <a:srgbClr val="0000FF"/>
                </a:solidFill>
                <a:latin typeface="+mn-ea"/>
                <a:ea typeface="+mn-ea"/>
              </a:rPr>
              <a:t>39 500 000</a:t>
            </a:r>
            <a:r>
              <a:rPr lang="zh-CN" altLang="en-US" sz="2000" dirty="0">
                <a:solidFill>
                  <a:srgbClr val="0000FF"/>
                </a:solidFill>
                <a:latin typeface="+mn-ea"/>
                <a:ea typeface="+mn-ea"/>
              </a:rPr>
              <a:t>（元）</a:t>
            </a:r>
            <a:endParaRPr lang="zh-CN" altLang="en-US" sz="2000" dirty="0">
              <a:solidFill>
                <a:srgbClr val="0000FF"/>
              </a:solidFill>
              <a:latin typeface="+mn-ea"/>
              <a:ea typeface="+mn-ea"/>
            </a:endParaRPr>
          </a:p>
        </p:txBody>
      </p:sp>
      <p:pic>
        <p:nvPicPr>
          <p:cNvPr id="3" name="图片 2" descr="upload_post_object_v2_763419737"/>
          <p:cNvPicPr>
            <a:picLocks noChangeAspect="1"/>
          </p:cNvPicPr>
          <p:nvPr/>
        </p:nvPicPr>
        <p:blipFill>
          <a:blip r:embed="rId1"/>
          <a:stretch>
            <a:fillRect/>
          </a:stretch>
        </p:blipFill>
        <p:spPr>
          <a:xfrm>
            <a:off x="1343437" y="3756532"/>
            <a:ext cx="7476359" cy="31015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7106"/>
                                        </p:tgtEl>
                                        <p:attrNameLst>
                                          <p:attrName>style.visibility</p:attrName>
                                        </p:attrNameLst>
                                      </p:cBhvr>
                                      <p:to>
                                        <p:strVal val="visible"/>
                                      </p:to>
                                    </p:set>
                                    <p:animEffect transition="in" filter="dissolve">
                                      <p:cBhvr>
                                        <p:cTn id="7" dur="500"/>
                                        <p:tgtEl>
                                          <p:spTgt spid="4710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7107"/>
                                        </p:tgtEl>
                                        <p:attrNameLst>
                                          <p:attrName>style.visibility</p:attrName>
                                        </p:attrNameLst>
                                      </p:cBhvr>
                                      <p:to>
                                        <p:strVal val="visible"/>
                                      </p:to>
                                    </p:set>
                                    <p:animEffect transition="in" filter="dissolve">
                                      <p:cBhvr>
                                        <p:cTn id="17" dur="500"/>
                                        <p:tgtEl>
                                          <p:spTgt spid="47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6" grpId="0"/>
      <p:bldP spid="47107" grpId="0" animBg="1"/>
      <p:bldP spid="2" grpId="0"/>
    </p:bldLst>
  </p:timing>
</p:sld>
</file>

<file path=ppt/theme/theme1.xml><?xml version="1.0" encoding="utf-8"?>
<a:theme xmlns:a="http://schemas.openxmlformats.org/drawingml/2006/main" name="Nature">
  <a:themeElements>
    <a:clrScheme name="Nature 2">
      <a:dk1>
        <a:srgbClr val="5B5249"/>
      </a:dk1>
      <a:lt1>
        <a:srgbClr val="FFFFFF"/>
      </a:lt1>
      <a:dk2>
        <a:srgbClr val="2A3D7A"/>
      </a:dk2>
      <a:lt2>
        <a:srgbClr val="CEC8BA"/>
      </a:lt2>
      <a:accent1>
        <a:srgbClr val="C9DDF1"/>
      </a:accent1>
      <a:accent2>
        <a:srgbClr val="FAC164"/>
      </a:accent2>
      <a:accent3>
        <a:srgbClr val="FFFFFF"/>
      </a:accent3>
      <a:accent4>
        <a:srgbClr val="4C453D"/>
      </a:accent4>
      <a:accent5>
        <a:srgbClr val="E1EBF7"/>
      </a:accent5>
      <a:accent6>
        <a:srgbClr val="E3AF5A"/>
      </a:accent6>
      <a:hlink>
        <a:srgbClr val="B0AE6A"/>
      </a:hlink>
      <a:folHlink>
        <a:srgbClr val="C3E684"/>
      </a:folHlink>
    </a:clrScheme>
    <a:fontScheme name="Natur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en-US" sz="2400" b="0" i="0" u="none" strike="noStrike" cap="none" normalizeH="0" baseline="0" smtClean="0">
            <a:ln>
              <a:noFill/>
            </a:ln>
            <a:solidFill>
              <a:schemeClr val="tx1"/>
            </a:solidFill>
            <a:effectLst/>
            <a:latin typeface="Times New Roman" panose="02020603050405020304"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en-US" sz="2400" b="0" i="0" u="none" strike="noStrike" cap="none" normalizeH="0" baseline="0" smtClean="0">
            <a:ln>
              <a:noFill/>
            </a:ln>
            <a:solidFill>
              <a:schemeClr val="tx1"/>
            </a:solidFill>
            <a:effectLst/>
            <a:latin typeface="Times New Roman" panose="02020603050405020304" pitchFamily="18" charset="0"/>
            <a:ea typeface="宋体" pitchFamily="2" charset="-122"/>
          </a:defRPr>
        </a:defPPr>
      </a:lstStyle>
    </a:lnDef>
  </a:objectDefaults>
  <a:extraClrSchemeLst>
    <a:extraClrScheme>
      <a:clrScheme name="Nature 1">
        <a:dk1>
          <a:srgbClr val="666699"/>
        </a:dk1>
        <a:lt1>
          <a:srgbClr val="FFFFCC"/>
        </a:lt1>
        <a:dk2>
          <a:srgbClr val="687FCA"/>
        </a:dk2>
        <a:lt2>
          <a:srgbClr val="192449"/>
        </a:lt2>
        <a:accent1>
          <a:srgbClr val="C9DDF1"/>
        </a:accent1>
        <a:accent2>
          <a:srgbClr val="FAC164"/>
        </a:accent2>
        <a:accent3>
          <a:srgbClr val="B9C0E1"/>
        </a:accent3>
        <a:accent4>
          <a:srgbClr val="DADAAE"/>
        </a:accent4>
        <a:accent5>
          <a:srgbClr val="E1EBF7"/>
        </a:accent5>
        <a:accent6>
          <a:srgbClr val="E3AF5A"/>
        </a:accent6>
        <a:hlink>
          <a:srgbClr val="B0AE6A"/>
        </a:hlink>
        <a:folHlink>
          <a:srgbClr val="C3E684"/>
        </a:folHlink>
      </a:clrScheme>
      <a:clrMap bg1="dk2" tx1="lt1" bg2="dk1" tx2="lt2" accent1="accent1" accent2="accent2" accent3="accent3" accent4="accent4" accent5="accent5" accent6="accent6" hlink="hlink" folHlink="folHlink"/>
    </a:extraClrScheme>
    <a:extraClrScheme>
      <a:clrScheme name="Nature 2">
        <a:dk1>
          <a:srgbClr val="5B5249"/>
        </a:dk1>
        <a:lt1>
          <a:srgbClr val="FFFFFF"/>
        </a:lt1>
        <a:dk2>
          <a:srgbClr val="2A3D7A"/>
        </a:dk2>
        <a:lt2>
          <a:srgbClr val="CEC8BA"/>
        </a:lt2>
        <a:accent1>
          <a:srgbClr val="C9DDF1"/>
        </a:accent1>
        <a:accent2>
          <a:srgbClr val="FAC164"/>
        </a:accent2>
        <a:accent3>
          <a:srgbClr val="FFFFFF"/>
        </a:accent3>
        <a:accent4>
          <a:srgbClr val="4C453D"/>
        </a:accent4>
        <a:accent5>
          <a:srgbClr val="E1EBF7"/>
        </a:accent5>
        <a:accent6>
          <a:srgbClr val="E3AF5A"/>
        </a:accent6>
        <a:hlink>
          <a:srgbClr val="B0AE6A"/>
        </a:hlink>
        <a:folHlink>
          <a:srgbClr val="C3E684"/>
        </a:folHlink>
      </a:clrScheme>
      <a:clrMap bg1="lt1" tx1="dk1" bg2="lt2" tx2="dk2" accent1="accent1" accent2="accent2" accent3="accent3" accent4="accent4" accent5="accent5" accent6="accent6" hlink="hlink" folHlink="folHlink"/>
    </a:extraClrScheme>
    <a:extraClrScheme>
      <a:clrScheme name="Nature 3">
        <a:dk1>
          <a:srgbClr val="333333"/>
        </a:dk1>
        <a:lt1>
          <a:srgbClr val="FFFFFF"/>
        </a:lt1>
        <a:dk2>
          <a:srgbClr val="000000"/>
        </a:dk2>
        <a:lt2>
          <a:srgbClr val="DDDDDD"/>
        </a:lt2>
        <a:accent1>
          <a:srgbClr val="DDDDDD"/>
        </a:accent1>
        <a:accent2>
          <a:srgbClr val="B2B2B2"/>
        </a:accent2>
        <a:accent3>
          <a:srgbClr val="FFFFFF"/>
        </a:accent3>
        <a:accent4>
          <a:srgbClr val="2A2A2A"/>
        </a:accent4>
        <a:accent5>
          <a:srgbClr val="EBEBEB"/>
        </a:accent5>
        <a:accent6>
          <a:srgbClr val="A1A1A1"/>
        </a:accent6>
        <a:hlink>
          <a:srgbClr val="808080"/>
        </a:hlink>
        <a:folHlink>
          <a:srgbClr val="5F5F5F"/>
        </a:folHlink>
      </a:clrScheme>
      <a:clrMap bg1="lt1" tx1="dk1" bg2="lt2" tx2="dk2" accent1="accent1" accent2="accent2" accent3="accent3" accent4="accent4" accent5="accent5" accent6="accent6" hlink="hlink" folHlink="folHlink"/>
    </a:extraClrScheme>
    <a:extraClrScheme>
      <a:clrScheme name="Nature 4">
        <a:dk1>
          <a:srgbClr val="8061A5"/>
        </a:dk1>
        <a:lt1>
          <a:srgbClr val="FFFFCC"/>
        </a:lt1>
        <a:dk2>
          <a:srgbClr val="967DB5"/>
        </a:dk2>
        <a:lt2>
          <a:srgbClr val="192449"/>
        </a:lt2>
        <a:accent1>
          <a:srgbClr val="D6C9F1"/>
        </a:accent1>
        <a:accent2>
          <a:srgbClr val="FAC164"/>
        </a:accent2>
        <a:accent3>
          <a:srgbClr val="C9BFD7"/>
        </a:accent3>
        <a:accent4>
          <a:srgbClr val="DADAAE"/>
        </a:accent4>
        <a:accent5>
          <a:srgbClr val="E8E1F7"/>
        </a:accent5>
        <a:accent6>
          <a:srgbClr val="E3AF5A"/>
        </a:accent6>
        <a:hlink>
          <a:srgbClr val="B0AE6A"/>
        </a:hlink>
        <a:folHlink>
          <a:srgbClr val="C3E684"/>
        </a:folHlink>
      </a:clrScheme>
      <a:clrMap bg1="dk2" tx1="lt1" bg2="dk1" tx2="lt2" accent1="accent1" accent2="accent2" accent3="accent3" accent4="accent4" accent5="accent5" accent6="accent6" hlink="hlink" folHlink="folHlink"/>
    </a:extraClrScheme>
    <a:extraClrScheme>
      <a:clrScheme name="Nature 5">
        <a:dk1>
          <a:srgbClr val="5B5249"/>
        </a:dk1>
        <a:lt1>
          <a:srgbClr val="FFFFFF"/>
        </a:lt1>
        <a:dk2>
          <a:srgbClr val="2A3D7A"/>
        </a:dk2>
        <a:lt2>
          <a:srgbClr val="CEC8BA"/>
        </a:lt2>
        <a:accent1>
          <a:srgbClr val="C9DDF1"/>
        </a:accent1>
        <a:accent2>
          <a:srgbClr val="FAC164"/>
        </a:accent2>
        <a:accent3>
          <a:srgbClr val="FFFFFF"/>
        </a:accent3>
        <a:accent4>
          <a:srgbClr val="4C453D"/>
        </a:accent4>
        <a:accent5>
          <a:srgbClr val="E1EBF7"/>
        </a:accent5>
        <a:accent6>
          <a:srgbClr val="E3AF5A"/>
        </a:accent6>
        <a:hlink>
          <a:srgbClr val="993333"/>
        </a:hlink>
        <a:folHlink>
          <a:srgbClr val="3333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20TGp_company_diagram_v2">
  <a:themeElements>
    <a:clrScheme name="120TGp_company_diagram_v2 3">
      <a:dk1>
        <a:srgbClr val="2B166E"/>
      </a:dk1>
      <a:lt1>
        <a:srgbClr val="FFFFFF"/>
      </a:lt1>
      <a:dk2>
        <a:srgbClr val="1640B6"/>
      </a:dk2>
      <a:lt2>
        <a:srgbClr val="B2B2B2"/>
      </a:lt2>
      <a:accent1>
        <a:srgbClr val="48BDEC"/>
      </a:accent1>
      <a:accent2>
        <a:srgbClr val="EB984D"/>
      </a:accent2>
      <a:accent3>
        <a:srgbClr val="FFFFFF"/>
      </a:accent3>
      <a:accent4>
        <a:srgbClr val="23115D"/>
      </a:accent4>
      <a:accent5>
        <a:srgbClr val="B1DBF4"/>
      </a:accent5>
      <a:accent6>
        <a:srgbClr val="D58945"/>
      </a:accent6>
      <a:hlink>
        <a:srgbClr val="339966"/>
      </a:hlink>
      <a:folHlink>
        <a:srgbClr val="7E88E4"/>
      </a:folHlink>
    </a:clrScheme>
    <a:fontScheme name="120TGp_company_diagram_v2">
      <a:majorFont>
        <a:latin typeface="Arial"/>
        <a:ea typeface="华文中宋"/>
        <a:cs typeface=""/>
      </a:majorFont>
      <a:minorFont>
        <a:latin typeface="Arial"/>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楷体_GB2312" pitchFamily="1"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楷体_GB2312" pitchFamily="1" charset="-122"/>
          </a:defRPr>
        </a:defPPr>
      </a:lstStyle>
    </a:lnDef>
  </a:objectDefaults>
  <a:extraClrSchemeLst>
    <a:extraClrScheme>
      <a:clrScheme name="120TGp_company_diagram_v2 1">
        <a:dk1>
          <a:srgbClr val="19426B"/>
        </a:dk1>
        <a:lt1>
          <a:srgbClr val="FFFFFF"/>
        </a:lt1>
        <a:dk2>
          <a:srgbClr val="008080"/>
        </a:dk2>
        <a:lt2>
          <a:srgbClr val="B2B2B2"/>
        </a:lt2>
        <a:accent1>
          <a:srgbClr val="35C9C2"/>
        </a:accent1>
        <a:accent2>
          <a:srgbClr val="398AC7"/>
        </a:accent2>
        <a:accent3>
          <a:srgbClr val="FFFFFF"/>
        </a:accent3>
        <a:accent4>
          <a:srgbClr val="14375A"/>
        </a:accent4>
        <a:accent5>
          <a:srgbClr val="AEE1DD"/>
        </a:accent5>
        <a:accent6>
          <a:srgbClr val="337DB4"/>
        </a:accent6>
        <a:hlink>
          <a:srgbClr val="CCCC00"/>
        </a:hlink>
        <a:folHlink>
          <a:srgbClr val="6D50CA"/>
        </a:folHlink>
      </a:clrScheme>
      <a:clrMap bg1="lt1" tx1="dk1" bg2="lt2" tx2="dk2" accent1="accent1" accent2="accent2" accent3="accent3" accent4="accent4" accent5="accent5" accent6="accent6" hlink="hlink" folHlink="folHlink"/>
    </a:extraClrScheme>
    <a:extraClrScheme>
      <a:clrScheme name="120TGp_company_diagram_v2 2">
        <a:dk1>
          <a:srgbClr val="25095D"/>
        </a:dk1>
        <a:lt1>
          <a:srgbClr val="FFFFFF"/>
        </a:lt1>
        <a:dk2>
          <a:srgbClr val="A1537C"/>
        </a:dk2>
        <a:lt2>
          <a:srgbClr val="B2B2B2"/>
        </a:lt2>
        <a:accent1>
          <a:srgbClr val="AF8ADC"/>
        </a:accent1>
        <a:accent2>
          <a:srgbClr val="60A065"/>
        </a:accent2>
        <a:accent3>
          <a:srgbClr val="FFFFFF"/>
        </a:accent3>
        <a:accent4>
          <a:srgbClr val="1E064E"/>
        </a:accent4>
        <a:accent5>
          <a:srgbClr val="D4C4EB"/>
        </a:accent5>
        <a:accent6>
          <a:srgbClr val="56915B"/>
        </a:accent6>
        <a:hlink>
          <a:srgbClr val="8DAED9"/>
        </a:hlink>
        <a:folHlink>
          <a:srgbClr val="5974C1"/>
        </a:folHlink>
      </a:clrScheme>
      <a:clrMap bg1="lt1" tx1="dk1" bg2="lt2" tx2="dk2" accent1="accent1" accent2="accent2" accent3="accent3" accent4="accent4" accent5="accent5" accent6="accent6" hlink="hlink" folHlink="folHlink"/>
    </a:extraClrScheme>
    <a:extraClrScheme>
      <a:clrScheme name="120TGp_company_diagram_v2 3">
        <a:dk1>
          <a:srgbClr val="2B166E"/>
        </a:dk1>
        <a:lt1>
          <a:srgbClr val="FFFFFF"/>
        </a:lt1>
        <a:dk2>
          <a:srgbClr val="1640B6"/>
        </a:dk2>
        <a:lt2>
          <a:srgbClr val="B2B2B2"/>
        </a:lt2>
        <a:accent1>
          <a:srgbClr val="48BDEC"/>
        </a:accent1>
        <a:accent2>
          <a:srgbClr val="EB984D"/>
        </a:accent2>
        <a:accent3>
          <a:srgbClr val="FFFFFF"/>
        </a:accent3>
        <a:accent4>
          <a:srgbClr val="23115D"/>
        </a:accent4>
        <a:accent5>
          <a:srgbClr val="B1DBF4"/>
        </a:accent5>
        <a:accent6>
          <a:srgbClr val="D58945"/>
        </a:accent6>
        <a:hlink>
          <a:srgbClr val="339966"/>
        </a:hlink>
        <a:folHlink>
          <a:srgbClr val="7E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25_112TGp_finance_diagram_v2">
  <a:themeElements>
    <a:clrScheme name="21_112TGp_finance_diagram_v2 3">
      <a:dk1>
        <a:srgbClr val="002A00"/>
      </a:dk1>
      <a:lt1>
        <a:srgbClr val="FFFFFF"/>
      </a:lt1>
      <a:dk2>
        <a:srgbClr val="FFFFE7"/>
      </a:dk2>
      <a:lt2>
        <a:srgbClr val="B2B2B2"/>
      </a:lt2>
      <a:accent1>
        <a:srgbClr val="6D77BF"/>
      </a:accent1>
      <a:accent2>
        <a:srgbClr val="669900"/>
      </a:accent2>
      <a:accent3>
        <a:srgbClr val="FFFFFF"/>
      </a:accent3>
      <a:accent4>
        <a:srgbClr val="002200"/>
      </a:accent4>
      <a:accent5>
        <a:srgbClr val="BABDDC"/>
      </a:accent5>
      <a:accent6>
        <a:srgbClr val="5C8A00"/>
      </a:accent6>
      <a:hlink>
        <a:srgbClr val="A76E23"/>
      </a:hlink>
      <a:folHlink>
        <a:srgbClr val="145232"/>
      </a:folHlink>
    </a:clrScheme>
    <a:fontScheme name="21_112TGp_finance_diagram_v2">
      <a:majorFont>
        <a:latin typeface="Arial"/>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21_112TGp_finance_diagram_v2 1">
        <a:dk1>
          <a:srgbClr val="000066"/>
        </a:dk1>
        <a:lt1>
          <a:srgbClr val="FFFFFF"/>
        </a:lt1>
        <a:dk2>
          <a:srgbClr val="E1E1E7"/>
        </a:dk2>
        <a:lt2>
          <a:srgbClr val="B2B2B2"/>
        </a:lt2>
        <a:accent1>
          <a:srgbClr val="009999"/>
        </a:accent1>
        <a:accent2>
          <a:srgbClr val="FF9933"/>
        </a:accent2>
        <a:accent3>
          <a:srgbClr val="FFFFFF"/>
        </a:accent3>
        <a:accent4>
          <a:srgbClr val="000056"/>
        </a:accent4>
        <a:accent5>
          <a:srgbClr val="AACACA"/>
        </a:accent5>
        <a:accent6>
          <a:srgbClr val="E78A2D"/>
        </a:accent6>
        <a:hlink>
          <a:srgbClr val="6A9EB0"/>
        </a:hlink>
        <a:folHlink>
          <a:srgbClr val="336699"/>
        </a:folHlink>
      </a:clrScheme>
      <a:clrMap bg1="lt1" tx1="dk1" bg2="lt2" tx2="dk2" accent1="accent1" accent2="accent2" accent3="accent3" accent4="accent4" accent5="accent5" accent6="accent6" hlink="hlink" folHlink="folHlink"/>
    </a:extraClrScheme>
    <a:extraClrScheme>
      <a:clrScheme name="21_112TGp_finance_diagram_v2 2">
        <a:dk1>
          <a:srgbClr val="000000"/>
        </a:dk1>
        <a:lt1>
          <a:srgbClr val="FFFFFF"/>
        </a:lt1>
        <a:dk2>
          <a:srgbClr val="FFFFFF"/>
        </a:dk2>
        <a:lt2>
          <a:srgbClr val="B2B2B2"/>
        </a:lt2>
        <a:accent1>
          <a:srgbClr val="C0D070"/>
        </a:accent1>
        <a:accent2>
          <a:srgbClr val="0099CC"/>
        </a:accent2>
        <a:accent3>
          <a:srgbClr val="FFFFFF"/>
        </a:accent3>
        <a:accent4>
          <a:srgbClr val="000000"/>
        </a:accent4>
        <a:accent5>
          <a:srgbClr val="DCE4BB"/>
        </a:accent5>
        <a:accent6>
          <a:srgbClr val="008AB9"/>
        </a:accent6>
        <a:hlink>
          <a:srgbClr val="CA9938"/>
        </a:hlink>
        <a:folHlink>
          <a:srgbClr val="683241"/>
        </a:folHlink>
      </a:clrScheme>
      <a:clrMap bg1="lt1" tx1="dk1" bg2="lt2" tx2="dk2" accent1="accent1" accent2="accent2" accent3="accent3" accent4="accent4" accent5="accent5" accent6="accent6" hlink="hlink" folHlink="folHlink"/>
    </a:extraClrScheme>
    <a:extraClrScheme>
      <a:clrScheme name="21_112TGp_finance_diagram_v2 3">
        <a:dk1>
          <a:srgbClr val="002A00"/>
        </a:dk1>
        <a:lt1>
          <a:srgbClr val="FFFFFF"/>
        </a:lt1>
        <a:dk2>
          <a:srgbClr val="FFFFE7"/>
        </a:dk2>
        <a:lt2>
          <a:srgbClr val="B2B2B2"/>
        </a:lt2>
        <a:accent1>
          <a:srgbClr val="6D77BF"/>
        </a:accent1>
        <a:accent2>
          <a:srgbClr val="669900"/>
        </a:accent2>
        <a:accent3>
          <a:srgbClr val="FFFFFF"/>
        </a:accent3>
        <a:accent4>
          <a:srgbClr val="002200"/>
        </a:accent4>
        <a:accent5>
          <a:srgbClr val="BABDDC"/>
        </a:accent5>
        <a:accent6>
          <a:srgbClr val="5C8A00"/>
        </a:accent6>
        <a:hlink>
          <a:srgbClr val="A76E23"/>
        </a:hlink>
        <a:folHlink>
          <a:srgbClr val="14523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112TGp_finance_diagram_v2">
  <a:themeElements>
    <a:clrScheme name="4_112TGp_finance_diagram_v2 3">
      <a:dk1>
        <a:srgbClr val="002A00"/>
      </a:dk1>
      <a:lt1>
        <a:srgbClr val="FFFFFF"/>
      </a:lt1>
      <a:dk2>
        <a:srgbClr val="FFFFE7"/>
      </a:dk2>
      <a:lt2>
        <a:srgbClr val="B2B2B2"/>
      </a:lt2>
      <a:accent1>
        <a:srgbClr val="6D77BF"/>
      </a:accent1>
      <a:accent2>
        <a:srgbClr val="669900"/>
      </a:accent2>
      <a:accent3>
        <a:srgbClr val="FFFFFF"/>
      </a:accent3>
      <a:accent4>
        <a:srgbClr val="002200"/>
      </a:accent4>
      <a:accent5>
        <a:srgbClr val="BABDDC"/>
      </a:accent5>
      <a:accent6>
        <a:srgbClr val="5C8A00"/>
      </a:accent6>
      <a:hlink>
        <a:srgbClr val="A76E23"/>
      </a:hlink>
      <a:folHlink>
        <a:srgbClr val="145232"/>
      </a:folHlink>
    </a:clrScheme>
    <a:fontScheme name="4_112TGp_finance_diagram_v2">
      <a:majorFont>
        <a:latin typeface="Arial"/>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4_112TGp_finance_diagram_v2 1">
        <a:dk1>
          <a:srgbClr val="000066"/>
        </a:dk1>
        <a:lt1>
          <a:srgbClr val="FFFFFF"/>
        </a:lt1>
        <a:dk2>
          <a:srgbClr val="E1E1E7"/>
        </a:dk2>
        <a:lt2>
          <a:srgbClr val="B2B2B2"/>
        </a:lt2>
        <a:accent1>
          <a:srgbClr val="009999"/>
        </a:accent1>
        <a:accent2>
          <a:srgbClr val="FF9933"/>
        </a:accent2>
        <a:accent3>
          <a:srgbClr val="FFFFFF"/>
        </a:accent3>
        <a:accent4>
          <a:srgbClr val="000056"/>
        </a:accent4>
        <a:accent5>
          <a:srgbClr val="AACACA"/>
        </a:accent5>
        <a:accent6>
          <a:srgbClr val="E78A2D"/>
        </a:accent6>
        <a:hlink>
          <a:srgbClr val="6A9EB0"/>
        </a:hlink>
        <a:folHlink>
          <a:srgbClr val="336699"/>
        </a:folHlink>
      </a:clrScheme>
      <a:clrMap bg1="lt1" tx1="dk1" bg2="lt2" tx2="dk2" accent1="accent1" accent2="accent2" accent3="accent3" accent4="accent4" accent5="accent5" accent6="accent6" hlink="hlink" folHlink="folHlink"/>
    </a:extraClrScheme>
    <a:extraClrScheme>
      <a:clrScheme name="4_112TGp_finance_diagram_v2 2">
        <a:dk1>
          <a:srgbClr val="000000"/>
        </a:dk1>
        <a:lt1>
          <a:srgbClr val="FFFFFF"/>
        </a:lt1>
        <a:dk2>
          <a:srgbClr val="FFFFFF"/>
        </a:dk2>
        <a:lt2>
          <a:srgbClr val="B2B2B2"/>
        </a:lt2>
        <a:accent1>
          <a:srgbClr val="C0D070"/>
        </a:accent1>
        <a:accent2>
          <a:srgbClr val="0099CC"/>
        </a:accent2>
        <a:accent3>
          <a:srgbClr val="FFFFFF"/>
        </a:accent3>
        <a:accent4>
          <a:srgbClr val="000000"/>
        </a:accent4>
        <a:accent5>
          <a:srgbClr val="DCE4BB"/>
        </a:accent5>
        <a:accent6>
          <a:srgbClr val="008AB9"/>
        </a:accent6>
        <a:hlink>
          <a:srgbClr val="CA9938"/>
        </a:hlink>
        <a:folHlink>
          <a:srgbClr val="683241"/>
        </a:folHlink>
      </a:clrScheme>
      <a:clrMap bg1="lt1" tx1="dk1" bg2="lt2" tx2="dk2" accent1="accent1" accent2="accent2" accent3="accent3" accent4="accent4" accent5="accent5" accent6="accent6" hlink="hlink" folHlink="folHlink"/>
    </a:extraClrScheme>
    <a:extraClrScheme>
      <a:clrScheme name="4_112TGp_finance_diagram_v2 3">
        <a:dk1>
          <a:srgbClr val="002A00"/>
        </a:dk1>
        <a:lt1>
          <a:srgbClr val="FFFFFF"/>
        </a:lt1>
        <a:dk2>
          <a:srgbClr val="FFFFE7"/>
        </a:dk2>
        <a:lt2>
          <a:srgbClr val="B2B2B2"/>
        </a:lt2>
        <a:accent1>
          <a:srgbClr val="6D77BF"/>
        </a:accent1>
        <a:accent2>
          <a:srgbClr val="669900"/>
        </a:accent2>
        <a:accent3>
          <a:srgbClr val="FFFFFF"/>
        </a:accent3>
        <a:accent4>
          <a:srgbClr val="002200"/>
        </a:accent4>
        <a:accent5>
          <a:srgbClr val="BABDDC"/>
        </a:accent5>
        <a:accent6>
          <a:srgbClr val="5C8A00"/>
        </a:accent6>
        <a:hlink>
          <a:srgbClr val="A76E23"/>
        </a:hlink>
        <a:folHlink>
          <a:srgbClr val="14523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112TGp_finance_diagram_v2">
  <a:themeElements>
    <a:clrScheme name="4_112TGp_finance_diagram_v2 3">
      <a:dk1>
        <a:srgbClr val="002A00"/>
      </a:dk1>
      <a:lt1>
        <a:srgbClr val="FFFFFF"/>
      </a:lt1>
      <a:dk2>
        <a:srgbClr val="FFFFE7"/>
      </a:dk2>
      <a:lt2>
        <a:srgbClr val="B2B2B2"/>
      </a:lt2>
      <a:accent1>
        <a:srgbClr val="6D77BF"/>
      </a:accent1>
      <a:accent2>
        <a:srgbClr val="669900"/>
      </a:accent2>
      <a:accent3>
        <a:srgbClr val="FFFFFF"/>
      </a:accent3>
      <a:accent4>
        <a:srgbClr val="002200"/>
      </a:accent4>
      <a:accent5>
        <a:srgbClr val="BABDDC"/>
      </a:accent5>
      <a:accent6>
        <a:srgbClr val="5C8A00"/>
      </a:accent6>
      <a:hlink>
        <a:srgbClr val="A76E23"/>
      </a:hlink>
      <a:folHlink>
        <a:srgbClr val="145232"/>
      </a:folHlink>
    </a:clrScheme>
    <a:fontScheme name="4_112TGp_finance_diagram_v2">
      <a:majorFont>
        <a:latin typeface="Arial"/>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4_112TGp_finance_diagram_v2 1">
        <a:dk1>
          <a:srgbClr val="000066"/>
        </a:dk1>
        <a:lt1>
          <a:srgbClr val="FFFFFF"/>
        </a:lt1>
        <a:dk2>
          <a:srgbClr val="E1E1E7"/>
        </a:dk2>
        <a:lt2>
          <a:srgbClr val="B2B2B2"/>
        </a:lt2>
        <a:accent1>
          <a:srgbClr val="009999"/>
        </a:accent1>
        <a:accent2>
          <a:srgbClr val="FF9933"/>
        </a:accent2>
        <a:accent3>
          <a:srgbClr val="FFFFFF"/>
        </a:accent3>
        <a:accent4>
          <a:srgbClr val="000056"/>
        </a:accent4>
        <a:accent5>
          <a:srgbClr val="AACACA"/>
        </a:accent5>
        <a:accent6>
          <a:srgbClr val="E78A2D"/>
        </a:accent6>
        <a:hlink>
          <a:srgbClr val="6A9EB0"/>
        </a:hlink>
        <a:folHlink>
          <a:srgbClr val="336699"/>
        </a:folHlink>
      </a:clrScheme>
      <a:clrMap bg1="lt1" tx1="dk1" bg2="lt2" tx2="dk2" accent1="accent1" accent2="accent2" accent3="accent3" accent4="accent4" accent5="accent5" accent6="accent6" hlink="hlink" folHlink="folHlink"/>
    </a:extraClrScheme>
    <a:extraClrScheme>
      <a:clrScheme name="4_112TGp_finance_diagram_v2 2">
        <a:dk1>
          <a:srgbClr val="000000"/>
        </a:dk1>
        <a:lt1>
          <a:srgbClr val="FFFFFF"/>
        </a:lt1>
        <a:dk2>
          <a:srgbClr val="FFFFFF"/>
        </a:dk2>
        <a:lt2>
          <a:srgbClr val="B2B2B2"/>
        </a:lt2>
        <a:accent1>
          <a:srgbClr val="C0D070"/>
        </a:accent1>
        <a:accent2>
          <a:srgbClr val="0099CC"/>
        </a:accent2>
        <a:accent3>
          <a:srgbClr val="FFFFFF"/>
        </a:accent3>
        <a:accent4>
          <a:srgbClr val="000000"/>
        </a:accent4>
        <a:accent5>
          <a:srgbClr val="DCE4BB"/>
        </a:accent5>
        <a:accent6>
          <a:srgbClr val="008AB9"/>
        </a:accent6>
        <a:hlink>
          <a:srgbClr val="CA9938"/>
        </a:hlink>
        <a:folHlink>
          <a:srgbClr val="683241"/>
        </a:folHlink>
      </a:clrScheme>
      <a:clrMap bg1="lt1" tx1="dk1" bg2="lt2" tx2="dk2" accent1="accent1" accent2="accent2" accent3="accent3" accent4="accent4" accent5="accent5" accent6="accent6" hlink="hlink" folHlink="folHlink"/>
    </a:extraClrScheme>
    <a:extraClrScheme>
      <a:clrScheme name="4_112TGp_finance_diagram_v2 3">
        <a:dk1>
          <a:srgbClr val="002A00"/>
        </a:dk1>
        <a:lt1>
          <a:srgbClr val="FFFFFF"/>
        </a:lt1>
        <a:dk2>
          <a:srgbClr val="FFFFE7"/>
        </a:dk2>
        <a:lt2>
          <a:srgbClr val="B2B2B2"/>
        </a:lt2>
        <a:accent1>
          <a:srgbClr val="6D77BF"/>
        </a:accent1>
        <a:accent2>
          <a:srgbClr val="669900"/>
        </a:accent2>
        <a:accent3>
          <a:srgbClr val="FFFFFF"/>
        </a:accent3>
        <a:accent4>
          <a:srgbClr val="002200"/>
        </a:accent4>
        <a:accent5>
          <a:srgbClr val="BABDDC"/>
        </a:accent5>
        <a:accent6>
          <a:srgbClr val="5C8A00"/>
        </a:accent6>
        <a:hlink>
          <a:srgbClr val="A76E23"/>
        </a:hlink>
        <a:folHlink>
          <a:srgbClr val="14523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Natur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3_112TGp_finance_diagram_v2">
  <a:themeElements>
    <a:clrScheme name="23_112TGp_finance_diagram_v2 3">
      <a:dk1>
        <a:srgbClr val="002A00"/>
      </a:dk1>
      <a:lt1>
        <a:srgbClr val="FFFFFF"/>
      </a:lt1>
      <a:dk2>
        <a:srgbClr val="FFFFE7"/>
      </a:dk2>
      <a:lt2>
        <a:srgbClr val="B2B2B2"/>
      </a:lt2>
      <a:accent1>
        <a:srgbClr val="6D77BF"/>
      </a:accent1>
      <a:accent2>
        <a:srgbClr val="669900"/>
      </a:accent2>
      <a:accent3>
        <a:srgbClr val="FFFFFF"/>
      </a:accent3>
      <a:accent4>
        <a:srgbClr val="002200"/>
      </a:accent4>
      <a:accent5>
        <a:srgbClr val="BABDDC"/>
      </a:accent5>
      <a:accent6>
        <a:srgbClr val="5C8A00"/>
      </a:accent6>
      <a:hlink>
        <a:srgbClr val="A76E23"/>
      </a:hlink>
      <a:folHlink>
        <a:srgbClr val="145232"/>
      </a:folHlink>
    </a:clrScheme>
    <a:fontScheme name="23_112TGp_finance_diagram_v2">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23_112TGp_finance_diagram_v2 1">
        <a:dk1>
          <a:srgbClr val="000066"/>
        </a:dk1>
        <a:lt1>
          <a:srgbClr val="FFFFFF"/>
        </a:lt1>
        <a:dk2>
          <a:srgbClr val="E1E1E7"/>
        </a:dk2>
        <a:lt2>
          <a:srgbClr val="B2B2B2"/>
        </a:lt2>
        <a:accent1>
          <a:srgbClr val="009999"/>
        </a:accent1>
        <a:accent2>
          <a:srgbClr val="FF9933"/>
        </a:accent2>
        <a:accent3>
          <a:srgbClr val="FFFFFF"/>
        </a:accent3>
        <a:accent4>
          <a:srgbClr val="000056"/>
        </a:accent4>
        <a:accent5>
          <a:srgbClr val="AACACA"/>
        </a:accent5>
        <a:accent6>
          <a:srgbClr val="E78A2D"/>
        </a:accent6>
        <a:hlink>
          <a:srgbClr val="6A9EB0"/>
        </a:hlink>
        <a:folHlink>
          <a:srgbClr val="336699"/>
        </a:folHlink>
      </a:clrScheme>
      <a:clrMap bg1="lt1" tx1="dk1" bg2="lt2" tx2="dk2" accent1="accent1" accent2="accent2" accent3="accent3" accent4="accent4" accent5="accent5" accent6="accent6" hlink="hlink" folHlink="folHlink"/>
    </a:extraClrScheme>
    <a:extraClrScheme>
      <a:clrScheme name="23_112TGp_finance_diagram_v2 2">
        <a:dk1>
          <a:srgbClr val="000000"/>
        </a:dk1>
        <a:lt1>
          <a:srgbClr val="FFFFFF"/>
        </a:lt1>
        <a:dk2>
          <a:srgbClr val="FFFFFF"/>
        </a:dk2>
        <a:lt2>
          <a:srgbClr val="B2B2B2"/>
        </a:lt2>
        <a:accent1>
          <a:srgbClr val="C0D070"/>
        </a:accent1>
        <a:accent2>
          <a:srgbClr val="0099CC"/>
        </a:accent2>
        <a:accent3>
          <a:srgbClr val="FFFFFF"/>
        </a:accent3>
        <a:accent4>
          <a:srgbClr val="000000"/>
        </a:accent4>
        <a:accent5>
          <a:srgbClr val="DCE4BB"/>
        </a:accent5>
        <a:accent6>
          <a:srgbClr val="008AB9"/>
        </a:accent6>
        <a:hlink>
          <a:srgbClr val="CA9938"/>
        </a:hlink>
        <a:folHlink>
          <a:srgbClr val="683241"/>
        </a:folHlink>
      </a:clrScheme>
      <a:clrMap bg1="lt1" tx1="dk1" bg2="lt2" tx2="dk2" accent1="accent1" accent2="accent2" accent3="accent3" accent4="accent4" accent5="accent5" accent6="accent6" hlink="hlink" folHlink="folHlink"/>
    </a:extraClrScheme>
    <a:extraClrScheme>
      <a:clrScheme name="23_112TGp_finance_diagram_v2 3">
        <a:dk1>
          <a:srgbClr val="002A00"/>
        </a:dk1>
        <a:lt1>
          <a:srgbClr val="FFFFFF"/>
        </a:lt1>
        <a:dk2>
          <a:srgbClr val="FFFFE7"/>
        </a:dk2>
        <a:lt2>
          <a:srgbClr val="B2B2B2"/>
        </a:lt2>
        <a:accent1>
          <a:srgbClr val="6D77BF"/>
        </a:accent1>
        <a:accent2>
          <a:srgbClr val="669900"/>
        </a:accent2>
        <a:accent3>
          <a:srgbClr val="FFFFFF"/>
        </a:accent3>
        <a:accent4>
          <a:srgbClr val="002200"/>
        </a:accent4>
        <a:accent5>
          <a:srgbClr val="BABDDC"/>
        </a:accent5>
        <a:accent6>
          <a:srgbClr val="5C8A00"/>
        </a:accent6>
        <a:hlink>
          <a:srgbClr val="A76E23"/>
        </a:hlink>
        <a:folHlink>
          <a:srgbClr val="14523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古瓶荷花">
  <a:themeElements>
    <a:clrScheme name="3_古瓶荷花 4">
      <a:dk1>
        <a:srgbClr val="000000"/>
      </a:dk1>
      <a:lt1>
        <a:srgbClr val="FFFFCC"/>
      </a:lt1>
      <a:dk2>
        <a:srgbClr val="CC3300"/>
      </a:dk2>
      <a:lt2>
        <a:srgbClr val="C0C0C0"/>
      </a:lt2>
      <a:accent1>
        <a:srgbClr val="FFFFCC"/>
      </a:accent1>
      <a:accent2>
        <a:srgbClr val="339933"/>
      </a:accent2>
      <a:accent3>
        <a:srgbClr val="FFFFE2"/>
      </a:accent3>
      <a:accent4>
        <a:srgbClr val="000000"/>
      </a:accent4>
      <a:accent5>
        <a:srgbClr val="FFFFE2"/>
      </a:accent5>
      <a:accent6>
        <a:srgbClr val="2D8A2D"/>
      </a:accent6>
      <a:hlink>
        <a:srgbClr val="0066FF"/>
      </a:hlink>
      <a:folHlink>
        <a:srgbClr val="6F6F9F"/>
      </a:folHlink>
    </a:clrScheme>
    <a:fontScheme name="3_古瓶荷花">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3_古瓶荷花 1">
        <a:dk1>
          <a:srgbClr val="0033CC"/>
        </a:dk1>
        <a:lt1>
          <a:srgbClr val="FFFFFF"/>
        </a:lt1>
        <a:dk2>
          <a:srgbClr val="007572"/>
        </a:dk2>
        <a:lt2>
          <a:srgbClr val="C0C0C0"/>
        </a:lt2>
        <a:accent1>
          <a:srgbClr val="CCECFF"/>
        </a:accent1>
        <a:accent2>
          <a:srgbClr val="3399FF"/>
        </a:accent2>
        <a:accent3>
          <a:srgbClr val="FFFFFF"/>
        </a:accent3>
        <a:accent4>
          <a:srgbClr val="002AAE"/>
        </a:accent4>
        <a:accent5>
          <a:srgbClr val="E2F4FF"/>
        </a:accent5>
        <a:accent6>
          <a:srgbClr val="2D8AE7"/>
        </a:accent6>
        <a:hlink>
          <a:srgbClr val="CC0066"/>
        </a:hlink>
        <a:folHlink>
          <a:srgbClr val="7D7DA9"/>
        </a:folHlink>
      </a:clrScheme>
      <a:clrMap bg1="lt1" tx1="dk1" bg2="lt2" tx2="dk2" accent1="accent1" accent2="accent2" accent3="accent3" accent4="accent4" accent5="accent5" accent6="accent6" hlink="hlink" folHlink="folHlink"/>
    </a:extraClrScheme>
    <a:extraClrScheme>
      <a:clrScheme name="3_古瓶荷花 2">
        <a:dk1>
          <a:srgbClr val="007A77"/>
        </a:dk1>
        <a:lt1>
          <a:srgbClr val="EFF6EE"/>
        </a:lt1>
        <a:dk2>
          <a:srgbClr val="0066CC"/>
        </a:dk2>
        <a:lt2>
          <a:srgbClr val="C0C0C0"/>
        </a:lt2>
        <a:accent1>
          <a:srgbClr val="E7EEE6"/>
        </a:accent1>
        <a:accent2>
          <a:srgbClr val="FF9933"/>
        </a:accent2>
        <a:accent3>
          <a:srgbClr val="F6FAF5"/>
        </a:accent3>
        <a:accent4>
          <a:srgbClr val="006765"/>
        </a:accent4>
        <a:accent5>
          <a:srgbClr val="F1F5F0"/>
        </a:accent5>
        <a:accent6>
          <a:srgbClr val="E78A2D"/>
        </a:accent6>
        <a:hlink>
          <a:srgbClr val="636395"/>
        </a:hlink>
        <a:folHlink>
          <a:srgbClr val="CC3300"/>
        </a:folHlink>
      </a:clrScheme>
      <a:clrMap bg1="lt1" tx1="dk1" bg2="lt2" tx2="dk2" accent1="accent1" accent2="accent2" accent3="accent3" accent4="accent4" accent5="accent5" accent6="accent6" hlink="hlink" folHlink="folHlink"/>
    </a:extraClrScheme>
    <a:extraClrScheme>
      <a:clrScheme name="3_古瓶荷花 3">
        <a:dk1>
          <a:srgbClr val="000000"/>
        </a:dk1>
        <a:lt1>
          <a:srgbClr val="CCFFCC"/>
        </a:lt1>
        <a:dk2>
          <a:srgbClr val="E88A00"/>
        </a:dk2>
        <a:lt2>
          <a:srgbClr val="C0C0C0"/>
        </a:lt2>
        <a:accent1>
          <a:srgbClr val="CCECFF"/>
        </a:accent1>
        <a:accent2>
          <a:srgbClr val="336600"/>
        </a:accent2>
        <a:accent3>
          <a:srgbClr val="E2FFE2"/>
        </a:accent3>
        <a:accent4>
          <a:srgbClr val="000000"/>
        </a:accent4>
        <a:accent5>
          <a:srgbClr val="E2F4FF"/>
        </a:accent5>
        <a:accent6>
          <a:srgbClr val="2D5C00"/>
        </a:accent6>
        <a:hlink>
          <a:srgbClr val="3333CC"/>
        </a:hlink>
        <a:folHlink>
          <a:srgbClr val="3399FF"/>
        </a:folHlink>
      </a:clrScheme>
      <a:clrMap bg1="lt1" tx1="dk1" bg2="lt2" tx2="dk2" accent1="accent1" accent2="accent2" accent3="accent3" accent4="accent4" accent5="accent5" accent6="accent6" hlink="hlink" folHlink="folHlink"/>
    </a:extraClrScheme>
    <a:extraClrScheme>
      <a:clrScheme name="3_古瓶荷花 4">
        <a:dk1>
          <a:srgbClr val="000000"/>
        </a:dk1>
        <a:lt1>
          <a:srgbClr val="FFFFCC"/>
        </a:lt1>
        <a:dk2>
          <a:srgbClr val="CC3300"/>
        </a:dk2>
        <a:lt2>
          <a:srgbClr val="C0C0C0"/>
        </a:lt2>
        <a:accent1>
          <a:srgbClr val="FFFFCC"/>
        </a:accent1>
        <a:accent2>
          <a:srgbClr val="339933"/>
        </a:accent2>
        <a:accent3>
          <a:srgbClr val="FFFFE2"/>
        </a:accent3>
        <a:accent4>
          <a:srgbClr val="000000"/>
        </a:accent4>
        <a:accent5>
          <a:srgbClr val="FFFFE2"/>
        </a:accent5>
        <a:accent6>
          <a:srgbClr val="2D8A2D"/>
        </a:accent6>
        <a:hlink>
          <a:srgbClr val="0066FF"/>
        </a:hlink>
        <a:folHlink>
          <a:srgbClr val="6F6F9F"/>
        </a:folHlink>
      </a:clrScheme>
      <a:clrMap bg1="lt1" tx1="dk1" bg2="lt2" tx2="dk2" accent1="accent1" accent2="accent2" accent3="accent3" accent4="accent4" accent5="accent5" accent6="accent6" hlink="hlink" folHlink="folHlink"/>
    </a:extraClrScheme>
    <a:extraClrScheme>
      <a:clrScheme name="3_古瓶荷花 5">
        <a:dk1>
          <a:srgbClr val="636395"/>
        </a:dk1>
        <a:lt1>
          <a:srgbClr val="FFE2C5"/>
        </a:lt1>
        <a:dk2>
          <a:srgbClr val="000000"/>
        </a:dk2>
        <a:lt2>
          <a:srgbClr val="C0C0C0"/>
        </a:lt2>
        <a:accent1>
          <a:srgbClr val="FFE1E1"/>
        </a:accent1>
        <a:accent2>
          <a:srgbClr val="FF9933"/>
        </a:accent2>
        <a:accent3>
          <a:srgbClr val="FFEEDF"/>
        </a:accent3>
        <a:accent4>
          <a:srgbClr val="53537E"/>
        </a:accent4>
        <a:accent5>
          <a:srgbClr val="FFEEEE"/>
        </a:accent5>
        <a:accent6>
          <a:srgbClr val="E78A2D"/>
        </a:accent6>
        <a:hlink>
          <a:srgbClr val="008080"/>
        </a:hlink>
        <a:folHlink>
          <a:srgbClr val="3399FF"/>
        </a:folHlink>
      </a:clrScheme>
      <a:clrMap bg1="lt1" tx1="dk1" bg2="lt2" tx2="dk2" accent1="accent1" accent2="accent2" accent3="accent3" accent4="accent4" accent5="accent5" accent6="accent6" hlink="hlink" folHlink="folHlink"/>
    </a:extraClrScheme>
    <a:extraClrScheme>
      <a:clrScheme name="3_古瓶荷花 6">
        <a:dk1>
          <a:srgbClr val="626292"/>
        </a:dk1>
        <a:lt1>
          <a:srgbClr val="CCECFF"/>
        </a:lt1>
        <a:dk2>
          <a:srgbClr val="3333CC"/>
        </a:dk2>
        <a:lt2>
          <a:srgbClr val="C0C0C0"/>
        </a:lt2>
        <a:accent1>
          <a:srgbClr val="D9F1FF"/>
        </a:accent1>
        <a:accent2>
          <a:srgbClr val="FF9900"/>
        </a:accent2>
        <a:accent3>
          <a:srgbClr val="E2F4FF"/>
        </a:accent3>
        <a:accent4>
          <a:srgbClr val="53537C"/>
        </a:accent4>
        <a:accent5>
          <a:srgbClr val="E9F7FF"/>
        </a:accent5>
        <a:accent6>
          <a:srgbClr val="E78A00"/>
        </a:accent6>
        <a:hlink>
          <a:srgbClr val="CC0066"/>
        </a:hlink>
        <a:folHlink>
          <a:srgbClr val="009999"/>
        </a:folHlink>
      </a:clrScheme>
      <a:clrMap bg1="lt1" tx1="dk1" bg2="lt2" tx2="dk2" accent1="accent1" accent2="accent2" accent3="accent3" accent4="accent4" accent5="accent5" accent6="accent6" hlink="hlink" folHlink="folHlink"/>
    </a:extraClrScheme>
    <a:extraClrScheme>
      <a:clrScheme name="3_古瓶荷花 7">
        <a:dk1>
          <a:srgbClr val="0066CC"/>
        </a:dk1>
        <a:lt1>
          <a:srgbClr val="FFE1E1"/>
        </a:lt1>
        <a:dk2>
          <a:srgbClr val="006600"/>
        </a:dk2>
        <a:lt2>
          <a:srgbClr val="C0C0C0"/>
        </a:lt2>
        <a:accent1>
          <a:srgbClr val="FFFFCC"/>
        </a:accent1>
        <a:accent2>
          <a:srgbClr val="009999"/>
        </a:accent2>
        <a:accent3>
          <a:srgbClr val="FFEEEE"/>
        </a:accent3>
        <a:accent4>
          <a:srgbClr val="0056AE"/>
        </a:accent4>
        <a:accent5>
          <a:srgbClr val="FFFFE2"/>
        </a:accent5>
        <a:accent6>
          <a:srgbClr val="008A8A"/>
        </a:accent6>
        <a:hlink>
          <a:srgbClr val="EC0000"/>
        </a:hlink>
        <a:folHlink>
          <a:srgbClr val="0099FF"/>
        </a:folHlink>
      </a:clrScheme>
      <a:clrMap bg1="lt1" tx1="dk1" bg2="lt2" tx2="dk2" accent1="accent1" accent2="accent2" accent3="accent3" accent4="accent4" accent5="accent5" accent6="accent6" hlink="hlink" folHlink="folHlink"/>
    </a:extraClrScheme>
    <a:extraClrScheme>
      <a:clrScheme name="3_古瓶荷花 8">
        <a:dk1>
          <a:srgbClr val="292929"/>
        </a:dk1>
        <a:lt1>
          <a:srgbClr val="DDDDDD"/>
        </a:lt1>
        <a:dk2>
          <a:srgbClr val="0066CC"/>
        </a:dk2>
        <a:lt2>
          <a:srgbClr val="B2B2B2"/>
        </a:lt2>
        <a:accent1>
          <a:srgbClr val="CACADC"/>
        </a:accent1>
        <a:accent2>
          <a:srgbClr val="FFCC00"/>
        </a:accent2>
        <a:accent3>
          <a:srgbClr val="EBEBEB"/>
        </a:accent3>
        <a:accent4>
          <a:srgbClr val="212121"/>
        </a:accent4>
        <a:accent5>
          <a:srgbClr val="E1E1EB"/>
        </a:accent5>
        <a:accent6>
          <a:srgbClr val="E7B900"/>
        </a:accent6>
        <a:hlink>
          <a:srgbClr val="008080"/>
        </a:hlink>
        <a:folHlink>
          <a:srgbClr val="7D7DA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2_112TGp_finance_diagram_v2">
  <a:themeElements>
    <a:clrScheme name="21_112TGp_finance_diagram_v2 3">
      <a:dk1>
        <a:srgbClr val="002A00"/>
      </a:dk1>
      <a:lt1>
        <a:srgbClr val="FFFFFF"/>
      </a:lt1>
      <a:dk2>
        <a:srgbClr val="FFFFE7"/>
      </a:dk2>
      <a:lt2>
        <a:srgbClr val="B2B2B2"/>
      </a:lt2>
      <a:accent1>
        <a:srgbClr val="6D77BF"/>
      </a:accent1>
      <a:accent2>
        <a:srgbClr val="669900"/>
      </a:accent2>
      <a:accent3>
        <a:srgbClr val="FFFFFF"/>
      </a:accent3>
      <a:accent4>
        <a:srgbClr val="002200"/>
      </a:accent4>
      <a:accent5>
        <a:srgbClr val="BABDDC"/>
      </a:accent5>
      <a:accent6>
        <a:srgbClr val="5C8A00"/>
      </a:accent6>
      <a:hlink>
        <a:srgbClr val="A76E23"/>
      </a:hlink>
      <a:folHlink>
        <a:srgbClr val="145232"/>
      </a:folHlink>
    </a:clrScheme>
    <a:fontScheme name="21_112TGp_finance_diagram_v2">
      <a:majorFont>
        <a:latin typeface="Arial"/>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21_112TGp_finance_diagram_v2 1">
        <a:dk1>
          <a:srgbClr val="000066"/>
        </a:dk1>
        <a:lt1>
          <a:srgbClr val="FFFFFF"/>
        </a:lt1>
        <a:dk2>
          <a:srgbClr val="E1E1E7"/>
        </a:dk2>
        <a:lt2>
          <a:srgbClr val="B2B2B2"/>
        </a:lt2>
        <a:accent1>
          <a:srgbClr val="009999"/>
        </a:accent1>
        <a:accent2>
          <a:srgbClr val="FF9933"/>
        </a:accent2>
        <a:accent3>
          <a:srgbClr val="FFFFFF"/>
        </a:accent3>
        <a:accent4>
          <a:srgbClr val="000056"/>
        </a:accent4>
        <a:accent5>
          <a:srgbClr val="AACACA"/>
        </a:accent5>
        <a:accent6>
          <a:srgbClr val="E78A2D"/>
        </a:accent6>
        <a:hlink>
          <a:srgbClr val="6A9EB0"/>
        </a:hlink>
        <a:folHlink>
          <a:srgbClr val="336699"/>
        </a:folHlink>
      </a:clrScheme>
      <a:clrMap bg1="lt1" tx1="dk1" bg2="lt2" tx2="dk2" accent1="accent1" accent2="accent2" accent3="accent3" accent4="accent4" accent5="accent5" accent6="accent6" hlink="hlink" folHlink="folHlink"/>
    </a:extraClrScheme>
    <a:extraClrScheme>
      <a:clrScheme name="21_112TGp_finance_diagram_v2 2">
        <a:dk1>
          <a:srgbClr val="000000"/>
        </a:dk1>
        <a:lt1>
          <a:srgbClr val="FFFFFF"/>
        </a:lt1>
        <a:dk2>
          <a:srgbClr val="FFFFFF"/>
        </a:dk2>
        <a:lt2>
          <a:srgbClr val="B2B2B2"/>
        </a:lt2>
        <a:accent1>
          <a:srgbClr val="C0D070"/>
        </a:accent1>
        <a:accent2>
          <a:srgbClr val="0099CC"/>
        </a:accent2>
        <a:accent3>
          <a:srgbClr val="FFFFFF"/>
        </a:accent3>
        <a:accent4>
          <a:srgbClr val="000000"/>
        </a:accent4>
        <a:accent5>
          <a:srgbClr val="DCE4BB"/>
        </a:accent5>
        <a:accent6>
          <a:srgbClr val="008AB9"/>
        </a:accent6>
        <a:hlink>
          <a:srgbClr val="CA9938"/>
        </a:hlink>
        <a:folHlink>
          <a:srgbClr val="683241"/>
        </a:folHlink>
      </a:clrScheme>
      <a:clrMap bg1="lt1" tx1="dk1" bg2="lt2" tx2="dk2" accent1="accent1" accent2="accent2" accent3="accent3" accent4="accent4" accent5="accent5" accent6="accent6" hlink="hlink" folHlink="folHlink"/>
    </a:extraClrScheme>
    <a:extraClrScheme>
      <a:clrScheme name="21_112TGp_finance_diagram_v2 3">
        <a:dk1>
          <a:srgbClr val="002A00"/>
        </a:dk1>
        <a:lt1>
          <a:srgbClr val="FFFFFF"/>
        </a:lt1>
        <a:dk2>
          <a:srgbClr val="FFFFE7"/>
        </a:dk2>
        <a:lt2>
          <a:srgbClr val="B2B2B2"/>
        </a:lt2>
        <a:accent1>
          <a:srgbClr val="6D77BF"/>
        </a:accent1>
        <a:accent2>
          <a:srgbClr val="669900"/>
        </a:accent2>
        <a:accent3>
          <a:srgbClr val="FFFFFF"/>
        </a:accent3>
        <a:accent4>
          <a:srgbClr val="002200"/>
        </a:accent4>
        <a:accent5>
          <a:srgbClr val="BABDDC"/>
        </a:accent5>
        <a:accent6>
          <a:srgbClr val="5C8A00"/>
        </a:accent6>
        <a:hlink>
          <a:srgbClr val="A76E23"/>
        </a:hlink>
        <a:folHlink>
          <a:srgbClr val="14523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26_112TGp_finance_diagram_v2">
  <a:themeElements>
    <a:clrScheme name="21_112TGp_finance_diagram_v2 3">
      <a:dk1>
        <a:srgbClr val="002A00"/>
      </a:dk1>
      <a:lt1>
        <a:srgbClr val="FFFFFF"/>
      </a:lt1>
      <a:dk2>
        <a:srgbClr val="FFFFE7"/>
      </a:dk2>
      <a:lt2>
        <a:srgbClr val="B2B2B2"/>
      </a:lt2>
      <a:accent1>
        <a:srgbClr val="6D77BF"/>
      </a:accent1>
      <a:accent2>
        <a:srgbClr val="669900"/>
      </a:accent2>
      <a:accent3>
        <a:srgbClr val="FFFFFF"/>
      </a:accent3>
      <a:accent4>
        <a:srgbClr val="002200"/>
      </a:accent4>
      <a:accent5>
        <a:srgbClr val="BABDDC"/>
      </a:accent5>
      <a:accent6>
        <a:srgbClr val="5C8A00"/>
      </a:accent6>
      <a:hlink>
        <a:srgbClr val="A76E23"/>
      </a:hlink>
      <a:folHlink>
        <a:srgbClr val="145232"/>
      </a:folHlink>
    </a:clrScheme>
    <a:fontScheme name="21_112TGp_finance_diagram_v2">
      <a:majorFont>
        <a:latin typeface="Arial"/>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21_112TGp_finance_diagram_v2 1">
        <a:dk1>
          <a:srgbClr val="000066"/>
        </a:dk1>
        <a:lt1>
          <a:srgbClr val="FFFFFF"/>
        </a:lt1>
        <a:dk2>
          <a:srgbClr val="E1E1E7"/>
        </a:dk2>
        <a:lt2>
          <a:srgbClr val="B2B2B2"/>
        </a:lt2>
        <a:accent1>
          <a:srgbClr val="009999"/>
        </a:accent1>
        <a:accent2>
          <a:srgbClr val="FF9933"/>
        </a:accent2>
        <a:accent3>
          <a:srgbClr val="FFFFFF"/>
        </a:accent3>
        <a:accent4>
          <a:srgbClr val="000056"/>
        </a:accent4>
        <a:accent5>
          <a:srgbClr val="AACACA"/>
        </a:accent5>
        <a:accent6>
          <a:srgbClr val="E78A2D"/>
        </a:accent6>
        <a:hlink>
          <a:srgbClr val="6A9EB0"/>
        </a:hlink>
        <a:folHlink>
          <a:srgbClr val="336699"/>
        </a:folHlink>
      </a:clrScheme>
      <a:clrMap bg1="lt1" tx1="dk1" bg2="lt2" tx2="dk2" accent1="accent1" accent2="accent2" accent3="accent3" accent4="accent4" accent5="accent5" accent6="accent6" hlink="hlink" folHlink="folHlink"/>
    </a:extraClrScheme>
    <a:extraClrScheme>
      <a:clrScheme name="21_112TGp_finance_diagram_v2 2">
        <a:dk1>
          <a:srgbClr val="000000"/>
        </a:dk1>
        <a:lt1>
          <a:srgbClr val="FFFFFF"/>
        </a:lt1>
        <a:dk2>
          <a:srgbClr val="FFFFFF"/>
        </a:dk2>
        <a:lt2>
          <a:srgbClr val="B2B2B2"/>
        </a:lt2>
        <a:accent1>
          <a:srgbClr val="C0D070"/>
        </a:accent1>
        <a:accent2>
          <a:srgbClr val="0099CC"/>
        </a:accent2>
        <a:accent3>
          <a:srgbClr val="FFFFFF"/>
        </a:accent3>
        <a:accent4>
          <a:srgbClr val="000000"/>
        </a:accent4>
        <a:accent5>
          <a:srgbClr val="DCE4BB"/>
        </a:accent5>
        <a:accent6>
          <a:srgbClr val="008AB9"/>
        </a:accent6>
        <a:hlink>
          <a:srgbClr val="CA9938"/>
        </a:hlink>
        <a:folHlink>
          <a:srgbClr val="683241"/>
        </a:folHlink>
      </a:clrScheme>
      <a:clrMap bg1="lt1" tx1="dk1" bg2="lt2" tx2="dk2" accent1="accent1" accent2="accent2" accent3="accent3" accent4="accent4" accent5="accent5" accent6="accent6" hlink="hlink" folHlink="folHlink"/>
    </a:extraClrScheme>
    <a:extraClrScheme>
      <a:clrScheme name="21_112TGp_finance_diagram_v2 3">
        <a:dk1>
          <a:srgbClr val="002A00"/>
        </a:dk1>
        <a:lt1>
          <a:srgbClr val="FFFFFF"/>
        </a:lt1>
        <a:dk2>
          <a:srgbClr val="FFFFE7"/>
        </a:dk2>
        <a:lt2>
          <a:srgbClr val="B2B2B2"/>
        </a:lt2>
        <a:accent1>
          <a:srgbClr val="6D77BF"/>
        </a:accent1>
        <a:accent2>
          <a:srgbClr val="669900"/>
        </a:accent2>
        <a:accent3>
          <a:srgbClr val="FFFFFF"/>
        </a:accent3>
        <a:accent4>
          <a:srgbClr val="002200"/>
        </a:accent4>
        <a:accent5>
          <a:srgbClr val="BABDDC"/>
        </a:accent5>
        <a:accent6>
          <a:srgbClr val="5C8A00"/>
        </a:accent6>
        <a:hlink>
          <a:srgbClr val="A76E23"/>
        </a:hlink>
        <a:folHlink>
          <a:srgbClr val="14523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24_112TGp_finance_diagram_v2">
  <a:themeElements>
    <a:clrScheme name="21_112TGp_finance_diagram_v2 3">
      <a:dk1>
        <a:srgbClr val="002A00"/>
      </a:dk1>
      <a:lt1>
        <a:srgbClr val="FFFFFF"/>
      </a:lt1>
      <a:dk2>
        <a:srgbClr val="FFFFE7"/>
      </a:dk2>
      <a:lt2>
        <a:srgbClr val="B2B2B2"/>
      </a:lt2>
      <a:accent1>
        <a:srgbClr val="6D77BF"/>
      </a:accent1>
      <a:accent2>
        <a:srgbClr val="669900"/>
      </a:accent2>
      <a:accent3>
        <a:srgbClr val="FFFFFF"/>
      </a:accent3>
      <a:accent4>
        <a:srgbClr val="002200"/>
      </a:accent4>
      <a:accent5>
        <a:srgbClr val="BABDDC"/>
      </a:accent5>
      <a:accent6>
        <a:srgbClr val="5C8A00"/>
      </a:accent6>
      <a:hlink>
        <a:srgbClr val="A76E23"/>
      </a:hlink>
      <a:folHlink>
        <a:srgbClr val="145232"/>
      </a:folHlink>
    </a:clrScheme>
    <a:fontScheme name="21_112TGp_finance_diagram_v2">
      <a:majorFont>
        <a:latin typeface="Arial"/>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21_112TGp_finance_diagram_v2 1">
        <a:dk1>
          <a:srgbClr val="000066"/>
        </a:dk1>
        <a:lt1>
          <a:srgbClr val="FFFFFF"/>
        </a:lt1>
        <a:dk2>
          <a:srgbClr val="E1E1E7"/>
        </a:dk2>
        <a:lt2>
          <a:srgbClr val="B2B2B2"/>
        </a:lt2>
        <a:accent1>
          <a:srgbClr val="009999"/>
        </a:accent1>
        <a:accent2>
          <a:srgbClr val="FF9933"/>
        </a:accent2>
        <a:accent3>
          <a:srgbClr val="FFFFFF"/>
        </a:accent3>
        <a:accent4>
          <a:srgbClr val="000056"/>
        </a:accent4>
        <a:accent5>
          <a:srgbClr val="AACACA"/>
        </a:accent5>
        <a:accent6>
          <a:srgbClr val="E78A2D"/>
        </a:accent6>
        <a:hlink>
          <a:srgbClr val="6A9EB0"/>
        </a:hlink>
        <a:folHlink>
          <a:srgbClr val="336699"/>
        </a:folHlink>
      </a:clrScheme>
      <a:clrMap bg1="lt1" tx1="dk1" bg2="lt2" tx2="dk2" accent1="accent1" accent2="accent2" accent3="accent3" accent4="accent4" accent5="accent5" accent6="accent6" hlink="hlink" folHlink="folHlink"/>
    </a:extraClrScheme>
    <a:extraClrScheme>
      <a:clrScheme name="21_112TGp_finance_diagram_v2 2">
        <a:dk1>
          <a:srgbClr val="000000"/>
        </a:dk1>
        <a:lt1>
          <a:srgbClr val="FFFFFF"/>
        </a:lt1>
        <a:dk2>
          <a:srgbClr val="FFFFFF"/>
        </a:dk2>
        <a:lt2>
          <a:srgbClr val="B2B2B2"/>
        </a:lt2>
        <a:accent1>
          <a:srgbClr val="C0D070"/>
        </a:accent1>
        <a:accent2>
          <a:srgbClr val="0099CC"/>
        </a:accent2>
        <a:accent3>
          <a:srgbClr val="FFFFFF"/>
        </a:accent3>
        <a:accent4>
          <a:srgbClr val="000000"/>
        </a:accent4>
        <a:accent5>
          <a:srgbClr val="DCE4BB"/>
        </a:accent5>
        <a:accent6>
          <a:srgbClr val="008AB9"/>
        </a:accent6>
        <a:hlink>
          <a:srgbClr val="CA9938"/>
        </a:hlink>
        <a:folHlink>
          <a:srgbClr val="683241"/>
        </a:folHlink>
      </a:clrScheme>
      <a:clrMap bg1="lt1" tx1="dk1" bg2="lt2" tx2="dk2" accent1="accent1" accent2="accent2" accent3="accent3" accent4="accent4" accent5="accent5" accent6="accent6" hlink="hlink" folHlink="folHlink"/>
    </a:extraClrScheme>
    <a:extraClrScheme>
      <a:clrScheme name="21_112TGp_finance_diagram_v2 3">
        <a:dk1>
          <a:srgbClr val="002A00"/>
        </a:dk1>
        <a:lt1>
          <a:srgbClr val="FFFFFF"/>
        </a:lt1>
        <a:dk2>
          <a:srgbClr val="FFFFE7"/>
        </a:dk2>
        <a:lt2>
          <a:srgbClr val="B2B2B2"/>
        </a:lt2>
        <a:accent1>
          <a:srgbClr val="6D77BF"/>
        </a:accent1>
        <a:accent2>
          <a:srgbClr val="669900"/>
        </a:accent2>
        <a:accent3>
          <a:srgbClr val="FFFFFF"/>
        </a:accent3>
        <a:accent4>
          <a:srgbClr val="002200"/>
        </a:accent4>
        <a:accent5>
          <a:srgbClr val="BABDDC"/>
        </a:accent5>
        <a:accent6>
          <a:srgbClr val="5C8A00"/>
        </a:accent6>
        <a:hlink>
          <a:srgbClr val="A76E23"/>
        </a:hlink>
        <a:folHlink>
          <a:srgbClr val="14523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14561</Words>
  <Application>WPS Office WWO_feishu_20230531100529-62b4f7f279</Application>
  <PresentationFormat>宽屏</PresentationFormat>
  <Paragraphs>2258</Paragraphs>
  <Slides>48</Slides>
  <Notes>0</Notes>
  <HiddenSlides>14</HiddenSlides>
  <MMClips>0</MMClips>
  <ScaleCrop>false</ScaleCrop>
  <HeadingPairs>
    <vt:vector size="8" baseType="variant">
      <vt:variant>
        <vt:lpstr>已用的字体</vt:lpstr>
      </vt:variant>
      <vt:variant>
        <vt:i4>31</vt:i4>
      </vt:variant>
      <vt:variant>
        <vt:lpstr>主题</vt:lpstr>
      </vt:variant>
      <vt:variant>
        <vt:i4>11</vt:i4>
      </vt:variant>
      <vt:variant>
        <vt:lpstr>嵌入 OLE 服务器</vt:lpstr>
      </vt:variant>
      <vt:variant>
        <vt:i4>7</vt:i4>
      </vt:variant>
      <vt:variant>
        <vt:lpstr>幻灯片标题</vt:lpstr>
      </vt:variant>
      <vt:variant>
        <vt:i4>48</vt:i4>
      </vt:variant>
    </vt:vector>
  </HeadingPairs>
  <TitlesOfParts>
    <vt:vector size="97" baseType="lpstr">
      <vt:lpstr>Arial</vt:lpstr>
      <vt:lpstr>宋体</vt:lpstr>
      <vt:lpstr>Wingdings</vt:lpstr>
      <vt:lpstr>Times New Roman</vt:lpstr>
      <vt:lpstr>汉仪书宋二KW</vt:lpstr>
      <vt:lpstr>Calibri Light</vt:lpstr>
      <vt:lpstr>Century Gothic</vt:lpstr>
      <vt:lpstr>黑体</vt:lpstr>
      <vt:lpstr>汉仪旗黑KW 55S</vt:lpstr>
      <vt:lpstr>Arial</vt:lpstr>
      <vt:lpstr>宋体</vt:lpstr>
      <vt:lpstr>Verdana</vt:lpstr>
      <vt:lpstr>楷体_GB2312</vt:lpstr>
      <vt:lpstr>汉仪楷体KW</vt:lpstr>
      <vt:lpstr>华文中宋</vt:lpstr>
      <vt:lpstr>隶书</vt:lpstr>
      <vt:lpstr>Verdana</vt:lpstr>
      <vt:lpstr>幼圆</vt:lpstr>
      <vt:lpstr>等线</vt:lpstr>
      <vt:lpstr>汉仪中等线KW</vt:lpstr>
      <vt:lpstr>黑体</vt:lpstr>
      <vt:lpstr>楷体</vt:lpstr>
      <vt:lpstr>仿宋</vt:lpstr>
      <vt:lpstr>汉仪仿宋KW</vt:lpstr>
      <vt:lpstr>楷体_GB2312</vt:lpstr>
      <vt:lpstr>华文行楷</vt:lpstr>
      <vt:lpstr>Cambria Math</vt:lpstr>
      <vt:lpstr>Arial Black</vt:lpstr>
      <vt:lpstr>华文新魏</vt:lpstr>
      <vt:lpstr>Calibri</vt:lpstr>
      <vt:lpstr>思源黑体 CN</vt:lpstr>
      <vt:lpstr>Nature</vt:lpstr>
      <vt:lpstr>4_112TGp_finance_diagram_v2</vt:lpstr>
      <vt:lpstr>5_112TGp_finance_diagram_v2</vt:lpstr>
      <vt:lpstr>2_Nature</vt:lpstr>
      <vt:lpstr>23_112TGp_finance_diagram_v2</vt:lpstr>
      <vt:lpstr>3_古瓶荷花</vt:lpstr>
      <vt:lpstr>22_112TGp_finance_diagram_v2</vt:lpstr>
      <vt:lpstr>26_112TGp_finance_diagram_v2</vt:lpstr>
      <vt:lpstr>24_112TGp_finance_diagram_v2</vt:lpstr>
      <vt:lpstr>120TGp_company_diagram_v2</vt:lpstr>
      <vt:lpstr>25_112TGp_finance_diagram_v2</vt:lpstr>
      <vt:lpstr>Photoshop.Image.6</vt:lpstr>
      <vt:lpstr>Photoshop.Image.6</vt:lpstr>
      <vt:lpstr>Photoshop.Image.6</vt:lpstr>
      <vt:lpstr>Photoshop.Image.6</vt:lpstr>
      <vt:lpstr>Photoshop.Image.6</vt:lpstr>
      <vt:lpstr>Photoshop.Image.6</vt:lpstr>
      <vt:lpstr>Photoshop.Image.6</vt:lpstr>
      <vt:lpstr>会计学 Accounting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PowerPoint 演示文稿</vt:lpstr>
      <vt:lpstr>公司利润分配的顺序</vt:lpstr>
      <vt:lpstr>PowerPoint 演示文稿</vt:lpstr>
      <vt:lpstr>PowerPoint 演示文稿</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其他债权投资核算概要</vt:lpstr>
      <vt:lpstr>其他债权投资核算概要</vt:lpstr>
      <vt:lpstr>其他债权投资核算概要</vt:lpstr>
      <vt:lpstr>其他债权投资核算概要</vt:lpstr>
      <vt:lpstr>PowerPoint 演示文稿</vt:lpstr>
      <vt:lpstr>PowerPoint 演示文稿</vt:lpstr>
      <vt:lpstr>PowerPoint 演示文稿</vt:lpstr>
      <vt:lpstr>PowerPoint 演示文稿</vt:lpstr>
      <vt:lpstr>PowerPoint 演示文稿</vt:lpstr>
      <vt:lpstr>交易性金融资产  V.S.其他权益工具投资</vt:lpstr>
      <vt:lpstr>PowerPoint 演示文稿</vt:lpstr>
      <vt:lpstr>Continued</vt:lpstr>
      <vt:lpstr>PowerPoint 演示文稿</vt:lpstr>
      <vt:lpstr>  </vt:lpstr>
      <vt:lpstr>PowerPoint 演示文稿</vt:lpstr>
      <vt:lpstr>PowerPoint 演示文稿</vt:lpstr>
      <vt:lpstr>PowerPoint 演示文稿</vt:lpstr>
      <vt:lpstr>PowerPoint 演示文稿</vt:lpstr>
      <vt:lpstr>所有者权益的会计核算小结</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会计学 Accounting</dc:title>
  <dc:creator>wd x</dc:creator>
  <cp:lastModifiedBy>xbany</cp:lastModifiedBy>
  <dcterms:created xsi:type="dcterms:W3CDTF">2023-12-10T02:38:22Z</dcterms:created>
  <dcterms:modified xsi:type="dcterms:W3CDTF">2023-12-10T02:38:22Z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2052-0.0.0.0</vt:lpwstr>
  </property>
</Properties>
</file>